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54" r:id="rId1"/>
  </p:sldMasterIdLst>
  <p:notesMasterIdLst>
    <p:notesMasterId r:id="rId38"/>
  </p:notesMasterIdLst>
  <p:sldIdLst>
    <p:sldId id="299" r:id="rId2"/>
    <p:sldId id="258" r:id="rId3"/>
    <p:sldId id="259" r:id="rId4"/>
    <p:sldId id="260" r:id="rId5"/>
    <p:sldId id="261" r:id="rId6"/>
    <p:sldId id="262" r:id="rId7"/>
    <p:sldId id="264" r:id="rId8"/>
    <p:sldId id="312" r:id="rId9"/>
    <p:sldId id="270" r:id="rId10"/>
    <p:sldId id="323" r:id="rId11"/>
    <p:sldId id="309" r:id="rId12"/>
    <p:sldId id="307" r:id="rId13"/>
    <p:sldId id="265" r:id="rId14"/>
    <p:sldId id="271" r:id="rId15"/>
    <p:sldId id="272" r:id="rId16"/>
    <p:sldId id="322" r:id="rId17"/>
    <p:sldId id="320" r:id="rId18"/>
    <p:sldId id="321" r:id="rId19"/>
    <p:sldId id="311" r:id="rId20"/>
    <p:sldId id="324" r:id="rId21"/>
    <p:sldId id="319" r:id="rId22"/>
    <p:sldId id="314" r:id="rId23"/>
    <p:sldId id="315" r:id="rId24"/>
    <p:sldId id="276" r:id="rId25"/>
    <p:sldId id="278" r:id="rId26"/>
    <p:sldId id="279" r:id="rId27"/>
    <p:sldId id="280" r:id="rId28"/>
    <p:sldId id="283" r:id="rId29"/>
    <p:sldId id="284" r:id="rId30"/>
    <p:sldId id="285" r:id="rId31"/>
    <p:sldId id="310" r:id="rId32"/>
    <p:sldId id="291" r:id="rId33"/>
    <p:sldId id="296" r:id="rId34"/>
    <p:sldId id="297" r:id="rId35"/>
    <p:sldId id="317" r:id="rId36"/>
    <p:sldId id="318" r:id="rId3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799" autoAdjust="0"/>
  </p:normalViewPr>
  <p:slideViewPr>
    <p:cSldViewPr snapToGrid="0">
      <p:cViewPr varScale="1">
        <p:scale>
          <a:sx n="74" d="100"/>
          <a:sy n="74" d="100"/>
        </p:scale>
        <p:origin x="1011" y="30"/>
      </p:cViewPr>
      <p:guideLst>
        <p:guide orient="horz" pos="2160"/>
        <p:guide pos="2880"/>
      </p:guideLst>
    </p:cSldViewPr>
  </p:slideViewPr>
  <p:outlineViewPr>
    <p:cViewPr>
      <p:scale>
        <a:sx n="33" d="100"/>
        <a:sy n="33" d="100"/>
      </p:scale>
      <p:origin x="0" y="-1404"/>
    </p:cViewPr>
  </p:outlineViewPr>
  <p:notesTextViewPr>
    <p:cViewPr>
      <p:scale>
        <a:sx n="1" d="1"/>
        <a:sy n="1" d="1"/>
      </p:scale>
      <p:origin x="0" y="0"/>
    </p:cViewPr>
  </p:notesTextViewPr>
  <p:sorterViewPr>
    <p:cViewPr varScale="1">
      <p:scale>
        <a:sx n="100" d="100"/>
        <a:sy n="100" d="100"/>
      </p:scale>
      <p:origin x="0" y="-2727"/>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69FDFA-4231-483A-AD59-F7A60976A473}" type="datetimeFigureOut">
              <a:rPr lang="en-US" smtClean="0"/>
              <a:t>9/17/2015</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9C071E-1DE9-4FB6-B016-C62033B4A70B}" type="slidenum">
              <a:rPr lang="en-US" smtClean="0"/>
              <a:t>‹#›</a:t>
            </a:fld>
            <a:endParaRPr lang="en-US" dirty="0"/>
          </a:p>
        </p:txBody>
      </p:sp>
    </p:spTree>
    <p:extLst>
      <p:ext uri="{BB962C8B-B14F-4D97-AF65-F5344CB8AC3E}">
        <p14:creationId xmlns:p14="http://schemas.microsoft.com/office/powerpoint/2010/main" val="26956570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AAE2B49-BD63-4115-84A5-4A15FF714A72}" type="slidenum">
              <a:rPr lang="en-US" smtClean="0"/>
              <a:pPr>
                <a:defRPr/>
              </a:pPr>
              <a:t>2</a:t>
            </a:fld>
            <a:endParaRPr lang="en-US" dirty="0"/>
          </a:p>
        </p:txBody>
      </p:sp>
    </p:spTree>
    <p:extLst>
      <p:ext uri="{BB962C8B-B14F-4D97-AF65-F5344CB8AC3E}">
        <p14:creationId xmlns:p14="http://schemas.microsoft.com/office/powerpoint/2010/main" val="2174799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AAE2B49-BD63-4115-84A5-4A15FF714A72}" type="slidenum">
              <a:rPr lang="en-US" smtClean="0"/>
              <a:pPr>
                <a:defRPr/>
              </a:pPr>
              <a:t>4</a:t>
            </a:fld>
            <a:endParaRPr lang="en-US" dirty="0"/>
          </a:p>
        </p:txBody>
      </p:sp>
    </p:spTree>
    <p:extLst>
      <p:ext uri="{BB962C8B-B14F-4D97-AF65-F5344CB8AC3E}">
        <p14:creationId xmlns:p14="http://schemas.microsoft.com/office/powerpoint/2010/main" val="3483159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dirty="0" smtClean="0"/>
              <a:t>Recommendations</a:t>
            </a:r>
          </a:p>
          <a:p>
            <a:r>
              <a:rPr lang="en-US" dirty="0" smtClean="0">
                <a:effectLst/>
              </a:rPr>
              <a:t>To optimize success, look for ways to limit the size, complexity and duration of individual projects, and ensure funding has been committed.</a:t>
            </a:r>
          </a:p>
          <a:p>
            <a:r>
              <a:rPr lang="en-US" dirty="0" smtClean="0">
                <a:effectLst/>
              </a:rPr>
              <a:t>Stay on top of costs, especially for the largest projects. Ensure that there are the appropriate mechanisms in place to identify budget variances and/or overruns early. Regularly review how cost estimation is done to understand how accurate and effective your approaches are, and pursue improvement opportunities.</a:t>
            </a:r>
          </a:p>
          <a:p>
            <a:r>
              <a:rPr lang="en-US" dirty="0" smtClean="0">
                <a:effectLst/>
              </a:rPr>
              <a:t>Keep the schedule realistic. Many large projects fail because business conditions keep changing after the project scope has been set, leaving a significant disconnect between the agreed-on scope and budget versus what the business will require and pay for by the time the project is delivered.</a:t>
            </a:r>
          </a:p>
          <a:p>
            <a:r>
              <a:rPr lang="en-US" dirty="0" smtClean="0">
                <a:effectLst/>
              </a:rPr>
              <a:t>Invest in truly capturing and understanding the business expectations and functionality sought from the project, and ensure that there is initial, adequate allocated funding, as well as good processes in place for revisiting the expectations and required funding at multiple points during the project.</a:t>
            </a:r>
          </a:p>
          <a:p>
            <a:r>
              <a:rPr lang="en-US" dirty="0" smtClean="0">
                <a:effectLst/>
              </a:rPr>
              <a:t>Increase the frequency of project status and review meetings, as well as ongoing confirmation of the project’s alignment with business strategy — with an eye toward identifying and cancelling projects at the earliest possible stage that no longer meet company needs.</a:t>
            </a:r>
            <a:r>
              <a:rPr lang="en-US" b="1" dirty="0" smtClean="0">
                <a:effectLst/>
              </a:rPr>
              <a:t> </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DABEC5B4-0103-A14D-992A-0DA9212B12C1}" type="slidenum">
              <a:rPr lang="en-US" smtClean="0"/>
              <a:t>5</a:t>
            </a:fld>
            <a:endParaRPr lang="en-US" dirty="0"/>
          </a:p>
        </p:txBody>
      </p:sp>
    </p:spTree>
    <p:extLst>
      <p:ext uri="{BB962C8B-B14F-4D97-AF65-F5344CB8AC3E}">
        <p14:creationId xmlns:p14="http://schemas.microsoft.com/office/powerpoint/2010/main" val="18417376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p:spPr>
        <p:txBody>
          <a:bodyPr/>
          <a:lstStyle/>
          <a:p>
            <a:fld id="{CEF4FCEF-6593-4417-B7E6-5AEA3F0A1072}" type="slidenum">
              <a:rPr lang="en-US" smtClean="0"/>
              <a:pPr/>
              <a:t>11</a:t>
            </a:fld>
            <a:endParaRPr lang="en-US" dirty="0" smtClean="0"/>
          </a:p>
        </p:txBody>
      </p:sp>
      <p:sp>
        <p:nvSpPr>
          <p:cNvPr id="208899" name="Rectangle 2"/>
          <p:cNvSpPr>
            <a:spLocks noGrp="1" noRot="1" noChangeAspect="1" noChangeArrowheads="1" noTextEdit="1"/>
          </p:cNvSpPr>
          <p:nvPr>
            <p:ph type="sldImg"/>
          </p:nvPr>
        </p:nvSpPr>
        <p:spPr>
          <a:xfrm>
            <a:off x="1131888" y="676275"/>
            <a:ext cx="4587875" cy="3441700"/>
          </a:xfrm>
          <a:ln/>
        </p:spPr>
      </p:sp>
      <p:sp>
        <p:nvSpPr>
          <p:cNvPr id="208900" name="Rectangle 3"/>
          <p:cNvSpPr>
            <a:spLocks noGrp="1" noChangeArrowheads="1"/>
          </p:cNvSpPr>
          <p:nvPr>
            <p:ph type="body" idx="1"/>
          </p:nvPr>
        </p:nvSpPr>
        <p:spPr>
          <a:xfrm>
            <a:off x="894862" y="4342701"/>
            <a:ext cx="5060527" cy="4118074"/>
          </a:xfrm>
          <a:noFill/>
          <a:ln/>
        </p:spPr>
        <p:txBody>
          <a:bodyPr/>
          <a:lstStyle/>
          <a:p>
            <a:pPr eaLnBrk="1" hangingPunct="1"/>
            <a:endParaRPr lang="en-US" dirty="0" smtClean="0"/>
          </a:p>
        </p:txBody>
      </p:sp>
    </p:spTree>
    <p:extLst>
      <p:ext uri="{BB962C8B-B14F-4D97-AF65-F5344CB8AC3E}">
        <p14:creationId xmlns:p14="http://schemas.microsoft.com/office/powerpoint/2010/main" val="8740396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p:spPr>
        <p:txBody>
          <a:bodyPr/>
          <a:lstStyle/>
          <a:p>
            <a:fld id="{BBC3111B-2FE6-4951-AB43-A5323E3F6D62}" type="slidenum">
              <a:rPr lang="en-US" smtClean="0"/>
              <a:pPr/>
              <a:t>12</a:t>
            </a:fld>
            <a:endParaRPr lang="en-US" dirty="0" smtClean="0"/>
          </a:p>
        </p:txBody>
      </p:sp>
      <p:sp>
        <p:nvSpPr>
          <p:cNvPr id="209923" name="Rectangle 2"/>
          <p:cNvSpPr>
            <a:spLocks noGrp="1" noRot="1" noChangeAspect="1" noChangeArrowheads="1" noTextEdit="1"/>
          </p:cNvSpPr>
          <p:nvPr>
            <p:ph type="sldImg"/>
          </p:nvPr>
        </p:nvSpPr>
        <p:spPr>
          <a:xfrm>
            <a:off x="1371600" y="1143000"/>
            <a:ext cx="4114800" cy="3086100"/>
          </a:xfrm>
          <a:solidFill>
            <a:srgbClr val="FFFFFF"/>
          </a:solidFill>
          <a:ln/>
        </p:spPr>
      </p:sp>
      <p:sp>
        <p:nvSpPr>
          <p:cNvPr id="2099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dirty="0" smtClean="0"/>
          </a:p>
        </p:txBody>
      </p:sp>
    </p:spTree>
    <p:extLst>
      <p:ext uri="{BB962C8B-B14F-4D97-AF65-F5344CB8AC3E}">
        <p14:creationId xmlns:p14="http://schemas.microsoft.com/office/powerpoint/2010/main" val="925187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89C071E-1DE9-4FB6-B016-C62033B4A70B}" type="slidenum">
              <a:rPr lang="en-US" smtClean="0"/>
              <a:t>19</a:t>
            </a:fld>
            <a:endParaRPr lang="en-US" dirty="0"/>
          </a:p>
        </p:txBody>
      </p:sp>
    </p:spTree>
    <p:extLst>
      <p:ext uri="{BB962C8B-B14F-4D97-AF65-F5344CB8AC3E}">
        <p14:creationId xmlns:p14="http://schemas.microsoft.com/office/powerpoint/2010/main" val="27241858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8713" y="673100"/>
            <a:ext cx="4592637" cy="3444875"/>
          </a:xfrm>
        </p:spPr>
      </p:sp>
      <p:sp>
        <p:nvSpPr>
          <p:cNvPr id="3" name="Notes Placeholder 2"/>
          <p:cNvSpPr>
            <a:spLocks noGrp="1"/>
          </p:cNvSpPr>
          <p:nvPr>
            <p:ph type="body" idx="1"/>
          </p:nvPr>
        </p:nvSpPr>
        <p:spPr/>
        <p:txBody>
          <a:bodyPr/>
          <a:lstStyle/>
          <a:p>
            <a:endParaRPr lang="en-US" dirty="0"/>
          </a:p>
        </p:txBody>
      </p:sp>
      <p:sp>
        <p:nvSpPr>
          <p:cNvPr id="10" name="Slide Number Placeholder 9"/>
          <p:cNvSpPr>
            <a:spLocks noGrp="1"/>
          </p:cNvSpPr>
          <p:nvPr>
            <p:ph type="sldNum" sz="quarter" idx="10"/>
          </p:nvPr>
        </p:nvSpPr>
        <p:spPr/>
        <p:txBody>
          <a:bodyPr/>
          <a:lstStyle/>
          <a:p>
            <a:pPr>
              <a:defRPr/>
            </a:pPr>
            <a:fld id="{0E7EFBB7-31EC-4867-9CF6-C2BD0D5DC80B}" type="slidenum">
              <a:rPr lang="en-US" smtClean="0"/>
              <a:pPr>
                <a:defRPr/>
              </a:pPr>
              <a:t>36</a:t>
            </a:fld>
            <a:endParaRPr lang="en-US" dirty="0"/>
          </a:p>
        </p:txBody>
      </p:sp>
      <p:sp>
        <p:nvSpPr>
          <p:cNvPr id="11" name="Header Placeholder 10"/>
          <p:cNvSpPr>
            <a:spLocks noGrp="1"/>
          </p:cNvSpPr>
          <p:nvPr>
            <p:ph type="hdr" sz="quarter" idx="11"/>
          </p:nvPr>
        </p:nvSpPr>
        <p:spPr/>
        <p:txBody>
          <a:bodyPr/>
          <a:lstStyle/>
          <a:p>
            <a:pPr>
              <a:defRPr/>
            </a:pPr>
            <a:r>
              <a:rPr lang="en-US" dirty="0" smtClean="0"/>
              <a:t>Copyright Dan Furlong, PMP &amp; PM One, LLC 2006-2014</a:t>
            </a:r>
            <a:endParaRPr lang="en-US" dirty="0"/>
          </a:p>
        </p:txBody>
      </p:sp>
    </p:spTree>
    <p:extLst>
      <p:ext uri="{BB962C8B-B14F-4D97-AF65-F5344CB8AC3E}">
        <p14:creationId xmlns:p14="http://schemas.microsoft.com/office/powerpoint/2010/main" val="19623623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 name="Group 5"/>
          <p:cNvGrpSpPr/>
          <p:nvPr/>
        </p:nvGrpSpPr>
        <p:grpSpPr>
          <a:xfrm>
            <a:off x="-1588" y="0"/>
            <a:ext cx="9145588" cy="6860798"/>
            <a:chOff x="-1588" y="0"/>
            <a:chExt cx="9145588" cy="6860798"/>
          </a:xfrm>
        </p:grpSpPr>
        <p:sp>
          <p:nvSpPr>
            <p:cNvPr id="9" name="Rectangle 8"/>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Oval 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866440" y="2226503"/>
            <a:ext cx="5917679" cy="2550877"/>
          </a:xfrm>
        </p:spPr>
        <p:txBody>
          <a:bodyPr anchor="b"/>
          <a:lstStyle>
            <a:lvl1pP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866440" y="4777380"/>
            <a:ext cx="5917679"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7498080" y="1828800"/>
            <a:ext cx="990599" cy="228659"/>
          </a:xfrm>
        </p:spPr>
        <p:txBody>
          <a:bodyPr anchor="t"/>
          <a:lstStyle>
            <a:lvl1pPr algn="l">
              <a:defRPr b="0" i="0">
                <a:solidFill>
                  <a:schemeClr val="bg1">
                    <a:alpha val="60000"/>
                  </a:schemeClr>
                </a:solidFill>
              </a:defRPr>
            </a:lvl1pPr>
          </a:lstStyle>
          <a:p>
            <a:endParaRPr lang="en-US" dirty="0"/>
          </a:p>
        </p:txBody>
      </p:sp>
      <p:sp>
        <p:nvSpPr>
          <p:cNvPr id="5" name="Footer Placeholder 4"/>
          <p:cNvSpPr>
            <a:spLocks noGrp="1"/>
          </p:cNvSpPr>
          <p:nvPr>
            <p:ph type="ftr" sz="quarter" idx="11"/>
          </p:nvPr>
        </p:nvSpPr>
        <p:spPr bwMode="gray">
          <a:xfrm rot="5400000">
            <a:off x="6236208" y="3264408"/>
            <a:ext cx="3859795" cy="228660"/>
          </a:xfrm>
        </p:spPr>
        <p:txBody>
          <a:bodyPr/>
          <a:lstStyle>
            <a:lvl1pPr>
              <a:defRPr b="0" i="0">
                <a:solidFill>
                  <a:schemeClr val="bg1">
                    <a:alpha val="60000"/>
                  </a:schemeClr>
                </a:solidFill>
              </a:defRPr>
            </a:lvl1pPr>
          </a:lstStyle>
          <a:p>
            <a:r>
              <a:rPr lang="en-US" dirty="0" smtClean="0"/>
              <a:t>‹#›</a:t>
            </a:r>
            <a:endParaRPr lang="en-US" dirty="0"/>
          </a:p>
        </p:txBody>
      </p:sp>
      <p:sp>
        <p:nvSpPr>
          <p:cNvPr id="11" name="Rectangle 10"/>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8"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4FAB73BC-B049-4115-A692-8D63A059BFB8}" type="slidenum">
              <a:rPr lang="en-US" smtClean="0"/>
              <a:t>‹#›</a:t>
            </a:fld>
            <a:endParaRPr lang="en-US" dirty="0"/>
          </a:p>
        </p:txBody>
      </p:sp>
    </p:spTree>
    <p:extLst>
      <p:ext uri="{BB962C8B-B14F-4D97-AF65-F5344CB8AC3E}">
        <p14:creationId xmlns:p14="http://schemas.microsoft.com/office/powerpoint/2010/main" val="4950320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65970" y="927098"/>
            <a:ext cx="6343672" cy="709865"/>
          </a:xfrm>
        </p:spPr>
        <p:txBody>
          <a:bodyPr anchor="ctr"/>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fld id="{3275AED5-38FF-4492-91EE-F073264D5BE9}" type="slidenum">
              <a:rPr lang="en-US" smtClean="0"/>
              <a:pPr/>
              <a:t>‹#›</a:t>
            </a:fld>
            <a:endParaRPr lang="en-US" dirty="0"/>
          </a:p>
        </p:txBody>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6113E31D-E2AB-40D1-8B51-AFA5AFEF393A}" type="slidenum">
              <a:rPr lang="en-US" smtClean="0"/>
              <a:t>‹#›</a:t>
            </a:fld>
            <a:endParaRPr lang="en-US" dirty="0"/>
          </a:p>
        </p:txBody>
      </p:sp>
    </p:spTree>
    <p:extLst>
      <p:ext uri="{BB962C8B-B14F-4D97-AF65-F5344CB8AC3E}">
        <p14:creationId xmlns:p14="http://schemas.microsoft.com/office/powerpoint/2010/main" val="40283835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7" name="Group 6"/>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6200000">
              <a:off x="3105027"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p:nvPr/>
          </p:nvSpPr>
          <p:spPr bwMode="gray">
            <a:xfrm rot="15687606">
              <a:off x="3320102"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77534" y="2257588"/>
            <a:ext cx="3090672" cy="3020344"/>
          </a:xfrm>
        </p:spPr>
        <p:txBody>
          <a:bodyPr anchor="ct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5119261" y="2257588"/>
            <a:ext cx="3082516" cy="302034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smtClean="0"/>
              <a:t>‹#›</a:t>
            </a:r>
            <a:endParaRPr lang="en-US" dirty="0"/>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4FAB73BC-B049-4115-A692-8D63A059BFB8}" type="slidenum">
              <a:rPr lang="en-US" smtClean="0"/>
              <a:t>‹#›</a:t>
            </a:fld>
            <a:endParaRPr lang="en-US" dirty="0"/>
          </a:p>
        </p:txBody>
      </p:sp>
    </p:spTree>
    <p:extLst>
      <p:ext uri="{BB962C8B-B14F-4D97-AF65-F5344CB8AC3E}">
        <p14:creationId xmlns:p14="http://schemas.microsoft.com/office/powerpoint/2010/main" val="6780280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mtClean="0"/>
              <a:t>Click to edit Master title style</a:t>
            </a:r>
            <a:endParaRPr lang="en-US" dirty="0"/>
          </a:p>
        </p:txBody>
      </p:sp>
      <p:sp>
        <p:nvSpPr>
          <p:cNvPr id="3" name="Content Placeholder 2"/>
          <p:cNvSpPr>
            <a:spLocks noGrp="1"/>
          </p:cNvSpPr>
          <p:nvPr>
            <p:ph sz="half" idx="1"/>
          </p:nvPr>
        </p:nvSpPr>
        <p:spPr>
          <a:xfrm>
            <a:off x="866440" y="2489200"/>
            <a:ext cx="3636980" cy="35306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0581" y="2489203"/>
            <a:ext cx="3636980" cy="35306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dirty="0" smtClean="0"/>
              <a:t>‹#›</a:t>
            </a:r>
            <a:endParaRPr lang="en-US" dirty="0"/>
          </a:p>
        </p:txBody>
      </p:sp>
      <p:sp>
        <p:nvSpPr>
          <p:cNvPr id="7" name="Slide Number Placeholder 6"/>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4FAB73BC-B049-4115-A692-8D63A059BFB8}" type="slidenum">
              <a:rPr lang="en-US" smtClean="0"/>
              <a:t>‹#›</a:t>
            </a:fld>
            <a:endParaRPr lang="en-US" dirty="0"/>
          </a:p>
        </p:txBody>
      </p:sp>
    </p:spTree>
    <p:extLst>
      <p:ext uri="{BB962C8B-B14F-4D97-AF65-F5344CB8AC3E}">
        <p14:creationId xmlns:p14="http://schemas.microsoft.com/office/powerpoint/2010/main" val="41937066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69918" y="2489200"/>
            <a:ext cx="3633502" cy="759290"/>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66440" y="3248490"/>
            <a:ext cx="3636980" cy="277131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0581" y="2489200"/>
            <a:ext cx="3636979" cy="756635"/>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0581" y="3245835"/>
            <a:ext cx="3636980" cy="277396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dirty="0" smtClean="0"/>
              <a:t>‹#›</a:t>
            </a:r>
            <a:endParaRPr lang="en-US" dirty="0"/>
          </a:p>
        </p:txBody>
      </p:sp>
      <p:sp>
        <p:nvSpPr>
          <p:cNvPr id="9" name="Slide Number Placeholder 8"/>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4FAB73BC-B049-4115-A692-8D63A059BFB8}" type="slidenum">
              <a:rPr lang="en-US" smtClean="0"/>
              <a:t>‹#›</a:t>
            </a:fld>
            <a:endParaRPr lang="en-US" dirty="0"/>
          </a:p>
        </p:txBody>
      </p:sp>
    </p:spTree>
    <p:extLst>
      <p:ext uri="{BB962C8B-B14F-4D97-AF65-F5344CB8AC3E}">
        <p14:creationId xmlns:p14="http://schemas.microsoft.com/office/powerpoint/2010/main" val="39390635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dirty="0" smtClean="0"/>
              <a:t>‹#›</a:t>
            </a:r>
            <a:endParaRPr lang="en-US" dirty="0"/>
          </a:p>
        </p:txBody>
      </p:sp>
      <p:sp>
        <p:nvSpPr>
          <p:cNvPr id="5" name="Slide Number Placeholder 4"/>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4FAB73BC-B049-4115-A692-8D63A059BFB8}" type="slidenum">
              <a:rPr lang="en-US" smtClean="0"/>
              <a:t>‹#›</a:t>
            </a:fld>
            <a:endParaRPr lang="en-US" dirty="0"/>
          </a:p>
        </p:txBody>
      </p:sp>
    </p:spTree>
    <p:extLst>
      <p:ext uri="{BB962C8B-B14F-4D97-AF65-F5344CB8AC3E}">
        <p14:creationId xmlns:p14="http://schemas.microsoft.com/office/powerpoint/2010/main" val="4071789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dirty="0" smtClean="0"/>
              <a:t>‹#›</a:t>
            </a:r>
            <a:endParaRPr lang="en-US" dirty="0"/>
          </a:p>
        </p:txBody>
      </p:sp>
      <p:sp>
        <p:nvSpPr>
          <p:cNvPr id="4" name="Slide Number Placeholder 3"/>
          <p:cNvSpPr>
            <a:spLocks noGrp="1"/>
          </p:cNvSpPr>
          <p:nvPr>
            <p:ph type="sldNum" sz="quarter" idx="12"/>
          </p:nvPr>
        </p:nvSpPr>
        <p:spPr>
          <a:xfrm>
            <a:off x="7678616" y="295730"/>
            <a:ext cx="791308" cy="767687"/>
          </a:xfrm>
          <a:prstGeom prst="rect">
            <a:avLst/>
          </a:prstGeom>
        </p:spPr>
        <p:txBody>
          <a:bodyPr/>
          <a:lstStyle>
            <a:lvl1pPr algn="ctr">
              <a:defRPr sz="28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9364137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548536"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2" name="Freeform 5"/>
            <p:cNvSpPr/>
            <p:nvPr/>
          </p:nvSpPr>
          <p:spPr bwMode="gray">
            <a:xfrm rot="15687606">
              <a:off x="2769747"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0" y="1447800"/>
            <a:ext cx="2712590" cy="1495588"/>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568927" y="1447800"/>
            <a:ext cx="3632850"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866441" y="3086845"/>
            <a:ext cx="2712589" cy="2933701"/>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dirty="0" smtClean="0"/>
              <a:t>‹#›</a:t>
            </a:r>
            <a:endParaRPr lang="en-US" dirty="0"/>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271628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852610"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4" name="Freeform 5"/>
            <p:cNvSpPr/>
            <p:nvPr/>
          </p:nvSpPr>
          <p:spPr bwMode="gray">
            <a:xfrm rot="15687606">
              <a:off x="3074559"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0" y="1381390"/>
            <a:ext cx="2987089" cy="157480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722909" y="1320800"/>
            <a:ext cx="2791102" cy="42164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866440" y="3086100"/>
            <a:ext cx="2987089" cy="24511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dirty="0" smtClean="0"/>
              <a:t>‹#›</a:t>
            </a:r>
            <a:endParaRPr lang="en-US" dirty="0"/>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4FAB73BC-B049-4115-A692-8D63A059BFB8}" type="slidenum">
              <a:rPr lang="en-US" smtClean="0"/>
              <a:t>‹#›</a:t>
            </a:fld>
            <a:endParaRPr lang="en-US" dirty="0"/>
          </a:p>
        </p:txBody>
      </p:sp>
    </p:spTree>
    <p:extLst>
      <p:ext uri="{BB962C8B-B14F-4D97-AF65-F5344CB8AC3E}">
        <p14:creationId xmlns:p14="http://schemas.microsoft.com/office/powerpoint/2010/main" val="21284517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10204164">
              <a:off x="426788" y="456424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Rectangle 15"/>
            <p:cNvSpPr/>
            <p:nvPr/>
          </p:nvSpPr>
          <p:spPr>
            <a:xfrm>
              <a:off x="421503" y="402165"/>
              <a:ext cx="8327939" cy="31411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0800000">
              <a:off x="485023" y="2670079"/>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1" y="4961454"/>
            <a:ext cx="642200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66441" y="685800"/>
            <a:ext cx="6422004"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bwMode="gray">
          <a:xfrm>
            <a:off x="866440" y="5528192"/>
            <a:ext cx="6422004"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dirty="0" smtClean="0"/>
              <a:t>‹#›</a:t>
            </a:r>
            <a:endParaRPr lang="en-US" dirty="0"/>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19160201"/>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2780895"/>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Rectangle 8"/>
            <p:cNvSpPr/>
            <p:nvPr/>
          </p:nvSpPr>
          <p:spPr>
            <a:xfrm>
              <a:off x="485023" y="4343399"/>
              <a:ext cx="8182128" cy="21124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a:off x="485023" y="2854646"/>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0" y="927100"/>
            <a:ext cx="6422005" cy="1692720"/>
          </a:xfrm>
        </p:spPr>
        <p:txBody>
          <a:bodyPr/>
          <a:lstStyle>
            <a:lvl1pPr>
              <a:defRPr sz="3600"/>
            </a:lvl1pPr>
          </a:lstStyle>
          <a:p>
            <a:r>
              <a:rPr lang="en-US" smtClean="0"/>
              <a:t>Click to edit Master title style</a:t>
            </a:r>
            <a:endParaRPr lang="en-US" dirty="0"/>
          </a:p>
        </p:txBody>
      </p:sp>
      <p:sp>
        <p:nvSpPr>
          <p:cNvPr id="13" name="Text Placeholder 3"/>
          <p:cNvSpPr>
            <a:spLocks noGrp="1"/>
          </p:cNvSpPr>
          <p:nvPr>
            <p:ph type="body" sz="half" idx="2"/>
          </p:nvPr>
        </p:nvSpPr>
        <p:spPr>
          <a:xfrm>
            <a:off x="866440" y="3488023"/>
            <a:ext cx="6422005" cy="2536857"/>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smtClean="0"/>
              <a:t>‹#›</a:t>
            </a:r>
            <a:endParaRPr lang="en-US" dirty="0"/>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702607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430920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10"/>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4"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3" name="TextBox 22"/>
          <p:cNvSpPr txBox="1"/>
          <p:nvPr/>
        </p:nvSpPr>
        <p:spPr bwMode="gray">
          <a:xfrm>
            <a:off x="647430" y="651690"/>
            <a:ext cx="601591"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14" name="TextBox 13"/>
          <p:cNvSpPr txBox="1"/>
          <p:nvPr/>
        </p:nvSpPr>
        <p:spPr bwMode="gray">
          <a:xfrm>
            <a:off x="7069418" y="2900292"/>
            <a:ext cx="619063"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128060" y="927099"/>
            <a:ext cx="6160385" cy="2882179"/>
          </a:xfrm>
        </p:spPr>
        <p:txBody>
          <a:bodyPr anchor="ctr"/>
          <a:lstStyle>
            <a:lvl1pPr>
              <a:defRPr sz="3600"/>
            </a:lvl1pPr>
          </a:lstStyle>
          <a:p>
            <a:r>
              <a:rPr lang="en-US" smtClean="0"/>
              <a:t>Click to edit Master title style</a:t>
            </a:r>
            <a:endParaRPr lang="en-US" dirty="0"/>
          </a:p>
        </p:txBody>
      </p:sp>
      <p:sp>
        <p:nvSpPr>
          <p:cNvPr id="17" name="Text Placeholder 3"/>
          <p:cNvSpPr>
            <a:spLocks noGrp="1"/>
          </p:cNvSpPr>
          <p:nvPr>
            <p:ph type="body" sz="half" idx="13"/>
          </p:nvPr>
        </p:nvSpPr>
        <p:spPr bwMode="gray">
          <a:xfrm>
            <a:off x="1387278" y="3809278"/>
            <a:ext cx="5646143" cy="333113"/>
          </a:xfrm>
        </p:spPr>
        <p:txBody>
          <a:bodyPr>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6" name="Text Placeholder 3"/>
          <p:cNvSpPr>
            <a:spLocks noGrp="1"/>
          </p:cNvSpPr>
          <p:nvPr>
            <p:ph type="body" sz="half" idx="2"/>
          </p:nvPr>
        </p:nvSpPr>
        <p:spPr>
          <a:xfrm>
            <a:off x="866440" y="5000816"/>
            <a:ext cx="6343673" cy="1010619"/>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smtClean="0"/>
              <a:t>‹#›</a:t>
            </a:r>
            <a:endParaRPr lang="en-US" dirty="0"/>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8115718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1588" y="0"/>
            <a:ext cx="9145588" cy="6860798"/>
            <a:chOff x="-1588" y="0"/>
            <a:chExt cx="9145588" cy="6860798"/>
          </a:xfrm>
        </p:grpSpPr>
        <p:sp>
          <p:nvSpPr>
            <p:cNvPr id="10" name="Rectangle 9"/>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p:nvPr/>
          </p:nvSpPr>
          <p:spPr bwMode="gray">
            <a:xfrm rot="21010068">
              <a:off x="6359946" y="431124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7"/>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7"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0" y="2057400"/>
            <a:ext cx="6422005" cy="20955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441" y="5024908"/>
            <a:ext cx="6422004" cy="994891"/>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smtClean="0"/>
              <a:t>‹#›</a:t>
            </a:r>
            <a:endParaRPr lang="en-US" dirty="0"/>
          </a:p>
        </p:txBody>
      </p:sp>
      <p:sp>
        <p:nvSpPr>
          <p:cNvPr id="7" name="Rectangle 6"/>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8957303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423593" cy="709864"/>
          </a:xfrm>
        </p:spPr>
        <p:txBody>
          <a:bodyPr/>
          <a:lstStyle>
            <a:lvl1pPr>
              <a:defRPr sz="3200"/>
            </a:lvl1pPr>
          </a:lstStyle>
          <a:p>
            <a:r>
              <a:rPr lang="en-US" smtClean="0"/>
              <a:t>Click to edit Master title style</a:t>
            </a:r>
            <a:endParaRPr lang="en-US" dirty="0"/>
          </a:p>
        </p:txBody>
      </p:sp>
      <p:sp>
        <p:nvSpPr>
          <p:cNvPr id="3" name="Text Placeholder 2"/>
          <p:cNvSpPr>
            <a:spLocks noGrp="1"/>
          </p:cNvSpPr>
          <p:nvPr>
            <p:ph type="body" idx="1"/>
          </p:nvPr>
        </p:nvSpPr>
        <p:spPr>
          <a:xfrm>
            <a:off x="866440" y="2489200"/>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2" name="Text Placeholder 3"/>
          <p:cNvSpPr>
            <a:spLocks noGrp="1"/>
          </p:cNvSpPr>
          <p:nvPr>
            <p:ph type="body" sz="half" idx="15"/>
          </p:nvPr>
        </p:nvSpPr>
        <p:spPr>
          <a:xfrm>
            <a:off x="866440" y="3147164"/>
            <a:ext cx="2313432"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405614"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Text Placeholder 3"/>
          <p:cNvSpPr>
            <a:spLocks noGrp="1"/>
          </p:cNvSpPr>
          <p:nvPr>
            <p:ph type="body" sz="half" idx="16"/>
          </p:nvPr>
        </p:nvSpPr>
        <p:spPr>
          <a:xfrm>
            <a:off x="3408471" y="3147164"/>
            <a:ext cx="2318918"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5958642"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4" name="Text Placeholder 3"/>
          <p:cNvSpPr>
            <a:spLocks noGrp="1"/>
          </p:cNvSpPr>
          <p:nvPr>
            <p:ph type="body" sz="half" idx="17"/>
          </p:nvPr>
        </p:nvSpPr>
        <p:spPr>
          <a:xfrm>
            <a:off x="5960935" y="3147164"/>
            <a:ext cx="2316625"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294530"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dirty="0" smtClean="0"/>
              <a:t>‹#›</a:t>
            </a:r>
            <a:endParaRPr lang="en-US" dirty="0"/>
          </a:p>
        </p:txBody>
      </p:sp>
      <p:sp>
        <p:nvSpPr>
          <p:cNvPr id="9" name="Slide Number Placeholder 8"/>
          <p:cNvSpPr>
            <a:spLocks noGrp="1"/>
          </p:cNvSpPr>
          <p:nvPr>
            <p:ph type="sldNum" sz="quarter" idx="12"/>
          </p:nvPr>
        </p:nvSpPr>
        <p:spPr>
          <a:xfrm>
            <a:off x="7678616" y="295730"/>
            <a:ext cx="791308" cy="767687"/>
          </a:xfrm>
          <a:prstGeom prst="rect">
            <a:avLst/>
          </a:prstGeom>
        </p:spPr>
        <p:txBody>
          <a:bodyPr/>
          <a:lstStyle>
            <a:lvl1pPr algn="ctr">
              <a:defRPr sz="28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06454379"/>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345260" cy="709864"/>
          </a:xfrm>
        </p:spPr>
        <p:txBody>
          <a:bodyPr/>
          <a:lstStyle>
            <a:lvl1pPr>
              <a:defRPr sz="3200"/>
            </a:lvl1pPr>
          </a:lstStyle>
          <a:p>
            <a:r>
              <a:rPr lang="en-US" smtClean="0"/>
              <a:t>Click to edit Master title style</a:t>
            </a:r>
            <a:endParaRPr lang="en-US" dirty="0"/>
          </a:p>
        </p:txBody>
      </p:sp>
      <p:sp>
        <p:nvSpPr>
          <p:cNvPr id="3" name="Text Placeholder 2"/>
          <p:cNvSpPr>
            <a:spLocks noGrp="1"/>
          </p:cNvSpPr>
          <p:nvPr>
            <p:ph type="body" idx="1"/>
          </p:nvPr>
        </p:nvSpPr>
        <p:spPr>
          <a:xfrm>
            <a:off x="866440" y="4179596"/>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2" name="Picture Placeholder 2"/>
          <p:cNvSpPr>
            <a:spLocks noGrp="1" noChangeAspect="1"/>
          </p:cNvSpPr>
          <p:nvPr>
            <p:ph type="pic" idx="15"/>
          </p:nvPr>
        </p:nvSpPr>
        <p:spPr>
          <a:xfrm>
            <a:off x="1019055"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3" name="Text Placeholder 3"/>
          <p:cNvSpPr>
            <a:spLocks noGrp="1"/>
          </p:cNvSpPr>
          <p:nvPr>
            <p:ph type="body" sz="half" idx="18"/>
          </p:nvPr>
        </p:nvSpPr>
        <p:spPr>
          <a:xfrm>
            <a:off x="866439" y="4837558"/>
            <a:ext cx="2313432"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411125" y="4179595"/>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8" name="Picture Placeholder 2"/>
          <p:cNvSpPr>
            <a:spLocks noGrp="1" noChangeAspect="1"/>
          </p:cNvSpPr>
          <p:nvPr>
            <p:ph type="pic" idx="21"/>
          </p:nvPr>
        </p:nvSpPr>
        <p:spPr>
          <a:xfrm>
            <a:off x="3553189"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4" name="Text Placeholder 3"/>
          <p:cNvSpPr>
            <a:spLocks noGrp="1"/>
          </p:cNvSpPr>
          <p:nvPr>
            <p:ph type="body" sz="half" idx="19"/>
          </p:nvPr>
        </p:nvSpPr>
        <p:spPr>
          <a:xfrm>
            <a:off x="3411125" y="4848208"/>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5958642" y="4179596"/>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9" name="Picture Placeholder 2"/>
          <p:cNvSpPr>
            <a:spLocks noGrp="1" noChangeAspect="1"/>
          </p:cNvSpPr>
          <p:nvPr>
            <p:ph type="pic" idx="22"/>
          </p:nvPr>
        </p:nvSpPr>
        <p:spPr>
          <a:xfrm>
            <a:off x="6108641"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7" name="Text Placeholder 3"/>
          <p:cNvSpPr>
            <a:spLocks noGrp="1"/>
          </p:cNvSpPr>
          <p:nvPr>
            <p:ph type="body" sz="half" idx="20"/>
          </p:nvPr>
        </p:nvSpPr>
        <p:spPr>
          <a:xfrm>
            <a:off x="5958642" y="4837558"/>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0" name="Straight Connector 39"/>
          <p:cNvCxnSpPr/>
          <p:nvPr/>
        </p:nvCxnSpPr>
        <p:spPr>
          <a:xfrm>
            <a:off x="3290019"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dirty="0" smtClean="0"/>
              <a:t>‹#›</a:t>
            </a:r>
            <a:endParaRPr lang="en-US" dirty="0"/>
          </a:p>
        </p:txBody>
      </p:sp>
      <p:sp>
        <p:nvSpPr>
          <p:cNvPr id="9" name="Slide Number Placeholder 8"/>
          <p:cNvSpPr>
            <a:spLocks noGrp="1"/>
          </p:cNvSpPr>
          <p:nvPr>
            <p:ph type="sldNum" sz="quarter" idx="12"/>
          </p:nvPr>
        </p:nvSpPr>
        <p:spPr>
          <a:xfrm>
            <a:off x="7678616" y="295730"/>
            <a:ext cx="791308" cy="767687"/>
          </a:xfrm>
          <a:prstGeom prst="rect">
            <a:avLst/>
          </a:prstGeom>
        </p:spPr>
        <p:txBody>
          <a:bodyPr/>
          <a:lstStyle>
            <a:lvl1pPr algn="ctr">
              <a:defRPr sz="28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168132613"/>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621301" y="6387910"/>
            <a:ext cx="990599" cy="228659"/>
          </a:xfrm>
        </p:spPr>
        <p:txBody>
          <a:bodyPr/>
          <a:lstStyle/>
          <a:p>
            <a:endParaRPr lang="en-US" dirty="0"/>
          </a:p>
        </p:txBody>
      </p:sp>
      <p:sp>
        <p:nvSpPr>
          <p:cNvPr id="5" name="Footer Placeholder 4"/>
          <p:cNvSpPr>
            <a:spLocks noGrp="1"/>
          </p:cNvSpPr>
          <p:nvPr>
            <p:ph type="ftr" sz="quarter" idx="11"/>
          </p:nvPr>
        </p:nvSpPr>
        <p:spPr>
          <a:xfrm>
            <a:off x="516133" y="6387910"/>
            <a:ext cx="3859795" cy="228660"/>
          </a:xfrm>
        </p:spPr>
        <p:txBody>
          <a:bodyPr/>
          <a:lstStyle/>
          <a:p>
            <a:r>
              <a:rPr lang="en-US" dirty="0" smtClean="0"/>
              <a:t>‹#›</a:t>
            </a:r>
            <a:endParaRPr lang="en-US" dirty="0"/>
          </a:p>
        </p:txBody>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4FAB73BC-B049-4115-A692-8D63A059BFB8}" type="slidenum">
              <a:rPr lang="en-US" smtClean="0"/>
              <a:t>‹#›</a:t>
            </a:fld>
            <a:endParaRPr lang="en-US" dirty="0"/>
          </a:p>
        </p:txBody>
      </p:sp>
    </p:spTree>
    <p:extLst>
      <p:ext uri="{BB962C8B-B14F-4D97-AF65-F5344CB8AC3E}">
        <p14:creationId xmlns:p14="http://schemas.microsoft.com/office/powerpoint/2010/main" val="3655922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1588" y="0"/>
            <a:ext cx="9120420" cy="6860798"/>
            <a:chOff x="-1588" y="0"/>
            <a:chExt cx="9120420" cy="6860798"/>
          </a:xfrm>
        </p:grpSpPr>
        <p:sp>
          <p:nvSpPr>
            <p:cNvPr id="11" name="Rectangle 10"/>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p:nvPr/>
          </p:nvSpPr>
          <p:spPr bwMode="gray">
            <a:xfrm rot="4966650">
              <a:off x="4673046" y="5107506"/>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sp>
        <p:nvSpPr>
          <p:cNvPr id="17" name="Rectangle 16"/>
          <p:cNvSpPr/>
          <p:nvPr/>
        </p:nvSpPr>
        <p:spPr>
          <a:xfrm>
            <a:off x="414867" y="402165"/>
            <a:ext cx="46105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bwMode="gray">
          <a:xfrm rot="5400000">
            <a:off x="1299309"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sp>
        <p:nvSpPr>
          <p:cNvPr id="2" name="Vertical Title 1"/>
          <p:cNvSpPr>
            <a:spLocks noGrp="1"/>
          </p:cNvSpPr>
          <p:nvPr>
            <p:ph type="title" orient="vert"/>
          </p:nvPr>
        </p:nvSpPr>
        <p:spPr>
          <a:xfrm>
            <a:off x="6174928" y="1447799"/>
            <a:ext cx="1113516" cy="4572001"/>
          </a:xfrm>
        </p:spPr>
        <p:txBody>
          <a:bodyPr vert="eaVert" anchor="ctr"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66738" y="1447799"/>
            <a:ext cx="4416936" cy="45720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a:xfrm>
            <a:off x="538546" y="6365498"/>
            <a:ext cx="3859795" cy="228660"/>
          </a:xfrm>
        </p:spPr>
        <p:txBody>
          <a:bodyPr/>
          <a:lstStyle/>
          <a:p>
            <a:r>
              <a:rPr lang="en-US" dirty="0" smtClean="0"/>
              <a:t>‹#›</a:t>
            </a:r>
            <a:endParaRPr lang="en-US" dirty="0"/>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4FAB73BC-B049-4115-A692-8D63A059BFB8}" type="slidenum">
              <a:rPr lang="en-US" smtClean="0"/>
              <a:t>‹#›</a:t>
            </a:fld>
            <a:endParaRPr lang="en-US" dirty="0"/>
          </a:p>
        </p:txBody>
      </p:sp>
    </p:spTree>
    <p:extLst>
      <p:ext uri="{BB962C8B-B14F-4D97-AF65-F5344CB8AC3E}">
        <p14:creationId xmlns:p14="http://schemas.microsoft.com/office/powerpoint/2010/main" val="33496270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6" name="Group 5"/>
          <p:cNvGrpSpPr/>
          <p:nvPr/>
        </p:nvGrpSpPr>
        <p:grpSpPr>
          <a:xfrm>
            <a:off x="-1588" y="0"/>
            <a:ext cx="9145588" cy="6860798"/>
            <a:chOff x="-1588" y="0"/>
            <a:chExt cx="9145588" cy="6860798"/>
          </a:xfrm>
        </p:grpSpPr>
        <p:sp>
          <p:nvSpPr>
            <p:cNvPr id="14" name="Rectangle 13"/>
            <p:cNvSpPr/>
            <p:nvPr/>
          </p:nvSpPr>
          <p:spPr>
            <a:xfrm>
              <a:off x="0" y="0"/>
              <a:ext cx="9118832"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Oval 2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p:nvPr/>
          </p:nvSpPr>
          <p:spPr bwMode="gray">
            <a:xfrm rot="21010068">
              <a:off x="6359946" y="179029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5" name="Freeform 24"/>
            <p:cNvSpPr/>
            <p:nvPr/>
          </p:nvSpPr>
          <p:spPr bwMode="gray">
            <a:xfrm>
              <a:off x="485023" y="1856450"/>
              <a:ext cx="8173954" cy="4535226"/>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Placeholder 1"/>
          <p:cNvSpPr>
            <a:spLocks noGrp="1"/>
          </p:cNvSpPr>
          <p:nvPr>
            <p:ph type="title"/>
          </p:nvPr>
        </p:nvSpPr>
        <p:spPr bwMode="gray">
          <a:xfrm>
            <a:off x="866440" y="927099"/>
            <a:ext cx="6345260" cy="709865"/>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64382" y="2489200"/>
            <a:ext cx="6345260" cy="353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574443" y="6365498"/>
            <a:ext cx="990599" cy="228659"/>
          </a:xfrm>
          <a:prstGeom prst="rect">
            <a:avLst/>
          </a:prstGeom>
        </p:spPr>
        <p:txBody>
          <a:bodyPr vert="horz" lIns="91440" tIns="45720" rIns="91440" bIns="45720" rtlCol="0" anchor="b"/>
          <a:lstStyle>
            <a:lvl1pPr algn="r">
              <a:defRPr sz="900" b="1" i="0">
                <a:solidFill>
                  <a:schemeClr val="accent1"/>
                </a:solidFill>
              </a:defRPr>
            </a:lvl1pPr>
          </a:lstStyle>
          <a:p>
            <a:endParaRPr lang="en-US" dirty="0"/>
          </a:p>
        </p:txBody>
      </p:sp>
      <p:sp>
        <p:nvSpPr>
          <p:cNvPr id="5" name="Footer Placeholder 4"/>
          <p:cNvSpPr>
            <a:spLocks noGrp="1"/>
          </p:cNvSpPr>
          <p:nvPr>
            <p:ph type="ftr" sz="quarter" idx="3"/>
          </p:nvPr>
        </p:nvSpPr>
        <p:spPr>
          <a:xfrm>
            <a:off x="590843" y="6365497"/>
            <a:ext cx="3859795" cy="228660"/>
          </a:xfrm>
          <a:prstGeom prst="rect">
            <a:avLst/>
          </a:prstGeom>
        </p:spPr>
        <p:txBody>
          <a:bodyPr vert="horz" lIns="91440" tIns="45720" rIns="91440" bIns="45720" rtlCol="0" anchor="b"/>
          <a:lstStyle>
            <a:lvl1pPr algn="l">
              <a:defRPr sz="900" b="1" i="0">
                <a:solidFill>
                  <a:schemeClr val="accent1"/>
                </a:solidFill>
              </a:defRPr>
            </a:lvl1pPr>
          </a:lstStyle>
          <a:p>
            <a:r>
              <a:rPr lang="en-US" dirty="0" smtClean="0"/>
              <a:t>‹#›</a:t>
            </a:r>
            <a:endParaRPr lang="en-US" dirty="0"/>
          </a:p>
        </p:txBody>
      </p:sp>
      <p:sp>
        <p:nvSpPr>
          <p:cNvPr id="26" name="Rectangle 25"/>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8" name="Slide Number Placeholder 5"/>
          <p:cNvSpPr>
            <a:spLocks noGrp="1"/>
          </p:cNvSpPr>
          <p:nvPr>
            <p:ph type="sldNum" sz="quarter" idx="4"/>
          </p:nvPr>
        </p:nvSpPr>
        <p:spPr bwMode="gray">
          <a:xfrm>
            <a:off x="7678616" y="295730"/>
            <a:ext cx="791308" cy="767687"/>
          </a:xfrm>
          <a:prstGeom prst="rect">
            <a:avLst/>
          </a:prstGeom>
        </p:spPr>
        <p:txBody>
          <a:bodyPr anchor="b"/>
          <a:lstStyle>
            <a:lvl1pPr algn="ctr">
              <a:defRPr sz="2800">
                <a:solidFill>
                  <a:schemeClr val="bg1"/>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70540459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 id="2147483767" r:id="rId13"/>
    <p:sldLayoutId id="2147483768" r:id="rId14"/>
    <p:sldLayoutId id="2147483769" r:id="rId15"/>
    <p:sldLayoutId id="2147483770" r:id="rId16"/>
    <p:sldLayoutId id="2147483771" r:id="rId17"/>
  </p:sldLayoutIdLst>
  <p:hf hdr="0" ftr="0" dt="0"/>
  <p:txStyles>
    <p:titleStyle>
      <a:lvl1pPr algn="l" defTabSz="457200" rtl="0" eaLnBrk="1" latinLnBrk="0" hangingPunct="1">
        <a:spcBef>
          <a:spcPct val="0"/>
        </a:spcBef>
        <a:buNone/>
        <a:defRPr sz="3200" b="0" i="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685800" indent="-283464"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96012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23444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150876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content.healthaffairs.org/content/early/2015/07/15/hlthaff.2015.0600"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www.healthcarepm.com/"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2.jpg"/><Relationship Id="rId4" Type="http://schemas.openxmlformats.org/officeDocument/2006/relationships/image" Target="../media/image2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715823" y="1630785"/>
            <a:ext cx="6686549" cy="1697086"/>
          </a:xfrm>
        </p:spPr>
        <p:txBody>
          <a:bodyPr>
            <a:noAutofit/>
          </a:bodyPr>
          <a:lstStyle/>
          <a:p>
            <a:r>
              <a:rPr lang="en-US" sz="4400" b="1" i="1" dirty="0" smtClean="0"/>
              <a:t>Project Management for Healthcare Professionals</a:t>
            </a:r>
            <a:endParaRPr lang="en-US" sz="4400" dirty="0"/>
          </a:p>
        </p:txBody>
      </p:sp>
      <p:sp>
        <p:nvSpPr>
          <p:cNvPr id="5" name="Subtitle 4"/>
          <p:cNvSpPr>
            <a:spLocks noGrp="1"/>
          </p:cNvSpPr>
          <p:nvPr>
            <p:ph type="subTitle" idx="1"/>
          </p:nvPr>
        </p:nvSpPr>
        <p:spPr>
          <a:xfrm>
            <a:off x="1627716" y="4188184"/>
            <a:ext cx="6686549" cy="844712"/>
          </a:xfrm>
        </p:spPr>
        <p:txBody>
          <a:bodyPr>
            <a:noAutofit/>
          </a:bodyPr>
          <a:lstStyle/>
          <a:p>
            <a:r>
              <a:rPr lang="en-US" sz="2400" b="1" cap="none" dirty="0" smtClean="0"/>
              <a:t>Kathy Schwalbe</a:t>
            </a:r>
          </a:p>
          <a:p>
            <a:r>
              <a:rPr lang="en-US" sz="2400" b="1" cap="none" dirty="0" smtClean="0"/>
              <a:t>Sep 2015</a:t>
            </a:r>
          </a:p>
          <a:p>
            <a:r>
              <a:rPr lang="en-US" sz="2400" b="1" cap="none" dirty="0" smtClean="0"/>
              <a:t>www.healthcarepm.com</a:t>
            </a:r>
            <a:endParaRPr lang="en-US" sz="2400" b="1" cap="none" dirty="0"/>
          </a:p>
        </p:txBody>
      </p:sp>
      <p:sp>
        <p:nvSpPr>
          <p:cNvPr id="2" name="Slide Number Placeholder 1"/>
          <p:cNvSpPr>
            <a:spLocks noGrp="1"/>
          </p:cNvSpPr>
          <p:nvPr>
            <p:ph type="sldNum" sz="quarter" idx="12"/>
          </p:nvPr>
        </p:nvSpPr>
        <p:spPr/>
        <p:txBody>
          <a:bodyPr/>
          <a:lstStyle/>
          <a:p>
            <a:fld id="{4FAB73BC-B049-4115-A692-8D63A059BFB8}" type="slidenum">
              <a:rPr lang="en-US" smtClean="0"/>
              <a:t>1</a:t>
            </a:fld>
            <a:endParaRPr lang="en-US" dirty="0"/>
          </a:p>
        </p:txBody>
      </p:sp>
      <p:pic>
        <p:nvPicPr>
          <p:cNvPr id="8" name="Picture 2" descr="front cover May 11"/>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858000" y="0"/>
            <a:ext cx="2286000" cy="290768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00255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4688" y="1130189"/>
            <a:ext cx="5829300" cy="800100"/>
          </a:xfrm>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3000" dirty="0" smtClean="0"/>
              <a:t>About Me</a:t>
            </a:r>
            <a:endParaRPr lang="en-US" sz="3000" dirty="0"/>
          </a:p>
        </p:txBody>
      </p:sp>
      <p:sp>
        <p:nvSpPr>
          <p:cNvPr id="5" name="Content Placeholder 4"/>
          <p:cNvSpPr>
            <a:spLocks noGrp="1"/>
          </p:cNvSpPr>
          <p:nvPr>
            <p:ph idx="1"/>
          </p:nvPr>
        </p:nvSpPr>
        <p:spPr>
          <a:xfrm>
            <a:off x="1040220" y="2189409"/>
            <a:ext cx="5499143" cy="4256468"/>
          </a:xfrm>
        </p:spPr>
        <p:txBody>
          <a:bodyPr>
            <a:normAutofit/>
          </a:bodyPr>
          <a:lstStyle/>
          <a:p>
            <a:r>
              <a:rPr lang="en-US" sz="2100" dirty="0">
                <a:solidFill>
                  <a:schemeClr val="tx2"/>
                </a:solidFill>
              </a:rPr>
              <a:t>Ph.D., PMP, and mother of 3!</a:t>
            </a:r>
          </a:p>
          <a:p>
            <a:r>
              <a:rPr lang="en-US" sz="2100" dirty="0" smtClean="0">
                <a:solidFill>
                  <a:schemeClr val="tx2"/>
                </a:solidFill>
              </a:rPr>
              <a:t>Professor Emeritus, </a:t>
            </a:r>
            <a:r>
              <a:rPr lang="en-US" sz="2100" dirty="0">
                <a:solidFill>
                  <a:schemeClr val="tx2"/>
                </a:solidFill>
              </a:rPr>
              <a:t>author, and </a:t>
            </a:r>
            <a:r>
              <a:rPr lang="en-US" sz="2100" dirty="0" smtClean="0">
                <a:solidFill>
                  <a:schemeClr val="tx2"/>
                </a:solidFill>
              </a:rPr>
              <a:t>publisher</a:t>
            </a:r>
          </a:p>
          <a:p>
            <a:r>
              <a:rPr lang="en-US" sz="2100" dirty="0" smtClean="0">
                <a:solidFill>
                  <a:schemeClr val="tx2"/>
                </a:solidFill>
              </a:rPr>
              <a:t>Asked to write a book focused on healthcare project management (PM) by instructors using my other books in healthcare programs</a:t>
            </a:r>
          </a:p>
          <a:p>
            <a:r>
              <a:rPr lang="en-US" sz="2100" dirty="0" smtClean="0">
                <a:solidFill>
                  <a:schemeClr val="tx2"/>
                </a:solidFill>
              </a:rPr>
              <a:t>Found a great co-author (Dan Furlong) to provide healthcare focus</a:t>
            </a:r>
          </a:p>
          <a:p>
            <a:r>
              <a:rPr lang="en-US" sz="2100" dirty="0" smtClean="0">
                <a:solidFill>
                  <a:schemeClr val="tx2"/>
                </a:solidFill>
              </a:rPr>
              <a:t>Got first-hand experience as well</a:t>
            </a:r>
          </a:p>
          <a:p>
            <a:pPr marL="0" indent="0">
              <a:buNone/>
            </a:pPr>
            <a:endParaRPr lang="en-US" dirty="0">
              <a:solidFill>
                <a:schemeClr val="tx2"/>
              </a:solidFill>
            </a:endParaRPr>
          </a:p>
          <a:p>
            <a:endParaRPr lang="en-US" dirty="0" smtClean="0">
              <a:solidFill>
                <a:schemeClr val="tx2"/>
              </a:solidFill>
            </a:endParaRPr>
          </a:p>
          <a:p>
            <a:endParaRPr lang="en-US" dirty="0">
              <a:solidFill>
                <a:schemeClr val="tx2"/>
              </a:solidFill>
            </a:endParaRPr>
          </a:p>
          <a:p>
            <a:endParaRPr lang="en-US" dirty="0">
              <a:solidFill>
                <a:schemeClr val="tx2"/>
              </a:solidFill>
            </a:endParaRPr>
          </a:p>
        </p:txBody>
      </p:sp>
      <p:sp>
        <p:nvSpPr>
          <p:cNvPr id="6" name="Slide Number Placeholder 5"/>
          <p:cNvSpPr>
            <a:spLocks noGrp="1"/>
          </p:cNvSpPr>
          <p:nvPr>
            <p:ph type="sldNum" sz="quarter" idx="12"/>
          </p:nvPr>
        </p:nvSpPr>
        <p:spPr/>
        <p:txBody>
          <a:bodyPr/>
          <a:lstStyle/>
          <a:p>
            <a:fld id="{6113E31D-E2AB-40D1-8B51-AFA5AFEF393A}" type="slidenum">
              <a:rPr lang="en-US" smtClean="0"/>
              <a:t>2</a:t>
            </a:fld>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28382" y="1687132"/>
            <a:ext cx="1671469" cy="2208727"/>
          </a:xfrm>
          <a:prstGeom prst="rect">
            <a:avLst/>
          </a:prstGeom>
        </p:spPr>
      </p:pic>
    </p:spTree>
    <p:extLst>
      <p:ext uri="{BB962C8B-B14F-4D97-AF65-F5344CB8AC3E}">
        <p14:creationId xmlns:p14="http://schemas.microsoft.com/office/powerpoint/2010/main" val="22962442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118" y="1165015"/>
            <a:ext cx="6683765" cy="960668"/>
          </a:xfr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3000" dirty="0"/>
              <a:t>Dan Furlong</a:t>
            </a:r>
          </a:p>
        </p:txBody>
      </p:sp>
      <p:sp>
        <p:nvSpPr>
          <p:cNvPr id="3" name="Content Placeholder 2"/>
          <p:cNvSpPr>
            <a:spLocks noGrp="1"/>
          </p:cNvSpPr>
          <p:nvPr>
            <p:ph idx="1"/>
          </p:nvPr>
        </p:nvSpPr>
        <p:spPr>
          <a:xfrm>
            <a:off x="1077727" y="2227281"/>
            <a:ext cx="5115392" cy="3584065"/>
          </a:xfrm>
        </p:spPr>
        <p:txBody>
          <a:bodyPr>
            <a:noAutofit/>
          </a:bodyPr>
          <a:lstStyle/>
          <a:p>
            <a:r>
              <a:rPr lang="en-US" sz="2100" dirty="0">
                <a:solidFill>
                  <a:schemeClr val="tx2"/>
                </a:solidFill>
              </a:rPr>
              <a:t>PMP, MBA, “doctor to be” (abd)</a:t>
            </a:r>
          </a:p>
          <a:p>
            <a:r>
              <a:rPr lang="en-US" sz="2100" dirty="0">
                <a:solidFill>
                  <a:schemeClr val="tx2"/>
                </a:solidFill>
              </a:rPr>
              <a:t>PMO for Academic Medical Center</a:t>
            </a:r>
          </a:p>
          <a:p>
            <a:r>
              <a:rPr lang="en-US" sz="2100" dirty="0">
                <a:solidFill>
                  <a:schemeClr val="tx2"/>
                </a:solidFill>
              </a:rPr>
              <a:t>Author</a:t>
            </a:r>
          </a:p>
          <a:p>
            <a:r>
              <a:rPr lang="en-US" sz="2100" dirty="0">
                <a:solidFill>
                  <a:schemeClr val="tx2"/>
                </a:solidFill>
              </a:rPr>
              <a:t>Adjunct Faculty at MUSC</a:t>
            </a:r>
          </a:p>
          <a:p>
            <a:r>
              <a:rPr lang="en-US" sz="2100" dirty="0">
                <a:solidFill>
                  <a:schemeClr val="tx2"/>
                </a:solidFill>
              </a:rPr>
              <a:t>Affiliated Faculty at College of Charleston</a:t>
            </a:r>
          </a:p>
          <a:p>
            <a:r>
              <a:rPr lang="en-US" sz="2100" dirty="0">
                <a:solidFill>
                  <a:schemeClr val="tx2"/>
                </a:solidFill>
              </a:rPr>
              <a:t>Owner of PM One, LLC</a:t>
            </a:r>
          </a:p>
        </p:txBody>
      </p:sp>
      <p:sp>
        <p:nvSpPr>
          <p:cNvPr id="6" name="Slide Number Placeholder 5"/>
          <p:cNvSpPr>
            <a:spLocks noGrp="1"/>
          </p:cNvSpPr>
          <p:nvPr>
            <p:ph type="sldNum" sz="quarter" idx="12"/>
          </p:nvPr>
        </p:nvSpPr>
        <p:spPr/>
        <p:txBody>
          <a:bodyPr/>
          <a:lstStyle/>
          <a:p>
            <a:fld id="{6113E31D-E2AB-40D1-8B51-AFA5AFEF393A}" type="slidenum">
              <a:rPr lang="en-US" smtClean="0"/>
              <a:t>3</a:t>
            </a:fld>
            <a:endParaRPr lang="en-US"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0389" t="16755" r="22780" b="19087"/>
          <a:stretch/>
        </p:blipFill>
        <p:spPr>
          <a:xfrm>
            <a:off x="6424939" y="1824403"/>
            <a:ext cx="2260796" cy="3255545"/>
          </a:xfrm>
          <a:prstGeom prst="rect">
            <a:avLst/>
          </a:prstGeom>
          <a:ln>
            <a:noFill/>
          </a:ln>
          <a:effectLst>
            <a:outerShdw blurRad="190500" algn="tl" rotWithShape="0">
              <a:srgbClr val="000000">
                <a:alpha val="70000"/>
              </a:srgbClr>
            </a:outerShdw>
          </a:effectLst>
        </p:spPr>
      </p:pic>
      <p:sp>
        <p:nvSpPr>
          <p:cNvPr id="5" name="TextBox 4"/>
          <p:cNvSpPr txBox="1"/>
          <p:nvPr/>
        </p:nvSpPr>
        <p:spPr>
          <a:xfrm>
            <a:off x="7555336" y="5546391"/>
            <a:ext cx="1502334" cy="346249"/>
          </a:xfrm>
          <a:prstGeom prst="rect">
            <a:avLst/>
          </a:prstGeom>
          <a:noFill/>
        </p:spPr>
        <p:txBody>
          <a:bodyPr wrap="none" rtlCol="0">
            <a:spAutoFit/>
          </a:bodyPr>
          <a:lstStyle/>
          <a:p>
            <a:r>
              <a:rPr lang="en-US" sz="825" dirty="0"/>
              <a:t>Photo courtesy of pmi.org</a:t>
            </a:r>
          </a:p>
          <a:p>
            <a:r>
              <a:rPr lang="en-US" sz="825" i="1" dirty="0"/>
              <a:t>PM Network, Dec 2013</a:t>
            </a:r>
          </a:p>
        </p:txBody>
      </p:sp>
    </p:spTree>
    <p:extLst>
      <p:ext uri="{BB962C8B-B14F-4D97-AF65-F5344CB8AC3E}">
        <p14:creationId xmlns:p14="http://schemas.microsoft.com/office/powerpoint/2010/main" val="13087533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8745" y="1191735"/>
            <a:ext cx="6683765" cy="960668"/>
          </a:xfr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3000" dirty="0"/>
              <a:t>Questions About You</a:t>
            </a:r>
          </a:p>
        </p:txBody>
      </p:sp>
      <p:sp>
        <p:nvSpPr>
          <p:cNvPr id="3" name="Content Placeholder 2"/>
          <p:cNvSpPr>
            <a:spLocks noGrp="1"/>
          </p:cNvSpPr>
          <p:nvPr>
            <p:ph idx="1"/>
          </p:nvPr>
        </p:nvSpPr>
        <p:spPr>
          <a:xfrm>
            <a:off x="786197" y="2280721"/>
            <a:ext cx="6796410" cy="3509367"/>
          </a:xfrm>
        </p:spPr>
        <p:txBody>
          <a:bodyPr>
            <a:normAutofit/>
          </a:bodyPr>
          <a:lstStyle/>
          <a:p>
            <a:pPr marL="525491" indent="-385763">
              <a:buFont typeface="+mj-lt"/>
              <a:buAutoNum type="arabicPeriod"/>
            </a:pPr>
            <a:r>
              <a:rPr lang="en-US" sz="2100" dirty="0" smtClean="0">
                <a:solidFill>
                  <a:schemeClr val="tx2"/>
                </a:solidFill>
              </a:rPr>
              <a:t>Do you currently work on </a:t>
            </a:r>
            <a:r>
              <a:rPr lang="en-US" sz="2100" dirty="0">
                <a:solidFill>
                  <a:schemeClr val="tx2"/>
                </a:solidFill>
              </a:rPr>
              <a:t>projects related to healthcare</a:t>
            </a:r>
            <a:r>
              <a:rPr lang="en-US" sz="2100" dirty="0" smtClean="0">
                <a:solidFill>
                  <a:schemeClr val="tx2"/>
                </a:solidFill>
              </a:rPr>
              <a:t>?</a:t>
            </a:r>
          </a:p>
          <a:p>
            <a:pPr marL="525491" indent="-385763">
              <a:buFont typeface="+mj-lt"/>
              <a:buAutoNum type="arabicPeriod"/>
            </a:pPr>
            <a:r>
              <a:rPr lang="en-US" sz="2100" dirty="0">
                <a:solidFill>
                  <a:schemeClr val="tx2"/>
                </a:solidFill>
              </a:rPr>
              <a:t>Do you </a:t>
            </a:r>
            <a:r>
              <a:rPr lang="en-US" sz="2100" dirty="0" smtClean="0">
                <a:solidFill>
                  <a:schemeClr val="tx2"/>
                </a:solidFill>
              </a:rPr>
              <a:t>plan to </a:t>
            </a:r>
            <a:r>
              <a:rPr lang="en-US" sz="2100" dirty="0">
                <a:solidFill>
                  <a:schemeClr val="tx2"/>
                </a:solidFill>
              </a:rPr>
              <a:t>work on projects related to healthcare</a:t>
            </a:r>
            <a:r>
              <a:rPr lang="en-US" sz="2100" dirty="0" smtClean="0">
                <a:solidFill>
                  <a:schemeClr val="tx2"/>
                </a:solidFill>
              </a:rPr>
              <a:t>?</a:t>
            </a:r>
          </a:p>
          <a:p>
            <a:pPr marL="525491" indent="-385763">
              <a:buFont typeface="+mj-lt"/>
              <a:buAutoNum type="arabicPeriod"/>
            </a:pPr>
            <a:r>
              <a:rPr lang="en-US" sz="2100" dirty="0" smtClean="0">
                <a:solidFill>
                  <a:schemeClr val="tx2"/>
                </a:solidFill>
              </a:rPr>
              <a:t>Do you have any clinical experience?</a:t>
            </a:r>
            <a:endParaRPr lang="en-US" sz="2100" dirty="0">
              <a:solidFill>
                <a:schemeClr val="tx2"/>
              </a:solidFill>
            </a:endParaRPr>
          </a:p>
          <a:p>
            <a:pPr marL="525491" indent="-385763">
              <a:buFont typeface="+mj-lt"/>
              <a:buAutoNum type="arabicPeriod"/>
            </a:pPr>
            <a:r>
              <a:rPr lang="en-US" sz="2100" dirty="0" smtClean="0">
                <a:solidFill>
                  <a:schemeClr val="tx2"/>
                </a:solidFill>
              </a:rPr>
              <a:t>Do you currently teach project management?</a:t>
            </a:r>
          </a:p>
          <a:p>
            <a:pPr marL="525491" indent="-385763">
              <a:buFont typeface="+mj-lt"/>
              <a:buAutoNum type="arabicPeriod"/>
            </a:pPr>
            <a:r>
              <a:rPr lang="en-US" sz="2100" dirty="0" smtClean="0">
                <a:solidFill>
                  <a:schemeClr val="tx2"/>
                </a:solidFill>
              </a:rPr>
              <a:t>Why are you here?!</a:t>
            </a:r>
          </a:p>
          <a:p>
            <a:pPr marL="525491" indent="-385763">
              <a:buFont typeface="+mj-lt"/>
              <a:buAutoNum type="arabicPeriod"/>
            </a:pPr>
            <a:endParaRPr lang="en-US" sz="2100" dirty="0" smtClean="0">
              <a:solidFill>
                <a:schemeClr val="tx2"/>
              </a:solidFill>
            </a:endParaRPr>
          </a:p>
        </p:txBody>
      </p:sp>
      <p:sp>
        <p:nvSpPr>
          <p:cNvPr id="4" name="Slide Number Placeholder 3"/>
          <p:cNvSpPr>
            <a:spLocks noGrp="1"/>
          </p:cNvSpPr>
          <p:nvPr>
            <p:ph type="sldNum" sz="quarter" idx="12"/>
          </p:nvPr>
        </p:nvSpPr>
        <p:spPr/>
        <p:txBody>
          <a:bodyPr/>
          <a:lstStyle/>
          <a:p>
            <a:fld id="{6113E31D-E2AB-40D1-8B51-AFA5AFEF393A}" type="slidenum">
              <a:rPr lang="en-US" smtClean="0"/>
              <a:t>4</a:t>
            </a:fld>
            <a:endParaRPr lang="en-US" dirty="0"/>
          </a:p>
        </p:txBody>
      </p:sp>
    </p:spTree>
    <p:extLst>
      <p:ext uri="{BB962C8B-B14F-4D97-AF65-F5344CB8AC3E}">
        <p14:creationId xmlns:p14="http://schemas.microsoft.com/office/powerpoint/2010/main" val="11975000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Grp="1" noChangeArrowheads="1"/>
          </p:cNvSpPr>
          <p:nvPr>
            <p:ph type="title"/>
          </p:nvPr>
        </p:nvSpPr>
        <p:spPr>
          <a:xfrm>
            <a:off x="1276946" y="1221557"/>
            <a:ext cx="6623596" cy="589040"/>
          </a:xfrm>
          <a:noFill/>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eaLnBrk="1" hangingPunct="1"/>
            <a:r>
              <a:rPr lang="en-US" sz="3000" dirty="0">
                <a:ea typeface="ヒラギノ角ゴ ProN W3" charset="0"/>
                <a:cs typeface="ヒラギノ角ゴ ProN W3" charset="0"/>
              </a:rPr>
              <a:t>Session Objectives</a:t>
            </a:r>
          </a:p>
        </p:txBody>
      </p:sp>
      <p:sp>
        <p:nvSpPr>
          <p:cNvPr id="5" name="Content Placeholder 10"/>
          <p:cNvSpPr>
            <a:spLocks noGrp="1"/>
          </p:cNvSpPr>
          <p:nvPr>
            <p:ph idx="1"/>
          </p:nvPr>
        </p:nvSpPr>
        <p:spPr>
          <a:xfrm>
            <a:off x="1408470" y="2288363"/>
            <a:ext cx="5861006" cy="3274722"/>
          </a:xfrm>
        </p:spPr>
        <p:txBody>
          <a:bodyPr>
            <a:normAutofit fontScale="92500" lnSpcReduction="10000"/>
          </a:bodyPr>
          <a:lstStyle/>
          <a:p>
            <a:pPr marL="342900" indent="-342900">
              <a:spcBef>
                <a:spcPts val="365"/>
              </a:spcBef>
            </a:pPr>
            <a:r>
              <a:rPr lang="en-US" sz="2100" dirty="0">
                <a:solidFill>
                  <a:srgbClr val="7030A0"/>
                </a:solidFill>
                <a:ea typeface="ＭＳ Ｐゴシック" charset="0"/>
                <a:cs typeface="ＭＳ Ｐゴシック" charset="0"/>
              </a:rPr>
              <a:t>Describe the growing need for improving healthcare project management (PM</a:t>
            </a:r>
            <a:r>
              <a:rPr lang="en-US" sz="2100" dirty="0" smtClean="0">
                <a:solidFill>
                  <a:srgbClr val="7030A0"/>
                </a:solidFill>
                <a:ea typeface="ＭＳ Ｐゴシック" charset="0"/>
                <a:cs typeface="ＭＳ Ｐゴシック" charset="0"/>
              </a:rPr>
              <a:t>)</a:t>
            </a:r>
          </a:p>
          <a:p>
            <a:pPr marL="342900" indent="-342900">
              <a:spcBef>
                <a:spcPts val="365"/>
              </a:spcBef>
            </a:pPr>
            <a:r>
              <a:rPr lang="en-US" sz="2100" dirty="0" smtClean="0">
                <a:solidFill>
                  <a:srgbClr val="7030A0"/>
                </a:solidFill>
                <a:ea typeface="ＭＳ Ｐゴシック" charset="0"/>
                <a:cs typeface="ＭＳ Ｐゴシック" charset="0"/>
              </a:rPr>
              <a:t>Discuss what’s unique about PM in the healthcare industry</a:t>
            </a:r>
            <a:endParaRPr lang="en-US" sz="2100" dirty="0">
              <a:solidFill>
                <a:srgbClr val="7030A0"/>
              </a:solidFill>
              <a:ea typeface="ＭＳ Ｐゴシック" charset="0"/>
              <a:cs typeface="ＭＳ Ｐゴシック" charset="0"/>
            </a:endParaRPr>
          </a:p>
          <a:p>
            <a:pPr marL="342900" indent="-342900">
              <a:spcBef>
                <a:spcPts val="365"/>
              </a:spcBef>
            </a:pPr>
            <a:r>
              <a:rPr lang="en-US" sz="2100" dirty="0" smtClean="0">
                <a:solidFill>
                  <a:srgbClr val="7030A0"/>
                </a:solidFill>
                <a:ea typeface="ヒラギノ明朝 ProN W3" charset="0"/>
                <a:cs typeface="ヒラギノ明朝 ProN W3" charset="0"/>
              </a:rPr>
              <a:t>Summarize recent studies on improving PM in healthcare</a:t>
            </a:r>
          </a:p>
          <a:p>
            <a:pPr marL="342900" indent="-342900">
              <a:spcBef>
                <a:spcPts val="365"/>
              </a:spcBef>
            </a:pPr>
            <a:r>
              <a:rPr lang="en-US" sz="2100" dirty="0" smtClean="0">
                <a:solidFill>
                  <a:srgbClr val="7030A0"/>
                </a:solidFill>
                <a:ea typeface="ヒラギノ明朝 ProN W3" charset="0"/>
                <a:cs typeface="ヒラギノ明朝 ProN W3" charset="0"/>
              </a:rPr>
              <a:t>Show examples of best practices and what’s working</a:t>
            </a:r>
            <a:endParaRPr lang="en-US" sz="2100" dirty="0">
              <a:solidFill>
                <a:srgbClr val="7030A0"/>
              </a:solidFill>
              <a:ea typeface="ヒラギノ明朝 ProN W3" charset="0"/>
              <a:cs typeface="ヒラギノ明朝 ProN W3" charset="0"/>
            </a:endParaRPr>
          </a:p>
          <a:p>
            <a:pPr marL="342900" indent="-342900">
              <a:spcBef>
                <a:spcPts val="365"/>
              </a:spcBef>
            </a:pPr>
            <a:r>
              <a:rPr lang="en-US" sz="2100" dirty="0" smtClean="0">
                <a:solidFill>
                  <a:srgbClr val="7030A0"/>
                </a:solidFill>
                <a:ea typeface="ヒラギノ明朝 ProN W3" charset="0"/>
                <a:cs typeface="ヒラギノ明朝 ProN W3" charset="0"/>
              </a:rPr>
              <a:t>Review </a:t>
            </a:r>
            <a:r>
              <a:rPr lang="en-US" sz="2100" dirty="0" smtClean="0">
                <a:solidFill>
                  <a:srgbClr val="7030A0"/>
                </a:solidFill>
                <a:ea typeface="ＭＳ Ｐゴシック" charset="0"/>
                <a:cs typeface="ＭＳ Ｐゴシック" charset="0"/>
              </a:rPr>
              <a:t>sample PM outputs </a:t>
            </a:r>
            <a:r>
              <a:rPr lang="en-US" sz="2100" dirty="0">
                <a:solidFill>
                  <a:srgbClr val="7030A0"/>
                </a:solidFill>
                <a:ea typeface="ＭＳ Ｐゴシック" charset="0"/>
                <a:cs typeface="ＭＳ Ｐゴシック" charset="0"/>
              </a:rPr>
              <a:t>applied to </a:t>
            </a:r>
            <a:r>
              <a:rPr lang="en-US" sz="2100" dirty="0" smtClean="0">
                <a:solidFill>
                  <a:srgbClr val="7030A0"/>
                </a:solidFill>
                <a:ea typeface="ＭＳ Ｐゴシック" charset="0"/>
                <a:cs typeface="ＭＳ Ｐゴシック" charset="0"/>
              </a:rPr>
              <a:t>healthcare projects</a:t>
            </a:r>
          </a:p>
          <a:p>
            <a:pPr marL="342900" indent="-342900">
              <a:spcBef>
                <a:spcPts val="365"/>
              </a:spcBef>
            </a:pPr>
            <a:r>
              <a:rPr lang="en-US" sz="2100" dirty="0" smtClean="0">
                <a:solidFill>
                  <a:srgbClr val="7030A0"/>
                </a:solidFill>
                <a:ea typeface="ヒラギノ明朝 ProN W3" charset="0"/>
                <a:cs typeface="ヒラギノ明朝 ProN W3" charset="0"/>
              </a:rPr>
              <a:t>Q&amp;A </a:t>
            </a:r>
            <a:r>
              <a:rPr lang="en-US" sz="2100" dirty="0">
                <a:solidFill>
                  <a:srgbClr val="7030A0"/>
                </a:solidFill>
                <a:ea typeface="ヒラギノ明朝 ProN W3" charset="0"/>
                <a:cs typeface="ヒラギノ明朝 ProN W3" charset="0"/>
              </a:rPr>
              <a:t>and collaboration</a:t>
            </a:r>
          </a:p>
          <a:p>
            <a:pPr marL="0" indent="0">
              <a:spcBef>
                <a:spcPts val="365"/>
              </a:spcBef>
              <a:buNone/>
            </a:pPr>
            <a:endParaRPr lang="en-US" sz="2100" dirty="0">
              <a:solidFill>
                <a:srgbClr val="7030A0"/>
              </a:solidFill>
              <a:latin typeface="Palatino" charset="0"/>
              <a:ea typeface="ヒラギノ明朝 ProN W3" charset="0"/>
              <a:cs typeface="ヒラギノ明朝 ProN W3" charset="0"/>
            </a:endParaRPr>
          </a:p>
          <a:p>
            <a:pPr marL="0" indent="0">
              <a:spcBef>
                <a:spcPts val="365"/>
              </a:spcBef>
              <a:buNone/>
            </a:pPr>
            <a:endParaRPr lang="en-US" dirty="0">
              <a:solidFill>
                <a:srgbClr val="7030A0"/>
              </a:solidFill>
              <a:latin typeface="Palatino" charset="0"/>
              <a:ea typeface="ヒラギノ明朝 ProN W3" charset="0"/>
              <a:cs typeface="ヒラギノ明朝 ProN W3" charset="0"/>
            </a:endParaRPr>
          </a:p>
        </p:txBody>
      </p:sp>
      <p:sp>
        <p:nvSpPr>
          <p:cNvPr id="3" name="Slide Number Placeholder 2"/>
          <p:cNvSpPr>
            <a:spLocks noGrp="1"/>
          </p:cNvSpPr>
          <p:nvPr>
            <p:ph type="sldNum" sz="quarter" idx="12"/>
          </p:nvPr>
        </p:nvSpPr>
        <p:spPr/>
        <p:txBody>
          <a:bodyPr/>
          <a:lstStyle/>
          <a:p>
            <a:fld id="{6113E31D-E2AB-40D1-8B51-AFA5AFEF393A}" type="slidenum">
              <a:rPr lang="en-US" smtClean="0"/>
              <a:t>5</a:t>
            </a:fld>
            <a:endParaRPr lang="en-US" dirty="0"/>
          </a:p>
        </p:txBody>
      </p:sp>
    </p:spTree>
    <p:extLst>
      <p:ext uri="{BB962C8B-B14F-4D97-AF65-F5344CB8AC3E}">
        <p14:creationId xmlns:p14="http://schemas.microsoft.com/office/powerpoint/2010/main" val="35719292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0348" y="1147139"/>
            <a:ext cx="5864358" cy="800100"/>
          </a:xfrm>
          <a:noFill/>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eaLnBrk="1" hangingPunct="1"/>
            <a:r>
              <a:rPr lang="en-US" sz="3000" dirty="0"/>
              <a:t>The Need</a:t>
            </a:r>
          </a:p>
        </p:txBody>
      </p:sp>
      <p:sp>
        <p:nvSpPr>
          <p:cNvPr id="3" name="Content Placeholder 2"/>
          <p:cNvSpPr>
            <a:spLocks noGrp="1"/>
          </p:cNvSpPr>
          <p:nvPr>
            <p:ph idx="1"/>
          </p:nvPr>
        </p:nvSpPr>
        <p:spPr>
          <a:xfrm>
            <a:off x="967713" y="2182772"/>
            <a:ext cx="7158856" cy="2914650"/>
          </a:xfrm>
        </p:spPr>
        <p:txBody>
          <a:bodyPr>
            <a:noAutofit/>
          </a:bodyPr>
          <a:lstStyle/>
          <a:p>
            <a:pPr>
              <a:lnSpc>
                <a:spcPct val="100000"/>
              </a:lnSpc>
            </a:pPr>
            <a:r>
              <a:rPr lang="en-US" dirty="0" smtClean="0"/>
              <a:t>“Thanks in large part to the expansion of coverage under Obamacare, health care spending in the U.S. is projected to have hit $3.1 trillion, or $9,695 per person, last year. That's an increase of 5.5%, according to </a:t>
            </a:r>
            <a:r>
              <a:rPr lang="en-US" dirty="0" smtClean="0">
                <a:hlinkClick r:id="rId2"/>
              </a:rPr>
              <a:t>federal estimates</a:t>
            </a:r>
            <a:r>
              <a:rPr lang="en-US" dirty="0" smtClean="0"/>
              <a:t> released Tuesday. It's the first time the rate would exceed 5% since 2007.”*</a:t>
            </a:r>
            <a:endParaRPr lang="en-US" dirty="0" smtClean="0">
              <a:solidFill>
                <a:schemeClr val="tx2"/>
              </a:solidFill>
            </a:endParaRPr>
          </a:p>
          <a:p>
            <a:r>
              <a:rPr lang="en-US" dirty="0" smtClean="0">
                <a:solidFill>
                  <a:schemeClr val="tx2"/>
                </a:solidFill>
              </a:rPr>
              <a:t>Compared </a:t>
            </a:r>
            <a:r>
              <a:rPr lang="en-US" dirty="0">
                <a:solidFill>
                  <a:schemeClr val="tx2"/>
                </a:solidFill>
              </a:rPr>
              <a:t>to other Organisation for Economic Co-operation and Development countries, the U.S. spends 48% more on healthcare compared to the next highest country, </a:t>
            </a:r>
            <a:r>
              <a:rPr lang="en-US" dirty="0" smtClean="0">
                <a:solidFill>
                  <a:schemeClr val="tx2"/>
                </a:solidFill>
              </a:rPr>
              <a:t>Switzerland**</a:t>
            </a:r>
            <a:endParaRPr lang="en-US" dirty="0">
              <a:solidFill>
                <a:schemeClr val="tx2"/>
              </a:solidFill>
            </a:endParaRPr>
          </a:p>
        </p:txBody>
      </p:sp>
      <p:sp>
        <p:nvSpPr>
          <p:cNvPr id="5" name="Slide Number Placeholder 4"/>
          <p:cNvSpPr>
            <a:spLocks noGrp="1"/>
          </p:cNvSpPr>
          <p:nvPr>
            <p:ph type="sldNum" sz="quarter" idx="12"/>
          </p:nvPr>
        </p:nvSpPr>
        <p:spPr/>
        <p:txBody>
          <a:bodyPr/>
          <a:lstStyle/>
          <a:p>
            <a:fld id="{6113E31D-E2AB-40D1-8B51-AFA5AFEF393A}" type="slidenum">
              <a:rPr lang="en-US" smtClean="0"/>
              <a:t>6</a:t>
            </a:fld>
            <a:endParaRPr lang="en-US" dirty="0"/>
          </a:p>
        </p:txBody>
      </p:sp>
      <p:sp>
        <p:nvSpPr>
          <p:cNvPr id="4" name="TextBox 3"/>
          <p:cNvSpPr txBox="1"/>
          <p:nvPr/>
        </p:nvSpPr>
        <p:spPr>
          <a:xfrm>
            <a:off x="1096206" y="5888504"/>
            <a:ext cx="7970452" cy="969496"/>
          </a:xfrm>
          <a:prstGeom prst="rect">
            <a:avLst/>
          </a:prstGeom>
          <a:noFill/>
        </p:spPr>
        <p:txBody>
          <a:bodyPr wrap="none" rtlCol="0">
            <a:spAutoFit/>
          </a:bodyPr>
          <a:lstStyle/>
          <a:p>
            <a:r>
              <a:rPr lang="en-US" sz="1400" dirty="0" smtClean="0">
                <a:solidFill>
                  <a:schemeClr val="tx2"/>
                </a:solidFill>
              </a:rPr>
              <a:t>* </a:t>
            </a:r>
            <a:r>
              <a:rPr lang="en-US" sz="1400" dirty="0">
                <a:solidFill>
                  <a:schemeClr val="tx2"/>
                </a:solidFill>
              </a:rPr>
              <a:t>Tami Luhby, </a:t>
            </a:r>
            <a:r>
              <a:rPr lang="en-US" sz="1400" dirty="0" smtClean="0">
                <a:solidFill>
                  <a:schemeClr val="tx2"/>
                </a:solidFill>
              </a:rPr>
              <a:t>“Health </a:t>
            </a:r>
            <a:r>
              <a:rPr lang="en-US" sz="1400" dirty="0">
                <a:solidFill>
                  <a:schemeClr val="tx2"/>
                </a:solidFill>
              </a:rPr>
              <a:t>care spending expected to grow </a:t>
            </a:r>
            <a:r>
              <a:rPr lang="en-US" sz="1400" dirty="0" smtClean="0">
                <a:solidFill>
                  <a:schemeClr val="tx2"/>
                </a:solidFill>
              </a:rPr>
              <a:t>faster” CNN Money (July 28, 2015).</a:t>
            </a:r>
            <a:endParaRPr lang="en-US" sz="1400" dirty="0">
              <a:solidFill>
                <a:schemeClr val="tx2"/>
              </a:solidFill>
            </a:endParaRPr>
          </a:p>
          <a:p>
            <a:r>
              <a:rPr lang="en-US" sz="1400" dirty="0" smtClean="0">
                <a:solidFill>
                  <a:schemeClr val="tx2"/>
                </a:solidFill>
              </a:rPr>
              <a:t>**The </a:t>
            </a:r>
            <a:r>
              <a:rPr lang="en-US" sz="1400" dirty="0">
                <a:solidFill>
                  <a:schemeClr val="tx2"/>
                </a:solidFill>
              </a:rPr>
              <a:t>Henry J. Kaiser Family Foundation. Healthcare Costs: A Primer, Key </a:t>
            </a:r>
          </a:p>
          <a:p>
            <a:r>
              <a:rPr lang="en-US" sz="1400" dirty="0">
                <a:solidFill>
                  <a:schemeClr val="tx2"/>
                </a:solidFill>
              </a:rPr>
              <a:t>Information on Healthcare Costs and Their Impact (2012).</a:t>
            </a:r>
          </a:p>
          <a:p>
            <a:endParaRPr lang="en-US" sz="1500" dirty="0">
              <a:solidFill>
                <a:schemeClr val="accent1"/>
              </a:solidFill>
            </a:endParaRPr>
          </a:p>
        </p:txBody>
      </p:sp>
    </p:spTree>
    <p:extLst>
      <p:ext uri="{BB962C8B-B14F-4D97-AF65-F5344CB8AC3E}">
        <p14:creationId xmlns:p14="http://schemas.microsoft.com/office/powerpoint/2010/main" val="38375927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2599" y="1194250"/>
            <a:ext cx="6732672" cy="650098"/>
          </a:xfrm>
          <a:noFill/>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3000" dirty="0"/>
              <a:t>Healthcare Project Drivers</a:t>
            </a:r>
          </a:p>
        </p:txBody>
      </p:sp>
      <p:sp>
        <p:nvSpPr>
          <p:cNvPr id="3" name="Content Placeholder 2"/>
          <p:cNvSpPr>
            <a:spLocks noGrp="1"/>
          </p:cNvSpPr>
          <p:nvPr>
            <p:ph idx="1"/>
          </p:nvPr>
        </p:nvSpPr>
        <p:spPr>
          <a:xfrm>
            <a:off x="1242599" y="2336835"/>
            <a:ext cx="6620846" cy="4168238"/>
          </a:xfrm>
        </p:spPr>
        <p:txBody>
          <a:bodyPr>
            <a:normAutofit fontScale="77500" lnSpcReduction="20000"/>
          </a:bodyPr>
          <a:lstStyle/>
          <a:p>
            <a:r>
              <a:rPr lang="en-US" sz="2100" dirty="0">
                <a:solidFill>
                  <a:schemeClr val="tx2"/>
                </a:solidFill>
              </a:rPr>
              <a:t>American Recovery &amp; Reinvestment Act (2009)</a:t>
            </a:r>
          </a:p>
          <a:p>
            <a:pPr lvl="1"/>
            <a:r>
              <a:rPr lang="en-US" sz="1950" dirty="0">
                <a:solidFill>
                  <a:schemeClr val="tx2"/>
                </a:solidFill>
              </a:rPr>
              <a:t>Included the Health Information Technology for Economic &amp; Clinical Health (HITECH) Act</a:t>
            </a:r>
          </a:p>
          <a:p>
            <a:pPr lvl="1"/>
            <a:r>
              <a:rPr lang="en-US" sz="1950" dirty="0">
                <a:solidFill>
                  <a:schemeClr val="tx2"/>
                </a:solidFill>
              </a:rPr>
              <a:t>Increased HIPAA rules, enforcement, fines</a:t>
            </a:r>
          </a:p>
          <a:p>
            <a:pPr lvl="1"/>
            <a:r>
              <a:rPr lang="en-US" sz="1950" dirty="0">
                <a:solidFill>
                  <a:schemeClr val="tx2"/>
                </a:solidFill>
              </a:rPr>
              <a:t>Creates incentives / penalties for meaningful use of EMRs</a:t>
            </a:r>
          </a:p>
          <a:p>
            <a:pPr>
              <a:lnSpc>
                <a:spcPct val="100000"/>
              </a:lnSpc>
            </a:pPr>
            <a:r>
              <a:rPr lang="en-US" sz="2100" dirty="0">
                <a:solidFill>
                  <a:schemeClr val="tx2"/>
                </a:solidFill>
              </a:rPr>
              <a:t>Patient Protection and Affordable Care Act (2010)</a:t>
            </a:r>
          </a:p>
          <a:p>
            <a:pPr lvl="1"/>
            <a:r>
              <a:rPr lang="en-US" sz="2100" dirty="0">
                <a:solidFill>
                  <a:schemeClr val="tx2"/>
                </a:solidFill>
              </a:rPr>
              <a:t>Accountable Care Organizations (ACO)</a:t>
            </a:r>
          </a:p>
          <a:p>
            <a:pPr lvl="1"/>
            <a:r>
              <a:rPr lang="en-US" sz="2100" dirty="0">
                <a:solidFill>
                  <a:schemeClr val="tx2"/>
                </a:solidFill>
              </a:rPr>
              <a:t>Disproportionate </a:t>
            </a:r>
            <a:r>
              <a:rPr lang="en-US" sz="2100" dirty="0" smtClean="0">
                <a:solidFill>
                  <a:schemeClr val="tx2"/>
                </a:solidFill>
              </a:rPr>
              <a:t>share </a:t>
            </a:r>
            <a:r>
              <a:rPr lang="en-US" sz="2100" dirty="0">
                <a:solidFill>
                  <a:schemeClr val="tx2"/>
                </a:solidFill>
              </a:rPr>
              <a:t>payments gone</a:t>
            </a:r>
          </a:p>
          <a:p>
            <a:pPr lvl="1"/>
            <a:r>
              <a:rPr lang="en-US" sz="2100" dirty="0">
                <a:solidFill>
                  <a:schemeClr val="tx2"/>
                </a:solidFill>
              </a:rPr>
              <a:t>Forces improvements in efficiencies</a:t>
            </a:r>
          </a:p>
          <a:p>
            <a:r>
              <a:rPr lang="en-US" sz="2100" dirty="0">
                <a:solidFill>
                  <a:schemeClr val="tx2"/>
                </a:solidFill>
              </a:rPr>
              <a:t>These acts, coupled with movements to patient-centered care, evidence-based medicine, centers of excellence, and other forces have spawned a current climate of what may be an </a:t>
            </a:r>
            <a:r>
              <a:rPr lang="en-US" sz="2600" b="1" i="1" dirty="0">
                <a:solidFill>
                  <a:srgbClr val="FF0000"/>
                </a:solidFill>
              </a:rPr>
              <a:t>unsurpassed number of healthcare </a:t>
            </a:r>
            <a:r>
              <a:rPr lang="en-US" sz="2600" b="1" i="1" dirty="0" smtClean="0">
                <a:solidFill>
                  <a:srgbClr val="FF0000"/>
                </a:solidFill>
              </a:rPr>
              <a:t>projects</a:t>
            </a:r>
            <a:endParaRPr lang="en-US" sz="2100" b="1" i="1" dirty="0">
              <a:solidFill>
                <a:srgbClr val="FF0000"/>
              </a:solidFill>
            </a:endParaRPr>
          </a:p>
        </p:txBody>
      </p:sp>
      <p:sp>
        <p:nvSpPr>
          <p:cNvPr id="8" name="Slide Number Placeholder 7"/>
          <p:cNvSpPr>
            <a:spLocks noGrp="1"/>
          </p:cNvSpPr>
          <p:nvPr>
            <p:ph type="sldNum" sz="quarter" idx="12"/>
          </p:nvPr>
        </p:nvSpPr>
        <p:spPr/>
        <p:txBody>
          <a:bodyPr/>
          <a:lstStyle/>
          <a:p>
            <a:fld id="{6113E31D-E2AB-40D1-8B51-AFA5AFEF393A}" type="slidenum">
              <a:rPr lang="en-US" smtClean="0"/>
              <a:t>7</a:t>
            </a:fld>
            <a:endParaRPr lang="en-US" dirty="0"/>
          </a:p>
        </p:txBody>
      </p:sp>
    </p:spTree>
    <p:extLst>
      <p:ext uri="{BB962C8B-B14F-4D97-AF65-F5344CB8AC3E}">
        <p14:creationId xmlns:p14="http://schemas.microsoft.com/office/powerpoint/2010/main" val="33520364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500"/>
                                        <p:tgtEl>
                                          <p:spTgt spid="3">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113E31D-E2AB-40D1-8B51-AFA5AFEF393A}" type="slidenum">
              <a:rPr lang="en-US" smtClean="0"/>
              <a:t>8</a:t>
            </a:fld>
            <a:endParaRPr lang="en-US" dirty="0"/>
          </a:p>
        </p:txBody>
      </p:sp>
      <p:grpSp>
        <p:nvGrpSpPr>
          <p:cNvPr id="5" name="Group 4"/>
          <p:cNvGrpSpPr/>
          <p:nvPr/>
        </p:nvGrpSpPr>
        <p:grpSpPr>
          <a:xfrm>
            <a:off x="709081" y="1375390"/>
            <a:ext cx="8202881" cy="4850275"/>
            <a:chOff x="457200" y="685800"/>
            <a:chExt cx="8243091" cy="5105400"/>
          </a:xfrm>
          <a:effectLst>
            <a:glow rad="228600">
              <a:schemeClr val="accent1">
                <a:satMod val="175000"/>
                <a:alpha val="40000"/>
              </a:schemeClr>
            </a:glow>
          </a:effectLst>
        </p:grpSpPr>
        <p:pic>
          <p:nvPicPr>
            <p:cNvPr id="6" name="Picture 2" descr="http://www.ehealthinformationsolutions.com/uploads/6/4/5/8/6458203/2908913.jpg?46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685800"/>
              <a:ext cx="8243091" cy="51054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752556" y="5421868"/>
              <a:ext cx="7765418" cy="315866"/>
            </a:xfrm>
            <a:prstGeom prst="rect">
              <a:avLst/>
            </a:prstGeom>
            <a:solidFill>
              <a:schemeClr val="bg1"/>
            </a:solidFill>
          </p:spPr>
          <p:txBody>
            <a:bodyPr wrap="square" rtlCol="0">
              <a:spAutoFit/>
            </a:bodyPr>
            <a:lstStyle/>
            <a:p>
              <a:pPr algn="ctr"/>
              <a:r>
                <a:rPr lang="en-US" sz="1350" b="1" i="1" dirty="0">
                  <a:solidFill>
                    <a:schemeClr val="tx2"/>
                  </a:solidFill>
                </a:rPr>
                <a:t>“Complex? Oh, this is just where the nurses get engaged in the project!”</a:t>
              </a:r>
            </a:p>
          </p:txBody>
        </p:sp>
      </p:grpSp>
    </p:spTree>
    <p:extLst>
      <p:ext uri="{BB962C8B-B14F-4D97-AF65-F5344CB8AC3E}">
        <p14:creationId xmlns:p14="http://schemas.microsoft.com/office/powerpoint/2010/main" val="2162952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260151" y="1140773"/>
            <a:ext cx="7438524" cy="800100"/>
          </a:xfrm>
          <a:noFill/>
        </p:spPr>
        <p:txBody>
          <a:bodyPr>
            <a:normAutofit fontScale="90000"/>
            <a:scene3d>
              <a:camera prst="orthographicFront"/>
              <a:lightRig rig="soft" dir="tl">
                <a:rot lat="0" lon="0" rev="0"/>
              </a:lightRig>
            </a:scene3d>
            <a:sp3d contourW="25400" prstMaterial="matte">
              <a:bevelT w="25400" h="55880" prst="artDeco"/>
              <a:contourClr>
                <a:schemeClr val="accent2">
                  <a:tint val="20000"/>
                </a:schemeClr>
              </a:contourClr>
            </a:sp3d>
          </a:bodyPr>
          <a:lstStyle/>
          <a:p>
            <a:pPr eaLnBrk="1" hangingPunct="1"/>
            <a:r>
              <a:rPr lang="en-US" sz="3000" dirty="0"/>
              <a:t>What’s Different About Healthcare PM?</a:t>
            </a:r>
          </a:p>
        </p:txBody>
      </p:sp>
      <p:sp>
        <p:nvSpPr>
          <p:cNvPr id="2" name="Content Placeholder 1"/>
          <p:cNvSpPr>
            <a:spLocks noGrp="1"/>
          </p:cNvSpPr>
          <p:nvPr>
            <p:ph idx="1"/>
          </p:nvPr>
        </p:nvSpPr>
        <p:spPr>
          <a:xfrm>
            <a:off x="990699" y="2406368"/>
            <a:ext cx="6867025" cy="3681294"/>
          </a:xfrm>
        </p:spPr>
        <p:txBody>
          <a:bodyPr>
            <a:normAutofit lnSpcReduction="10000"/>
          </a:bodyPr>
          <a:lstStyle/>
          <a:p>
            <a:pPr>
              <a:lnSpc>
                <a:spcPct val="90000"/>
              </a:lnSpc>
            </a:pPr>
            <a:r>
              <a:rPr lang="en-US" sz="2100" dirty="0">
                <a:solidFill>
                  <a:schemeClr val="tx2"/>
                </a:solidFill>
              </a:rPr>
              <a:t>There are two “camps” of staff:</a:t>
            </a:r>
          </a:p>
          <a:p>
            <a:pPr lvl="1">
              <a:lnSpc>
                <a:spcPct val="90000"/>
              </a:lnSpc>
            </a:pPr>
            <a:r>
              <a:rPr lang="en-US" sz="1950" dirty="0">
                <a:solidFill>
                  <a:schemeClr val="tx2"/>
                </a:solidFill>
              </a:rPr>
              <a:t>clinical (patient focused)</a:t>
            </a:r>
          </a:p>
          <a:p>
            <a:pPr lvl="1">
              <a:lnSpc>
                <a:spcPct val="90000"/>
              </a:lnSpc>
            </a:pPr>
            <a:r>
              <a:rPr lang="en-US" sz="1950" dirty="0">
                <a:solidFill>
                  <a:schemeClr val="tx2"/>
                </a:solidFill>
              </a:rPr>
              <a:t>enterprise viability and sustainability (business focused)</a:t>
            </a:r>
          </a:p>
          <a:p>
            <a:pPr>
              <a:lnSpc>
                <a:spcPct val="90000"/>
              </a:lnSpc>
            </a:pPr>
            <a:r>
              <a:rPr lang="en-US" sz="2100" dirty="0">
                <a:solidFill>
                  <a:schemeClr val="tx2"/>
                </a:solidFill>
              </a:rPr>
              <a:t>Healthcare has unique terms / processes</a:t>
            </a:r>
          </a:p>
          <a:p>
            <a:pPr>
              <a:lnSpc>
                <a:spcPct val="90000"/>
              </a:lnSpc>
            </a:pPr>
            <a:r>
              <a:rPr lang="en-US" sz="2100" dirty="0">
                <a:solidFill>
                  <a:schemeClr val="tx2"/>
                </a:solidFill>
              </a:rPr>
              <a:t>Projects often have separate paths that can be divided into phases – technical and clinical </a:t>
            </a:r>
          </a:p>
          <a:p>
            <a:pPr>
              <a:lnSpc>
                <a:spcPct val="90000"/>
              </a:lnSpc>
            </a:pPr>
            <a:r>
              <a:rPr lang="en-US" sz="2100" dirty="0">
                <a:solidFill>
                  <a:schemeClr val="tx2"/>
                </a:solidFill>
              </a:rPr>
              <a:t>Project management is not as mature / practiced in </a:t>
            </a:r>
            <a:r>
              <a:rPr lang="en-US" sz="2100" dirty="0" smtClean="0">
                <a:solidFill>
                  <a:schemeClr val="tx2"/>
                </a:solidFill>
              </a:rPr>
              <a:t>healthcare; little training, PMs not respected?</a:t>
            </a:r>
            <a:endParaRPr lang="en-US" sz="2100" dirty="0">
              <a:solidFill>
                <a:schemeClr val="tx2"/>
              </a:solidFill>
            </a:endParaRPr>
          </a:p>
          <a:p>
            <a:pPr>
              <a:lnSpc>
                <a:spcPct val="90000"/>
              </a:lnSpc>
            </a:pPr>
            <a:r>
              <a:rPr lang="en-US" sz="2100" dirty="0" smtClean="0">
                <a:solidFill>
                  <a:schemeClr val="tx2"/>
                </a:solidFill>
              </a:rPr>
              <a:t>Decision-making can be very slow…</a:t>
            </a:r>
            <a:endParaRPr lang="en-US" sz="2100" dirty="0">
              <a:solidFill>
                <a:schemeClr val="tx2"/>
              </a:solidFill>
            </a:endParaRPr>
          </a:p>
        </p:txBody>
      </p:sp>
      <p:sp>
        <p:nvSpPr>
          <p:cNvPr id="3" name="Slide Number Placeholder 2"/>
          <p:cNvSpPr>
            <a:spLocks noGrp="1"/>
          </p:cNvSpPr>
          <p:nvPr>
            <p:ph type="sldNum" sz="quarter" idx="12"/>
          </p:nvPr>
        </p:nvSpPr>
        <p:spPr/>
        <p:txBody>
          <a:bodyPr/>
          <a:lstStyle/>
          <a:p>
            <a:fld id="{6113E31D-E2AB-40D1-8B51-AFA5AFEF393A}" type="slidenum">
              <a:rPr lang="en-US" smtClean="0"/>
              <a:t>9</a:t>
            </a:fld>
            <a:endParaRPr lang="en-US" dirty="0"/>
          </a:p>
        </p:txBody>
      </p:sp>
    </p:spTree>
    <p:extLst>
      <p:ext uri="{BB962C8B-B14F-4D97-AF65-F5344CB8AC3E}">
        <p14:creationId xmlns:p14="http://schemas.microsoft.com/office/powerpoint/2010/main" val="19306514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500"/>
                                        <p:tgtEl>
                                          <p:spTgt spid="2">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fade">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fade">
                                      <p:cBhvr>
                                        <p:cTn id="18" dur="500"/>
                                        <p:tgtEl>
                                          <p:spTgt spid="2">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fade">
                                      <p:cBhvr>
                                        <p:cTn id="23" dur="500"/>
                                        <p:tgtEl>
                                          <p:spTgt spid="2">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
                                            <p:txEl>
                                              <p:pRg st="5" end="5"/>
                                            </p:txEl>
                                          </p:spTgt>
                                        </p:tgtEl>
                                        <p:attrNameLst>
                                          <p:attrName>style.visibility</p:attrName>
                                        </p:attrNameLst>
                                      </p:cBhvr>
                                      <p:to>
                                        <p:strVal val="visible"/>
                                      </p:to>
                                    </p:set>
                                    <p:animEffect transition="in" filter="fade">
                                      <p:cBhvr>
                                        <p:cTn id="28" dur="500"/>
                                        <p:tgtEl>
                                          <p:spTgt spid="2">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
                                            <p:txEl>
                                              <p:pRg st="6" end="6"/>
                                            </p:txEl>
                                          </p:spTgt>
                                        </p:tgtEl>
                                        <p:attrNameLst>
                                          <p:attrName>style.visibility</p:attrName>
                                        </p:attrNameLst>
                                      </p:cBhvr>
                                      <p:to>
                                        <p:strVal val="visible"/>
                                      </p:to>
                                    </p:set>
                                    <p:animEffect transition="in" filter="fade">
                                      <p:cBhvr>
                                        <p:cTn id="33"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Stuck on the Elevator?</a:t>
            </a:r>
            <a:endParaRPr lang="en-US" dirty="0"/>
          </a:p>
        </p:txBody>
      </p:sp>
      <p:sp>
        <p:nvSpPr>
          <p:cNvPr id="3" name="Content Placeholder 2"/>
          <p:cNvSpPr>
            <a:spLocks noGrp="1"/>
          </p:cNvSpPr>
          <p:nvPr>
            <p:ph idx="1"/>
          </p:nvPr>
        </p:nvSpPr>
        <p:spPr/>
        <p:txBody>
          <a:bodyPr/>
          <a:lstStyle/>
          <a:p>
            <a:r>
              <a:rPr lang="en-US" dirty="0" smtClean="0"/>
              <a:t>Show video </a:t>
            </a:r>
          </a:p>
          <a:p>
            <a:r>
              <a:rPr lang="en-US" dirty="0" smtClean="0"/>
              <a:t>Good </a:t>
            </a:r>
            <a:r>
              <a:rPr lang="en-US" dirty="0" err="1" smtClean="0"/>
              <a:t>TEDx</a:t>
            </a:r>
            <a:r>
              <a:rPr lang="en-US" dirty="0" smtClean="0"/>
              <a:t> talk on the future </a:t>
            </a:r>
            <a:r>
              <a:rPr lang="en-US" dirty="0"/>
              <a:t>of medicine (What healthcare will look like in </a:t>
            </a:r>
            <a:r>
              <a:rPr lang="en-US" dirty="0" smtClean="0"/>
              <a:t>2020, </a:t>
            </a:r>
            <a:r>
              <a:rPr lang="en-US" dirty="0"/>
              <a:t>Stephen </a:t>
            </a:r>
            <a:r>
              <a:rPr lang="en-US" dirty="0" err="1"/>
              <a:t>Klasko</a:t>
            </a:r>
            <a:r>
              <a:rPr lang="en-US" dirty="0"/>
              <a:t> </a:t>
            </a:r>
            <a:r>
              <a:rPr lang="en-US" dirty="0" smtClean="0"/>
              <a:t> </a:t>
            </a:r>
            <a:r>
              <a:rPr lang="en-US" dirty="0" err="1" smtClean="0"/>
              <a:t>TEDxPhiladelphia</a:t>
            </a:r>
            <a:r>
              <a:rPr lang="en-US" dirty="0" smtClean="0"/>
              <a:t>, Nov. 17 2014) – “We got tired of whining”</a:t>
            </a:r>
          </a:p>
          <a:p>
            <a:pPr lvl="1"/>
            <a:r>
              <a:rPr lang="en-US" dirty="0" smtClean="0"/>
              <a:t>Train doctors and other medical professionals differently (focus on EI and teamwork, not scores on multiple-choice tests and organic chemistry grades)</a:t>
            </a:r>
          </a:p>
          <a:p>
            <a:pPr lvl="1"/>
            <a:r>
              <a:rPr lang="en-US" dirty="0" smtClean="0"/>
              <a:t>Make better use of technology (apps for that)</a:t>
            </a:r>
          </a:p>
          <a:p>
            <a:pPr lvl="1"/>
            <a:r>
              <a:rPr lang="en-US" dirty="0" smtClean="0"/>
              <a:t>Promote entrepreneurship (focus on patient care, ratings, etc.)</a:t>
            </a:r>
            <a:endParaRPr lang="en-US" dirty="0"/>
          </a:p>
        </p:txBody>
      </p:sp>
      <p:sp>
        <p:nvSpPr>
          <p:cNvPr id="4" name="Slide Number Placeholder 3"/>
          <p:cNvSpPr>
            <a:spLocks noGrp="1"/>
          </p:cNvSpPr>
          <p:nvPr>
            <p:ph type="sldNum" sz="quarter" idx="12"/>
          </p:nvPr>
        </p:nvSpPr>
        <p:spPr/>
        <p:txBody>
          <a:bodyPr/>
          <a:lstStyle/>
          <a:p>
            <a:fld id="{6113E31D-E2AB-40D1-8B51-AFA5AFEF393A}" type="slidenum">
              <a:rPr lang="en-US" smtClean="0"/>
              <a:t>10</a:t>
            </a:fld>
            <a:endParaRPr lang="en-US" dirty="0"/>
          </a:p>
        </p:txBody>
      </p:sp>
    </p:spTree>
    <p:extLst>
      <p:ext uri="{BB962C8B-B14F-4D97-AF65-F5344CB8AC3E}">
        <p14:creationId xmlns:p14="http://schemas.microsoft.com/office/powerpoint/2010/main" val="9598983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2"/>
          <p:cNvSpPr>
            <a:spLocks noGrp="1"/>
          </p:cNvSpPr>
          <p:nvPr>
            <p:ph type="sldNum" sz="quarter" idx="12"/>
          </p:nvPr>
        </p:nvSpPr>
        <p:spPr>
          <a:xfrm>
            <a:off x="398860" y="1644024"/>
            <a:ext cx="584825" cy="273844"/>
          </a:xfrm>
          <a:noFill/>
        </p:spPr>
        <p:txBody>
          <a:bodyPr/>
          <a:lstStyle/>
          <a:p>
            <a:fld id="{065C5563-9E9A-4741-B4C5-A5E5BDAD4580}" type="slidenum">
              <a:rPr lang="en-US" smtClean="0"/>
              <a:pPr/>
              <a:t>11</a:t>
            </a:fld>
            <a:endParaRPr lang="en-US" dirty="0" smtClean="0"/>
          </a:p>
        </p:txBody>
      </p:sp>
      <p:sp>
        <p:nvSpPr>
          <p:cNvPr id="815106" name="Rectangle 2"/>
          <p:cNvSpPr>
            <a:spLocks noGrp="1" noChangeArrowheads="1"/>
          </p:cNvSpPr>
          <p:nvPr>
            <p:ph type="title" idx="4294967295"/>
          </p:nvPr>
        </p:nvSpPr>
        <p:spPr>
          <a:xfrm>
            <a:off x="914400" y="1133475"/>
            <a:ext cx="8229600" cy="641350"/>
          </a:xfrm>
        </p:spPr>
        <p:txBody>
          <a:bodyPr>
            <a:normAutofit fontScale="90000"/>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eaLnBrk="1" hangingPunct="1">
              <a:defRPr/>
            </a:pPr>
            <a:r>
              <a:rPr lang="en-US" sz="2400" dirty="0"/>
              <a:t>Clinicians View</a:t>
            </a:r>
            <a:br>
              <a:rPr lang="en-US" sz="2400" dirty="0"/>
            </a:br>
            <a:r>
              <a:rPr lang="en-US" sz="2400" dirty="0"/>
              <a:t>Project “Success” Differently</a:t>
            </a:r>
          </a:p>
        </p:txBody>
      </p:sp>
      <p:grpSp>
        <p:nvGrpSpPr>
          <p:cNvPr id="2" name="Group 3"/>
          <p:cNvGrpSpPr>
            <a:grpSpLocks/>
          </p:cNvGrpSpPr>
          <p:nvPr/>
        </p:nvGrpSpPr>
        <p:grpSpPr bwMode="auto">
          <a:xfrm>
            <a:off x="660401" y="2129143"/>
            <a:ext cx="3651250" cy="2420541"/>
            <a:chOff x="551" y="1005"/>
            <a:chExt cx="2300" cy="2033"/>
          </a:xfrm>
        </p:grpSpPr>
        <p:sp>
          <p:nvSpPr>
            <p:cNvPr id="17421" name="AutoShape 4"/>
            <p:cNvSpPr>
              <a:spLocks noChangeArrowheads="1"/>
            </p:cNvSpPr>
            <p:nvPr/>
          </p:nvSpPr>
          <p:spPr bwMode="auto">
            <a:xfrm>
              <a:off x="864" y="1248"/>
              <a:ext cx="1776" cy="1489"/>
            </a:xfrm>
            <a:prstGeom prst="triangle">
              <a:avLst>
                <a:gd name="adj" fmla="val 50000"/>
              </a:avLst>
            </a:prstGeom>
            <a:solidFill>
              <a:srgbClr val="FFC000"/>
            </a:solidFill>
            <a:ln w="9525">
              <a:solidFill>
                <a:schemeClr val="tx1"/>
              </a:solidFill>
              <a:miter lim="800000"/>
              <a:headEnd/>
              <a:tailEnd/>
            </a:ln>
            <a:scene3d>
              <a:camera prst="orthographicFront"/>
              <a:lightRig rig="threePt" dir="t"/>
            </a:scene3d>
            <a:sp3d>
              <a:bevelT prst="angle"/>
            </a:sp3d>
          </p:spPr>
          <p:txBody>
            <a:bodyPr wrap="none" anchor="b" anchorCtr="0"/>
            <a:lstStyle/>
            <a:p>
              <a:pPr algn="ctr"/>
              <a:r>
                <a:rPr lang="en-US" sz="135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Typical</a:t>
              </a:r>
            </a:p>
            <a:p>
              <a:pPr algn="ctr"/>
              <a:r>
                <a:rPr lang="en-US" sz="135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Perspective</a:t>
              </a:r>
            </a:p>
          </p:txBody>
        </p:sp>
        <p:sp>
          <p:nvSpPr>
            <p:cNvPr id="17422" name="Text Box 5"/>
            <p:cNvSpPr txBox="1">
              <a:spLocks noChangeArrowheads="1"/>
            </p:cNvSpPr>
            <p:nvPr/>
          </p:nvSpPr>
          <p:spPr bwMode="auto">
            <a:xfrm>
              <a:off x="551" y="2728"/>
              <a:ext cx="424" cy="310"/>
            </a:xfrm>
            <a:prstGeom prst="rect">
              <a:avLst/>
            </a:prstGeom>
            <a:noFill/>
            <a:ln w="9525">
              <a:noFill/>
              <a:miter lim="800000"/>
              <a:headEnd/>
              <a:tailEnd/>
            </a:ln>
            <a:scene3d>
              <a:camera prst="orthographicFront"/>
              <a:lightRig rig="threePt" dir="t"/>
            </a:scene3d>
            <a:sp3d>
              <a:bevelT prst="angle"/>
            </a:sp3d>
          </p:spPr>
          <p:txBody>
            <a:bodyPr wrap="none">
              <a:spAutoFit/>
            </a:bodyPr>
            <a:lstStyle/>
            <a:p>
              <a:r>
                <a:rPr lang="en-US" b="1" cap="all" dirty="0">
                  <a:ln w="9000" cmpd="sng">
                    <a:solidFill>
                      <a:schemeClr val="accent4">
                        <a:shade val="50000"/>
                        <a:satMod val="120000"/>
                      </a:schemeClr>
                    </a:solidFill>
                    <a:prstDash val="solid"/>
                  </a:ln>
                  <a:solidFill>
                    <a:srgbClr val="FFC000"/>
                  </a:solidFill>
                  <a:effectLst>
                    <a:reflection blurRad="12700" stA="28000" endPos="45000" dist="1000" dir="5400000" sy="-100000" algn="bl" rotWithShape="0"/>
                  </a:effectLst>
                </a:rPr>
                <a:t>Time</a:t>
              </a:r>
            </a:p>
          </p:txBody>
        </p:sp>
        <p:sp>
          <p:nvSpPr>
            <p:cNvPr id="17423" name="Text Box 6"/>
            <p:cNvSpPr txBox="1">
              <a:spLocks noChangeArrowheads="1"/>
            </p:cNvSpPr>
            <p:nvPr/>
          </p:nvSpPr>
          <p:spPr bwMode="auto">
            <a:xfrm>
              <a:off x="2363" y="2714"/>
              <a:ext cx="488" cy="310"/>
            </a:xfrm>
            <a:prstGeom prst="rect">
              <a:avLst/>
            </a:prstGeom>
            <a:noFill/>
            <a:ln w="9525">
              <a:noFill/>
              <a:miter lim="800000"/>
              <a:headEnd/>
              <a:tailEnd/>
            </a:ln>
            <a:scene3d>
              <a:camera prst="orthographicFront"/>
              <a:lightRig rig="threePt" dir="t"/>
            </a:scene3d>
            <a:sp3d>
              <a:bevelT prst="angle"/>
            </a:sp3d>
          </p:spPr>
          <p:txBody>
            <a:bodyPr wrap="none">
              <a:spAutoFit/>
            </a:bodyPr>
            <a:lstStyle/>
            <a:p>
              <a:r>
                <a:rPr lang="en-US" b="1" cap="all" dirty="0">
                  <a:ln w="9000" cmpd="sng">
                    <a:solidFill>
                      <a:schemeClr val="accent4">
                        <a:shade val="50000"/>
                        <a:satMod val="120000"/>
                      </a:schemeClr>
                    </a:solidFill>
                    <a:prstDash val="solid"/>
                  </a:ln>
                  <a:solidFill>
                    <a:srgbClr val="FFC000"/>
                  </a:solidFill>
                  <a:effectLst>
                    <a:reflection blurRad="12700" stA="28000" endPos="45000" dist="1000" dir="5400000" sy="-100000" algn="bl" rotWithShape="0"/>
                  </a:effectLst>
                </a:rPr>
                <a:t>Cost</a:t>
              </a:r>
            </a:p>
          </p:txBody>
        </p:sp>
        <p:sp>
          <p:nvSpPr>
            <p:cNvPr id="17424" name="Text Box 7"/>
            <p:cNvSpPr txBox="1">
              <a:spLocks noChangeArrowheads="1"/>
            </p:cNvSpPr>
            <p:nvPr/>
          </p:nvSpPr>
          <p:spPr bwMode="auto">
            <a:xfrm>
              <a:off x="1474" y="1005"/>
              <a:ext cx="585" cy="310"/>
            </a:xfrm>
            <a:prstGeom prst="rect">
              <a:avLst/>
            </a:prstGeom>
            <a:noFill/>
            <a:ln w="9525">
              <a:noFill/>
              <a:miter lim="800000"/>
              <a:headEnd/>
              <a:tailEnd/>
            </a:ln>
            <a:scene3d>
              <a:camera prst="orthographicFront"/>
              <a:lightRig rig="threePt" dir="t"/>
            </a:scene3d>
            <a:sp3d>
              <a:bevelT prst="angle"/>
            </a:sp3d>
          </p:spPr>
          <p:txBody>
            <a:bodyPr wrap="none">
              <a:spAutoFit/>
            </a:bodyPr>
            <a:lstStyle/>
            <a:p>
              <a:r>
                <a:rPr lang="en-US" b="1" cap="all" dirty="0">
                  <a:ln w="9000" cmpd="sng">
                    <a:solidFill>
                      <a:schemeClr val="accent4">
                        <a:shade val="50000"/>
                        <a:satMod val="120000"/>
                      </a:schemeClr>
                    </a:solidFill>
                    <a:prstDash val="solid"/>
                  </a:ln>
                  <a:solidFill>
                    <a:srgbClr val="FFC000"/>
                  </a:solidFill>
                  <a:effectLst>
                    <a:reflection blurRad="12700" stA="28000" endPos="45000" dist="1000" dir="5400000" sy="-100000" algn="bl" rotWithShape="0"/>
                  </a:effectLst>
                </a:rPr>
                <a:t>Scope</a:t>
              </a:r>
            </a:p>
          </p:txBody>
        </p:sp>
      </p:grpSp>
      <p:sp>
        <p:nvSpPr>
          <p:cNvPr id="17417" name="AutoShape 9"/>
          <p:cNvSpPr>
            <a:spLocks noChangeArrowheads="1"/>
          </p:cNvSpPr>
          <p:nvPr/>
        </p:nvSpPr>
        <p:spPr bwMode="auto">
          <a:xfrm>
            <a:off x="5029201" y="3739240"/>
            <a:ext cx="2819401" cy="1657352"/>
          </a:xfrm>
          <a:prstGeom prst="triangle">
            <a:avLst>
              <a:gd name="adj" fmla="val 50000"/>
            </a:avLst>
          </a:prstGeom>
          <a:solidFill>
            <a:srgbClr val="0070C0"/>
          </a:solidFill>
          <a:ln>
            <a:headEnd/>
            <a:tailEnd/>
          </a:ln>
          <a:effectLst>
            <a:outerShdw blurRad="63500" sx="102000" sy="102000" algn="ctr" rotWithShape="0">
              <a:prstClr val="black">
                <a:alpha val="40000"/>
              </a:prstClr>
            </a:outerShdw>
          </a:effectLst>
          <a:scene3d>
            <a:camera prst="orthographicFront"/>
            <a:lightRig rig="threePt" dir="t"/>
          </a:scene3d>
          <a:sp3d>
            <a:bevelT/>
          </a:sp3d>
        </p:spPr>
        <p:style>
          <a:lnRef idx="0">
            <a:schemeClr val="accent2"/>
          </a:lnRef>
          <a:fillRef idx="3">
            <a:schemeClr val="accent2"/>
          </a:fillRef>
          <a:effectRef idx="3">
            <a:schemeClr val="accent2"/>
          </a:effectRef>
          <a:fontRef idx="minor">
            <a:schemeClr val="lt1"/>
          </a:fontRef>
        </p:style>
        <p:txBody>
          <a:bodyPr wrap="none" anchor="ctr"/>
          <a:lstStyle/>
          <a:p>
            <a:pPr algn="ctr"/>
            <a:r>
              <a:rPr lang="en-US" sz="1500" b="1" cap="small"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Clinical</a:t>
            </a:r>
          </a:p>
          <a:p>
            <a:pPr algn="ctr"/>
            <a:r>
              <a:rPr lang="en-US" sz="1500" b="1" cap="small"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Perspective</a:t>
            </a:r>
          </a:p>
        </p:txBody>
      </p:sp>
      <p:sp>
        <p:nvSpPr>
          <p:cNvPr id="17418" name="Text Box 10"/>
          <p:cNvSpPr txBox="1">
            <a:spLocks noChangeArrowheads="1"/>
          </p:cNvSpPr>
          <p:nvPr/>
        </p:nvSpPr>
        <p:spPr bwMode="auto">
          <a:xfrm>
            <a:off x="4092576" y="5390639"/>
            <a:ext cx="1766125" cy="369332"/>
          </a:xfrm>
          <a:prstGeom prst="rect">
            <a:avLst/>
          </a:prstGeom>
          <a:noFill/>
          <a:ln w="9525">
            <a:noFill/>
            <a:miter lim="800000"/>
            <a:headEnd/>
            <a:tailEnd/>
          </a:ln>
          <a:scene3d>
            <a:camera prst="orthographicFront"/>
            <a:lightRig rig="threePt" dir="t"/>
          </a:scene3d>
          <a:sp3d>
            <a:bevelT prst="convex"/>
          </a:sp3d>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b="1" spc="38" dirty="0">
                <a:ln w="11430"/>
                <a:solidFill>
                  <a:srgbClr val="0070C0"/>
                </a:solidFill>
                <a:effectLst>
                  <a:outerShdw blurRad="76200" dist="50800" dir="5400000" algn="tl" rotWithShape="0">
                    <a:srgbClr val="000000">
                      <a:alpha val="65000"/>
                    </a:srgbClr>
                  </a:outerShdw>
                </a:effectLst>
              </a:rPr>
              <a:t>Patient Safety</a:t>
            </a:r>
          </a:p>
        </p:txBody>
      </p:sp>
      <p:sp>
        <p:nvSpPr>
          <p:cNvPr id="17419" name="Text Box 11"/>
          <p:cNvSpPr txBox="1">
            <a:spLocks noChangeArrowheads="1"/>
          </p:cNvSpPr>
          <p:nvPr/>
        </p:nvSpPr>
        <p:spPr bwMode="auto">
          <a:xfrm>
            <a:off x="6927852" y="5378733"/>
            <a:ext cx="1384225" cy="369332"/>
          </a:xfrm>
          <a:prstGeom prst="rect">
            <a:avLst/>
          </a:prstGeom>
          <a:noFill/>
          <a:ln w="9525">
            <a:noFill/>
            <a:miter lim="800000"/>
            <a:headEnd/>
            <a:tailEnd/>
          </a:ln>
          <a:scene3d>
            <a:camera prst="orthographicFront"/>
            <a:lightRig rig="threePt" dir="t"/>
          </a:scene3d>
          <a:sp3d>
            <a:bevelT prst="convex"/>
          </a:sp3d>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b="1" spc="38" dirty="0">
                <a:ln w="11430"/>
                <a:solidFill>
                  <a:srgbClr val="0070C0"/>
                </a:solidFill>
                <a:effectLst>
                  <a:outerShdw blurRad="76200" dist="50800" dir="5400000" algn="tl" rotWithShape="0">
                    <a:srgbClr val="000000">
                      <a:alpha val="65000"/>
                    </a:srgbClr>
                  </a:outerShdw>
                </a:effectLst>
              </a:rPr>
              <a:t>Outcomes</a:t>
            </a:r>
          </a:p>
        </p:txBody>
      </p:sp>
      <p:sp>
        <p:nvSpPr>
          <p:cNvPr id="17420" name="Text Box 12"/>
          <p:cNvSpPr txBox="1">
            <a:spLocks noChangeArrowheads="1"/>
          </p:cNvSpPr>
          <p:nvPr/>
        </p:nvSpPr>
        <p:spPr bwMode="auto">
          <a:xfrm>
            <a:off x="5395327" y="3115993"/>
            <a:ext cx="2295372" cy="646331"/>
          </a:xfrm>
          <a:prstGeom prst="rect">
            <a:avLst/>
          </a:prstGeom>
          <a:noFill/>
          <a:ln w="9525">
            <a:noFill/>
            <a:miter lim="800000"/>
            <a:headEnd/>
            <a:tailEnd/>
          </a:ln>
          <a:scene3d>
            <a:camera prst="orthographicFront"/>
            <a:lightRig rig="threePt" dir="t"/>
          </a:scene3d>
          <a:sp3d>
            <a:bevelT prst="convex"/>
          </a:sp3d>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b="1" spc="38" dirty="0">
                <a:ln w="11430"/>
                <a:solidFill>
                  <a:srgbClr val="0070C0"/>
                </a:solidFill>
                <a:effectLst>
                  <a:outerShdw blurRad="76200" dist="50800" dir="5400000" algn="tl" rotWithShape="0">
                    <a:srgbClr val="000000">
                      <a:alpha val="65000"/>
                    </a:srgbClr>
                  </a:outerShdw>
                </a:effectLst>
              </a:rPr>
              <a:t>Efficient</a:t>
            </a:r>
          </a:p>
          <a:p>
            <a:pPr algn="ctr"/>
            <a:r>
              <a:rPr lang="en-US" b="1" spc="38" dirty="0">
                <a:ln w="11430"/>
                <a:solidFill>
                  <a:srgbClr val="0070C0"/>
                </a:solidFill>
                <a:effectLst>
                  <a:outerShdw blurRad="76200" dist="50800" dir="5400000" algn="tl" rotWithShape="0">
                    <a:srgbClr val="000000">
                      <a:alpha val="65000"/>
                    </a:srgbClr>
                  </a:outerShdw>
                </a:effectLst>
              </a:rPr>
              <a:t>Clinical Workflows</a:t>
            </a:r>
          </a:p>
        </p:txBody>
      </p:sp>
      <p:grpSp>
        <p:nvGrpSpPr>
          <p:cNvPr id="4" name="Group 13"/>
          <p:cNvGrpSpPr>
            <a:grpSpLocks/>
          </p:cNvGrpSpPr>
          <p:nvPr/>
        </p:nvGrpSpPr>
        <p:grpSpPr bwMode="auto">
          <a:xfrm>
            <a:off x="3008313" y="3628927"/>
            <a:ext cx="2773996" cy="1385933"/>
            <a:chOff x="1872" y="2208"/>
            <a:chExt cx="1968" cy="1008"/>
          </a:xfrm>
          <a:solidFill>
            <a:schemeClr val="bg1">
              <a:lumMod val="50000"/>
            </a:schemeClr>
          </a:solidFill>
        </p:grpSpPr>
        <p:sp>
          <p:nvSpPr>
            <p:cNvPr id="815118" name="AutoShape 14"/>
            <p:cNvSpPr>
              <a:spLocks noChangeArrowheads="1"/>
            </p:cNvSpPr>
            <p:nvPr/>
          </p:nvSpPr>
          <p:spPr bwMode="auto">
            <a:xfrm rot="1390428">
              <a:off x="2352" y="2208"/>
              <a:ext cx="1488" cy="288"/>
            </a:xfrm>
            <a:prstGeom prst="rightArrow">
              <a:avLst>
                <a:gd name="adj1" fmla="val 50000"/>
                <a:gd name="adj2" fmla="val 129167"/>
              </a:avLst>
            </a:prstGeom>
            <a:grp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defRPr/>
              </a:pPr>
              <a:endParaRPr lang="en-US" sz="1350" dirty="0"/>
            </a:p>
          </p:txBody>
        </p:sp>
        <p:sp>
          <p:nvSpPr>
            <p:cNvPr id="815119" name="AutoShape 15"/>
            <p:cNvSpPr>
              <a:spLocks noChangeArrowheads="1"/>
            </p:cNvSpPr>
            <p:nvPr/>
          </p:nvSpPr>
          <p:spPr bwMode="auto">
            <a:xfrm rot="1390428">
              <a:off x="1872" y="2928"/>
              <a:ext cx="1488" cy="288"/>
            </a:xfrm>
            <a:prstGeom prst="rightArrow">
              <a:avLst>
                <a:gd name="adj1" fmla="val 50000"/>
                <a:gd name="adj2" fmla="val 129167"/>
              </a:avLst>
            </a:prstGeom>
            <a:grp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defRPr/>
              </a:pPr>
              <a:endParaRPr lang="en-US" sz="1350" dirty="0"/>
            </a:p>
          </p:txBody>
        </p:sp>
      </p:grpSp>
    </p:spTree>
    <p:extLst>
      <p:ext uri="{BB962C8B-B14F-4D97-AF65-F5344CB8AC3E}">
        <p14:creationId xmlns:p14="http://schemas.microsoft.com/office/powerpoint/2010/main" val="2888717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17417"/>
                                        </p:tgtEl>
                                        <p:attrNameLst>
                                          <p:attrName>style.visibility</p:attrName>
                                        </p:attrNameLst>
                                      </p:cBhvr>
                                      <p:to>
                                        <p:strVal val="visible"/>
                                      </p:to>
                                    </p:set>
                                    <p:anim calcmode="lin" valueType="num">
                                      <p:cBhvr>
                                        <p:cTn id="12" dur="1000" fill="hold"/>
                                        <p:tgtEl>
                                          <p:spTgt spid="17417"/>
                                        </p:tgtEl>
                                        <p:attrNameLst>
                                          <p:attrName>ppt_w</p:attrName>
                                        </p:attrNameLst>
                                      </p:cBhvr>
                                      <p:tavLst>
                                        <p:tav tm="0">
                                          <p:val>
                                            <p:fltVal val="0"/>
                                          </p:val>
                                        </p:tav>
                                        <p:tav tm="100000">
                                          <p:val>
                                            <p:strVal val="#ppt_w"/>
                                          </p:val>
                                        </p:tav>
                                      </p:tavLst>
                                    </p:anim>
                                    <p:anim calcmode="lin" valueType="num">
                                      <p:cBhvr>
                                        <p:cTn id="13" dur="1000" fill="hold"/>
                                        <p:tgtEl>
                                          <p:spTgt spid="17417"/>
                                        </p:tgtEl>
                                        <p:attrNameLst>
                                          <p:attrName>ppt_h</p:attrName>
                                        </p:attrNameLst>
                                      </p:cBhvr>
                                      <p:tavLst>
                                        <p:tav tm="0">
                                          <p:val>
                                            <p:fltVal val="0"/>
                                          </p:val>
                                        </p:tav>
                                        <p:tav tm="100000">
                                          <p:val>
                                            <p:strVal val="#ppt_h"/>
                                          </p:val>
                                        </p:tav>
                                      </p:tavLst>
                                    </p:anim>
                                    <p:anim calcmode="lin" valueType="num">
                                      <p:cBhvr>
                                        <p:cTn id="14" dur="1000" fill="hold"/>
                                        <p:tgtEl>
                                          <p:spTgt spid="17417"/>
                                        </p:tgtEl>
                                        <p:attrNameLst>
                                          <p:attrName>style.rotation</p:attrName>
                                        </p:attrNameLst>
                                      </p:cBhvr>
                                      <p:tavLst>
                                        <p:tav tm="0">
                                          <p:val>
                                            <p:fltVal val="90"/>
                                          </p:val>
                                        </p:tav>
                                        <p:tav tm="100000">
                                          <p:val>
                                            <p:fltVal val="0"/>
                                          </p:val>
                                        </p:tav>
                                      </p:tavLst>
                                    </p:anim>
                                    <p:animEffect transition="in" filter="fade">
                                      <p:cBhvr>
                                        <p:cTn id="15" dur="1000"/>
                                        <p:tgtEl>
                                          <p:spTgt spid="1741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7420"/>
                                        </p:tgtEl>
                                        <p:attrNameLst>
                                          <p:attrName>style.visibility</p:attrName>
                                        </p:attrNameLst>
                                      </p:cBhvr>
                                      <p:to>
                                        <p:strVal val="visible"/>
                                      </p:to>
                                    </p:set>
                                    <p:animEffect transition="in" filter="fade">
                                      <p:cBhvr>
                                        <p:cTn id="20" dur="500"/>
                                        <p:tgtEl>
                                          <p:spTgt spid="1742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7418"/>
                                        </p:tgtEl>
                                        <p:attrNameLst>
                                          <p:attrName>style.visibility</p:attrName>
                                        </p:attrNameLst>
                                      </p:cBhvr>
                                      <p:to>
                                        <p:strVal val="visible"/>
                                      </p:to>
                                    </p:set>
                                    <p:animEffect transition="in" filter="fade">
                                      <p:cBhvr>
                                        <p:cTn id="25" dur="500"/>
                                        <p:tgtEl>
                                          <p:spTgt spid="1741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7419"/>
                                        </p:tgtEl>
                                        <p:attrNameLst>
                                          <p:attrName>style.visibility</p:attrName>
                                        </p:attrNameLst>
                                      </p:cBhvr>
                                      <p:to>
                                        <p:strVal val="visible"/>
                                      </p:to>
                                    </p:set>
                                    <p:animEffect transition="in" filter="fade">
                                      <p:cBhvr>
                                        <p:cTn id="30" dur="500"/>
                                        <p:tgtEl>
                                          <p:spTgt spid="174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7" grpId="0" animBg="1"/>
      <p:bldP spid="17418" grpId="0"/>
      <p:bldP spid="17419" grpId="0"/>
      <p:bldP spid="1742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1"/>
          <p:cNvSpPr>
            <a:spLocks noGrp="1"/>
          </p:cNvSpPr>
          <p:nvPr>
            <p:ph type="sldNum" sz="quarter" idx="12"/>
          </p:nvPr>
        </p:nvSpPr>
        <p:spPr>
          <a:xfrm>
            <a:off x="685800" y="5751910"/>
            <a:ext cx="1905000" cy="342900"/>
          </a:xfrm>
          <a:prstGeom prst="rect">
            <a:avLst/>
          </a:prstGeom>
          <a:noFill/>
        </p:spPr>
        <p:txBody>
          <a:bodyPr/>
          <a:lstStyle/>
          <a:p>
            <a:fld id="{C93F215C-8AB0-48B3-8143-74BD3E59B489}" type="slidenum">
              <a:rPr lang="en-US" smtClean="0"/>
              <a:pPr/>
              <a:t>12</a:t>
            </a:fld>
            <a:endParaRPr lang="en-US" dirty="0" smtClean="0"/>
          </a:p>
        </p:txBody>
      </p:sp>
      <p:sp>
        <p:nvSpPr>
          <p:cNvPr id="18437" name="Rectangle 3"/>
          <p:cNvSpPr>
            <a:spLocks noChangeArrowheads="1"/>
          </p:cNvSpPr>
          <p:nvPr/>
        </p:nvSpPr>
        <p:spPr bwMode="auto">
          <a:xfrm>
            <a:off x="917368" y="1078802"/>
            <a:ext cx="7464632" cy="549602"/>
          </a:xfrm>
          <a:prstGeom prst="rect">
            <a:avLst/>
          </a:prstGeom>
          <a:noFill/>
          <a:ln w="9525">
            <a:noFill/>
            <a:miter lim="800000"/>
            <a:headEnd/>
            <a:tailEnd/>
          </a:ln>
        </p:spPr>
        <p:txBody>
          <a:bodyPr anchor="b">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300" b="1" spc="38"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How do we get past this?</a:t>
            </a:r>
          </a:p>
        </p:txBody>
      </p:sp>
      <p:sp>
        <p:nvSpPr>
          <p:cNvPr id="163845" name="Text Box 5"/>
          <p:cNvSpPr txBox="1">
            <a:spLocks noChangeArrowheads="1"/>
          </p:cNvSpPr>
          <p:nvPr/>
        </p:nvSpPr>
        <p:spPr bwMode="auto">
          <a:xfrm>
            <a:off x="0" y="5690147"/>
            <a:ext cx="457200" cy="230832"/>
          </a:xfrm>
          <a:prstGeom prst="rect">
            <a:avLst/>
          </a:prstGeom>
          <a:noFill/>
          <a:ln w="9525">
            <a:noFill/>
            <a:miter lim="800000"/>
            <a:headEnd/>
            <a:tailEnd/>
          </a:ln>
          <a:effectLst/>
        </p:spPr>
        <p:txBody>
          <a:bodyPr anchor="b">
            <a:spAutoFit/>
          </a:bodyPr>
          <a:lstStyle/>
          <a:p>
            <a:pPr>
              <a:spcBef>
                <a:spcPct val="50000"/>
              </a:spcBef>
              <a:defRPr/>
            </a:pPr>
            <a:r>
              <a:rPr lang="en-US" sz="900" dirty="0">
                <a:solidFill>
                  <a:schemeClr val="accent2"/>
                </a:solidFill>
                <a:effectLst>
                  <a:outerShdw blurRad="38100" dist="38100" dir="2700000" algn="tl">
                    <a:srgbClr val="C0C0C0"/>
                  </a:outerShdw>
                </a:effectLst>
              </a:rPr>
              <a:t>40</a:t>
            </a:r>
          </a:p>
        </p:txBody>
      </p:sp>
      <p:grpSp>
        <p:nvGrpSpPr>
          <p:cNvPr id="2" name="Group 1"/>
          <p:cNvGrpSpPr/>
          <p:nvPr/>
        </p:nvGrpSpPr>
        <p:grpSpPr>
          <a:xfrm>
            <a:off x="685801" y="1699021"/>
            <a:ext cx="8033657" cy="4015979"/>
            <a:chOff x="914401" y="838200"/>
            <a:chExt cx="10711542" cy="5354638"/>
          </a:xfrm>
        </p:grpSpPr>
        <p:pic>
          <p:nvPicPr>
            <p:cNvPr id="18435" name="Picture 2"/>
            <p:cNvPicPr>
              <a:picLocks noChangeAspect="1" noChangeArrowheads="1"/>
            </p:cNvPicPr>
            <p:nvPr/>
          </p:nvPicPr>
          <p:blipFill>
            <a:blip r:embed="rId3" cstate="print"/>
            <a:srcRect/>
            <a:stretch>
              <a:fillRect/>
            </a:stretch>
          </p:blipFill>
          <p:spPr bwMode="auto">
            <a:xfrm>
              <a:off x="914401" y="838200"/>
              <a:ext cx="10711542" cy="5354638"/>
            </a:xfrm>
            <a:prstGeom prst="rect">
              <a:avLst/>
            </a:prstGeom>
            <a:ln>
              <a:noFill/>
            </a:ln>
            <a:effectLst>
              <a:outerShdw blurRad="190500" algn="tl" rotWithShape="0">
                <a:srgbClr val="000000">
                  <a:alpha val="70000"/>
                </a:srgbClr>
              </a:outerShdw>
            </a:effectLst>
          </p:spPr>
        </p:pic>
        <p:sp>
          <p:nvSpPr>
            <p:cNvPr id="163844" name="Rectangle 4"/>
            <p:cNvSpPr>
              <a:spLocks noChangeArrowheads="1"/>
            </p:cNvSpPr>
            <p:nvPr/>
          </p:nvSpPr>
          <p:spPr bwMode="auto">
            <a:xfrm>
              <a:off x="2032000" y="838200"/>
              <a:ext cx="8331200" cy="381000"/>
            </a:xfrm>
            <a:prstGeom prst="rect">
              <a:avLst/>
            </a:prstGeom>
            <a:solidFill>
              <a:schemeClr val="bg1"/>
            </a:solidFill>
            <a:ln w="9525">
              <a:noFill/>
              <a:miter lim="800000"/>
              <a:headEnd/>
              <a:tailEnd/>
            </a:ln>
            <a:effectLst/>
          </p:spPr>
          <p:txBody>
            <a:bodyPr wrap="none" anchor="ctr"/>
            <a:lstStyle/>
            <a:p>
              <a:pPr>
                <a:defRPr/>
              </a:pPr>
              <a:endParaRPr lang="en-US" sz="1350" dirty="0"/>
            </a:p>
          </p:txBody>
        </p:sp>
        <p:sp>
          <p:nvSpPr>
            <p:cNvPr id="18439" name="Text Box 6"/>
            <p:cNvSpPr txBox="1">
              <a:spLocks noChangeArrowheads="1"/>
            </p:cNvSpPr>
            <p:nvPr/>
          </p:nvSpPr>
          <p:spPr bwMode="auto">
            <a:xfrm>
              <a:off x="1009404" y="4724400"/>
              <a:ext cx="10367158" cy="1415772"/>
            </a:xfrm>
            <a:prstGeom prst="rect">
              <a:avLst/>
            </a:prstGeom>
            <a:solidFill>
              <a:schemeClr val="bg1"/>
            </a:solidFill>
            <a:ln w="9525">
              <a:noFill/>
              <a:miter lim="800000"/>
              <a:headEnd/>
              <a:tailEnd/>
            </a:ln>
          </p:spPr>
          <p:txBody>
            <a:bodyPr wrap="square">
              <a:spAutoFit/>
            </a:bodyPr>
            <a:lstStyle/>
            <a:p>
              <a:pPr algn="ctr">
                <a:spcBef>
                  <a:spcPct val="50000"/>
                </a:spcBef>
              </a:pPr>
              <a:r>
                <a:rPr lang="en-US" dirty="0">
                  <a:solidFill>
                    <a:srgbClr val="030305"/>
                  </a:solidFill>
                  <a:latin typeface="Copperplate Gothic Bold" pitchFamily="34" charset="0"/>
                </a:rPr>
                <a:t>“How am I supposed to find the time to fill out all these requirement documents?</a:t>
              </a:r>
            </a:p>
            <a:p>
              <a:pPr algn="ctr">
                <a:spcBef>
                  <a:spcPct val="50000"/>
                </a:spcBef>
              </a:pPr>
              <a:r>
                <a:rPr lang="en-US" dirty="0">
                  <a:solidFill>
                    <a:srgbClr val="FF3300"/>
                  </a:solidFill>
                  <a:latin typeface="Copperplate Gothic Bold" pitchFamily="34" charset="0"/>
                </a:rPr>
                <a:t>I am here to treat patients, not do paperwork!”</a:t>
              </a:r>
            </a:p>
          </p:txBody>
        </p:sp>
        <p:pic>
          <p:nvPicPr>
            <p:cNvPr id="9222" name="Picture 6" descr="https://encrypted-tbn2.gstatic.com/images?q=tbn:ANd9GcS7xGY86qjEWXvaLqBiHB77AdpLjs8GQUmhq0Wz1pO1tgz680M-"/>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0640839">
              <a:off x="4119879" y="3138795"/>
              <a:ext cx="721360" cy="54102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580258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750" y="1143000"/>
            <a:ext cx="6057900" cy="800100"/>
          </a:xfrm>
          <a:noFill/>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3000" dirty="0"/>
              <a:t>Education Can Help</a:t>
            </a:r>
          </a:p>
        </p:txBody>
      </p:sp>
      <p:sp>
        <p:nvSpPr>
          <p:cNvPr id="3" name="Content Placeholder 2"/>
          <p:cNvSpPr>
            <a:spLocks noGrp="1"/>
          </p:cNvSpPr>
          <p:nvPr>
            <p:ph idx="1"/>
          </p:nvPr>
        </p:nvSpPr>
        <p:spPr>
          <a:xfrm>
            <a:off x="1242641" y="2229529"/>
            <a:ext cx="7291079" cy="3177393"/>
          </a:xfrm>
        </p:spPr>
        <p:txBody>
          <a:bodyPr>
            <a:normAutofit/>
          </a:bodyPr>
          <a:lstStyle/>
          <a:p>
            <a:pPr marL="139729" indent="0">
              <a:buNone/>
            </a:pPr>
            <a:r>
              <a:rPr lang="en-US" sz="2100" dirty="0">
                <a:solidFill>
                  <a:schemeClr val="tx2"/>
                </a:solidFill>
              </a:rPr>
              <a:t>Public health and healthcare leaders need to:</a:t>
            </a:r>
          </a:p>
          <a:p>
            <a:pPr lvl="1"/>
            <a:r>
              <a:rPr lang="en-US" sz="2100" dirty="0">
                <a:solidFill>
                  <a:schemeClr val="tx2"/>
                </a:solidFill>
              </a:rPr>
              <a:t>Work on the </a:t>
            </a:r>
            <a:r>
              <a:rPr lang="en-US" sz="2100" b="1" dirty="0">
                <a:solidFill>
                  <a:schemeClr val="tx2"/>
                </a:solidFill>
              </a:rPr>
              <a:t>right </a:t>
            </a:r>
            <a:r>
              <a:rPr lang="en-US" sz="2100" dirty="0">
                <a:solidFill>
                  <a:schemeClr val="tx2"/>
                </a:solidFill>
              </a:rPr>
              <a:t>projects</a:t>
            </a:r>
          </a:p>
          <a:p>
            <a:pPr lvl="1"/>
            <a:r>
              <a:rPr lang="en-US" sz="2100" dirty="0" smtClean="0">
                <a:solidFill>
                  <a:schemeClr val="tx2"/>
                </a:solidFill>
              </a:rPr>
              <a:t>Educate PM staff </a:t>
            </a:r>
            <a:r>
              <a:rPr lang="en-US" sz="2100" dirty="0">
                <a:solidFill>
                  <a:schemeClr val="tx2"/>
                </a:solidFill>
              </a:rPr>
              <a:t>on clinical work &amp; clinical staff on </a:t>
            </a:r>
            <a:r>
              <a:rPr lang="en-US" sz="2100" dirty="0" smtClean="0">
                <a:solidFill>
                  <a:schemeClr val="tx2"/>
                </a:solidFill>
              </a:rPr>
              <a:t>PM; get them to work </a:t>
            </a:r>
            <a:r>
              <a:rPr lang="en-US" sz="2100" b="1" i="1" dirty="0" smtClean="0">
                <a:solidFill>
                  <a:schemeClr val="tx2"/>
                </a:solidFill>
              </a:rPr>
              <a:t>together</a:t>
            </a:r>
            <a:endParaRPr lang="en-US" sz="2100" b="1" i="1" dirty="0">
              <a:solidFill>
                <a:schemeClr val="tx2"/>
              </a:solidFill>
            </a:endParaRPr>
          </a:p>
          <a:p>
            <a:pPr lvl="1"/>
            <a:r>
              <a:rPr lang="en-US" sz="2100" dirty="0">
                <a:solidFill>
                  <a:schemeClr val="tx2"/>
                </a:solidFill>
              </a:rPr>
              <a:t>Make investments in IT, infrastructure, and quality improvements that will allow them to reduce costs while improving (or maintaining) quality… </a:t>
            </a:r>
          </a:p>
        </p:txBody>
      </p:sp>
      <p:sp>
        <p:nvSpPr>
          <p:cNvPr id="4" name="Slide Number Placeholder 3"/>
          <p:cNvSpPr>
            <a:spLocks noGrp="1"/>
          </p:cNvSpPr>
          <p:nvPr>
            <p:ph type="sldNum" sz="quarter" idx="12"/>
          </p:nvPr>
        </p:nvSpPr>
        <p:spPr/>
        <p:txBody>
          <a:bodyPr/>
          <a:lstStyle/>
          <a:p>
            <a:fld id="{6113E31D-E2AB-40D1-8B51-AFA5AFEF393A}" type="slidenum">
              <a:rPr lang="en-US" smtClean="0"/>
              <a:t>13</a:t>
            </a:fld>
            <a:endParaRPr lang="en-US" dirty="0"/>
          </a:p>
        </p:txBody>
      </p:sp>
      <p:sp>
        <p:nvSpPr>
          <p:cNvPr id="5" name="Rectangle 4"/>
          <p:cNvSpPr/>
          <p:nvPr/>
        </p:nvSpPr>
        <p:spPr>
          <a:xfrm>
            <a:off x="1018225" y="5192085"/>
            <a:ext cx="6878950" cy="830997"/>
          </a:xfrm>
          <a:prstGeom prst="rect">
            <a:avLst/>
          </a:prstGeom>
        </p:spPr>
        <p:txBody>
          <a:bodyPr wrap="square">
            <a:spAutoFit/>
          </a:bodyPr>
          <a:lstStyle/>
          <a:p>
            <a:pPr algn="ctr"/>
            <a:r>
              <a:rPr lang="en-US" sz="2400" b="1" i="1" dirty="0">
                <a:solidFill>
                  <a:srgbClr val="FF0000"/>
                </a:solidFill>
              </a:rPr>
              <a:t>Good project management is required!</a:t>
            </a:r>
          </a:p>
          <a:p>
            <a:pPr algn="ctr"/>
            <a:r>
              <a:rPr lang="en-US" sz="2400" b="1" i="1" dirty="0" smtClean="0">
                <a:solidFill>
                  <a:srgbClr val="FF0000"/>
                </a:solidFill>
              </a:rPr>
              <a:t>Showing </a:t>
            </a:r>
            <a:r>
              <a:rPr lang="en-US" sz="2400" b="1" i="1" dirty="0">
                <a:solidFill>
                  <a:srgbClr val="FF0000"/>
                </a:solidFill>
              </a:rPr>
              <a:t>clinical leaders </a:t>
            </a:r>
            <a:r>
              <a:rPr lang="en-US" sz="2400" b="1" i="1" dirty="0" smtClean="0">
                <a:solidFill>
                  <a:srgbClr val="FF0000"/>
                </a:solidFill>
              </a:rPr>
              <a:t>PM value is </a:t>
            </a:r>
            <a:r>
              <a:rPr lang="en-US" sz="2400" b="1" i="1" dirty="0">
                <a:solidFill>
                  <a:srgbClr val="FF0000"/>
                </a:solidFill>
              </a:rPr>
              <a:t>a must!</a:t>
            </a:r>
          </a:p>
        </p:txBody>
      </p:sp>
    </p:spTree>
    <p:extLst>
      <p:ext uri="{BB962C8B-B14F-4D97-AF65-F5344CB8AC3E}">
        <p14:creationId xmlns:p14="http://schemas.microsoft.com/office/powerpoint/2010/main" val="8114369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2822" y="1165962"/>
            <a:ext cx="6623596" cy="643707"/>
          </a:xfrm>
          <a:noFill/>
        </p:spPr>
        <p:txBody>
          <a:bodyPr/>
          <a:lstStyle/>
          <a:p>
            <a:r>
              <a:rPr lang="en-US" sz="3000" dirty="0"/>
              <a:t>Findings from </a:t>
            </a:r>
            <a:r>
              <a:rPr lang="en-US" sz="3000" dirty="0" smtClean="0"/>
              <a:t>2012 Study*</a:t>
            </a:r>
            <a:endParaRPr lang="en-US" sz="3000" dirty="0"/>
          </a:p>
        </p:txBody>
      </p:sp>
      <p:sp>
        <p:nvSpPr>
          <p:cNvPr id="3" name="Content Placeholder 2"/>
          <p:cNvSpPr>
            <a:spLocks noGrp="1"/>
          </p:cNvSpPr>
          <p:nvPr>
            <p:ph idx="1"/>
          </p:nvPr>
        </p:nvSpPr>
        <p:spPr>
          <a:xfrm>
            <a:off x="1118006" y="2253825"/>
            <a:ext cx="6638636" cy="3486150"/>
          </a:xfrm>
        </p:spPr>
        <p:txBody>
          <a:bodyPr>
            <a:normAutofit lnSpcReduction="10000"/>
          </a:bodyPr>
          <a:lstStyle/>
          <a:p>
            <a:pPr>
              <a:lnSpc>
                <a:spcPct val="100000"/>
              </a:lnSpc>
            </a:pPr>
            <a:r>
              <a:rPr lang="en-US" sz="1800" dirty="0">
                <a:solidFill>
                  <a:schemeClr val="tx2"/>
                </a:solidFill>
              </a:rPr>
              <a:t>Healthcare workers </a:t>
            </a:r>
            <a:r>
              <a:rPr lang="en-US" sz="1800" b="1" dirty="0">
                <a:solidFill>
                  <a:srgbClr val="A919A2"/>
                </a:solidFill>
              </a:rPr>
              <a:t>do not understand the differences between service work and project wor</a:t>
            </a:r>
            <a:r>
              <a:rPr lang="en-US" sz="1800" dirty="0">
                <a:solidFill>
                  <a:srgbClr val="A919A2"/>
                </a:solidFill>
              </a:rPr>
              <a:t>k</a:t>
            </a:r>
            <a:r>
              <a:rPr lang="en-US" sz="1800" dirty="0"/>
              <a:t>. </a:t>
            </a:r>
            <a:r>
              <a:rPr lang="en-US" sz="1800" dirty="0">
                <a:solidFill>
                  <a:schemeClr val="tx2"/>
                </a:solidFill>
              </a:rPr>
              <a:t>They understand activities to provide better service to patients, but they have not been trained to make more radical, disruptive changes that challenge the status quo.</a:t>
            </a:r>
          </a:p>
          <a:p>
            <a:pPr>
              <a:lnSpc>
                <a:spcPct val="100000"/>
              </a:lnSpc>
            </a:pPr>
            <a:r>
              <a:rPr lang="en-US" sz="1800" dirty="0">
                <a:solidFill>
                  <a:schemeClr val="tx2"/>
                </a:solidFill>
              </a:rPr>
              <a:t>Healthcare projects are done to create something that is delivered to the organization, unlike operational work which produces outcomes aimed at patients.</a:t>
            </a:r>
            <a:r>
              <a:rPr lang="en-US" sz="1800" dirty="0"/>
              <a:t> </a:t>
            </a:r>
            <a:r>
              <a:rPr lang="en-US" sz="1800" b="1" dirty="0">
                <a:solidFill>
                  <a:srgbClr val="A919A2"/>
                </a:solidFill>
              </a:rPr>
              <a:t>“In other words, it is only once the project’s outcome is implemented and becomes ‘the new way we work now’ that it starts exerting its impact on patients.”</a:t>
            </a:r>
          </a:p>
        </p:txBody>
      </p:sp>
      <p:sp>
        <p:nvSpPr>
          <p:cNvPr id="4" name="Slide Number Placeholder 3"/>
          <p:cNvSpPr>
            <a:spLocks noGrp="1"/>
          </p:cNvSpPr>
          <p:nvPr>
            <p:ph type="sldNum" sz="quarter" idx="12"/>
          </p:nvPr>
        </p:nvSpPr>
        <p:spPr/>
        <p:txBody>
          <a:bodyPr/>
          <a:lstStyle/>
          <a:p>
            <a:fld id="{6113E31D-E2AB-40D1-8B51-AFA5AFEF393A}" type="slidenum">
              <a:rPr lang="en-US" smtClean="0"/>
              <a:t>14</a:t>
            </a:fld>
            <a:endParaRPr lang="en-US" dirty="0"/>
          </a:p>
        </p:txBody>
      </p:sp>
      <p:sp>
        <p:nvSpPr>
          <p:cNvPr id="5" name="TextBox 4"/>
          <p:cNvSpPr txBox="1"/>
          <p:nvPr/>
        </p:nvSpPr>
        <p:spPr>
          <a:xfrm>
            <a:off x="1118006" y="5895414"/>
            <a:ext cx="7736219" cy="738664"/>
          </a:xfrm>
          <a:prstGeom prst="rect">
            <a:avLst/>
          </a:prstGeom>
          <a:noFill/>
        </p:spPr>
        <p:txBody>
          <a:bodyPr wrap="square" rtlCol="0">
            <a:spAutoFit/>
          </a:bodyPr>
          <a:lstStyle/>
          <a:p>
            <a:r>
              <a:rPr lang="en-US" sz="1500" dirty="0">
                <a:solidFill>
                  <a:schemeClr val="tx2"/>
                </a:solidFill>
              </a:rPr>
              <a:t> *Francois Chiocchio et al, “Stress and Performance in Health Care Project Teams,” Project Management Journal</a:t>
            </a:r>
            <a:r>
              <a:rPr lang="en-US" sz="1500" baseline="30000" dirty="0">
                <a:solidFill>
                  <a:schemeClr val="tx2"/>
                </a:solidFill>
              </a:rPr>
              <a:t>®</a:t>
            </a:r>
            <a:r>
              <a:rPr lang="en-US" sz="1500" dirty="0">
                <a:solidFill>
                  <a:schemeClr val="tx2"/>
                </a:solidFill>
              </a:rPr>
              <a:t> (2012).</a:t>
            </a:r>
          </a:p>
          <a:p>
            <a:endParaRPr lang="en-US" sz="1200" dirty="0"/>
          </a:p>
        </p:txBody>
      </p:sp>
    </p:spTree>
    <p:extLst>
      <p:ext uri="{BB962C8B-B14F-4D97-AF65-F5344CB8AC3E}">
        <p14:creationId xmlns:p14="http://schemas.microsoft.com/office/powerpoint/2010/main" val="26459833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750" y="1143000"/>
            <a:ext cx="6229350" cy="628650"/>
          </a:xfrm>
          <a:noFill/>
        </p:spPr>
        <p:txBody>
          <a:bodyPr/>
          <a:lstStyle/>
          <a:p>
            <a:r>
              <a:rPr lang="en-US" sz="3000" dirty="0"/>
              <a:t>Suggestions from </a:t>
            </a:r>
            <a:r>
              <a:rPr lang="en-US" sz="3000" dirty="0" smtClean="0"/>
              <a:t>that </a:t>
            </a:r>
            <a:r>
              <a:rPr lang="en-US" sz="3000" dirty="0"/>
              <a:t>Study</a:t>
            </a:r>
          </a:p>
        </p:txBody>
      </p:sp>
      <p:sp>
        <p:nvSpPr>
          <p:cNvPr id="3" name="Content Placeholder 2"/>
          <p:cNvSpPr>
            <a:spLocks noGrp="1"/>
          </p:cNvSpPr>
          <p:nvPr>
            <p:ph idx="1"/>
          </p:nvPr>
        </p:nvSpPr>
        <p:spPr>
          <a:xfrm>
            <a:off x="1314450" y="2331880"/>
            <a:ext cx="6457950" cy="3200400"/>
          </a:xfrm>
        </p:spPr>
        <p:txBody>
          <a:bodyPr/>
          <a:lstStyle/>
          <a:p>
            <a:r>
              <a:rPr lang="en-US" sz="2100" dirty="0">
                <a:solidFill>
                  <a:schemeClr val="tx2"/>
                </a:solidFill>
              </a:rPr>
              <a:t>Train healthcare workers on PM, emphasizing collaborating on achieving project goals and </a:t>
            </a:r>
            <a:r>
              <a:rPr lang="en-US" sz="2100" dirty="0">
                <a:solidFill>
                  <a:srgbClr val="A919A2"/>
                </a:solidFill>
              </a:rPr>
              <a:t>understanding their roles on project teams</a:t>
            </a:r>
            <a:r>
              <a:rPr lang="en-US" sz="2100" dirty="0">
                <a:solidFill>
                  <a:schemeClr val="tx2"/>
                </a:solidFill>
              </a:rPr>
              <a:t>, which may differ from their roles in their day-to-day </a:t>
            </a:r>
            <a:r>
              <a:rPr lang="en-US" sz="2100" dirty="0" smtClean="0">
                <a:solidFill>
                  <a:schemeClr val="tx2"/>
                </a:solidFill>
              </a:rPr>
              <a:t>work</a:t>
            </a:r>
            <a:endParaRPr lang="en-US" sz="2100" dirty="0">
              <a:solidFill>
                <a:schemeClr val="tx2"/>
              </a:solidFill>
            </a:endParaRPr>
          </a:p>
          <a:p>
            <a:r>
              <a:rPr lang="en-US" sz="2100" dirty="0">
                <a:solidFill>
                  <a:schemeClr val="tx2"/>
                </a:solidFill>
              </a:rPr>
              <a:t>Management needs to structure project teams by properly </a:t>
            </a:r>
            <a:r>
              <a:rPr lang="en-US" sz="2100" dirty="0">
                <a:solidFill>
                  <a:srgbClr val="A919A2"/>
                </a:solidFill>
              </a:rPr>
              <a:t>planning workers’ time and payment to allow them to successfully engage in project </a:t>
            </a:r>
            <a:r>
              <a:rPr lang="en-US" sz="2100" dirty="0" smtClean="0">
                <a:solidFill>
                  <a:srgbClr val="A919A2"/>
                </a:solidFill>
              </a:rPr>
              <a:t>work</a:t>
            </a:r>
            <a:endParaRPr lang="en-US" sz="2100" dirty="0">
              <a:solidFill>
                <a:srgbClr val="A919A2"/>
              </a:solidFill>
            </a:endParaRPr>
          </a:p>
          <a:p>
            <a:endParaRPr lang="en-US" dirty="0"/>
          </a:p>
        </p:txBody>
      </p:sp>
      <p:sp>
        <p:nvSpPr>
          <p:cNvPr id="4" name="Slide Number Placeholder 3"/>
          <p:cNvSpPr>
            <a:spLocks noGrp="1"/>
          </p:cNvSpPr>
          <p:nvPr>
            <p:ph type="sldNum" sz="quarter" idx="12"/>
          </p:nvPr>
        </p:nvSpPr>
        <p:spPr/>
        <p:txBody>
          <a:bodyPr/>
          <a:lstStyle/>
          <a:p>
            <a:fld id="{6113E31D-E2AB-40D1-8B51-AFA5AFEF393A}" type="slidenum">
              <a:rPr lang="en-US" smtClean="0"/>
              <a:t>15</a:t>
            </a:fld>
            <a:endParaRPr lang="en-US" dirty="0"/>
          </a:p>
        </p:txBody>
      </p:sp>
    </p:spTree>
    <p:extLst>
      <p:ext uri="{BB962C8B-B14F-4D97-AF65-F5344CB8AC3E}">
        <p14:creationId xmlns:p14="http://schemas.microsoft.com/office/powerpoint/2010/main" val="33854401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Findings from 2015 Study*</a:t>
            </a:r>
            <a:endParaRPr lang="en-US" dirty="0"/>
          </a:p>
        </p:txBody>
      </p:sp>
      <p:sp>
        <p:nvSpPr>
          <p:cNvPr id="3" name="Content Placeholder 2"/>
          <p:cNvSpPr>
            <a:spLocks noGrp="1"/>
          </p:cNvSpPr>
          <p:nvPr>
            <p:ph idx="1"/>
          </p:nvPr>
        </p:nvSpPr>
        <p:spPr/>
        <p:txBody>
          <a:bodyPr/>
          <a:lstStyle/>
          <a:p>
            <a:r>
              <a:rPr lang="en-US" dirty="0" smtClean="0"/>
              <a:t>First study to focus on on-the-job training of healthcare professionals’ PM capability when involved in collaborative project work</a:t>
            </a:r>
          </a:p>
          <a:p>
            <a:r>
              <a:rPr lang="en-US" dirty="0" smtClean="0"/>
              <a:t>Three half-day training workshops were designed and delivered to 14 interprofessional healthcare project teams and measures taken over 36 weeks</a:t>
            </a:r>
          </a:p>
          <a:p>
            <a:r>
              <a:rPr lang="en-US" dirty="0" smtClean="0"/>
              <a:t>Results: Training fostered high satisfaction and perception of utility, self-efficacy for task work and teamwork, increased goal clarity and implicit coordination, and </a:t>
            </a:r>
            <a:r>
              <a:rPr lang="en-US" b="1" dirty="0" smtClean="0"/>
              <a:t>better performance </a:t>
            </a:r>
            <a:r>
              <a:rPr lang="en-US" dirty="0" smtClean="0"/>
              <a:t>of projects!</a:t>
            </a:r>
          </a:p>
        </p:txBody>
      </p:sp>
      <p:sp>
        <p:nvSpPr>
          <p:cNvPr id="4" name="Slide Number Placeholder 3"/>
          <p:cNvSpPr>
            <a:spLocks noGrp="1"/>
          </p:cNvSpPr>
          <p:nvPr>
            <p:ph type="sldNum" sz="quarter" idx="12"/>
          </p:nvPr>
        </p:nvSpPr>
        <p:spPr/>
        <p:txBody>
          <a:bodyPr/>
          <a:lstStyle/>
          <a:p>
            <a:fld id="{6113E31D-E2AB-40D1-8B51-AFA5AFEF393A}" type="slidenum">
              <a:rPr lang="en-US" smtClean="0"/>
              <a:t>16</a:t>
            </a:fld>
            <a:endParaRPr lang="en-US" dirty="0"/>
          </a:p>
        </p:txBody>
      </p:sp>
      <p:sp>
        <p:nvSpPr>
          <p:cNvPr id="5" name="TextBox 4"/>
          <p:cNvSpPr txBox="1"/>
          <p:nvPr/>
        </p:nvSpPr>
        <p:spPr>
          <a:xfrm>
            <a:off x="1118006" y="5895414"/>
            <a:ext cx="7736219" cy="969496"/>
          </a:xfrm>
          <a:prstGeom prst="rect">
            <a:avLst/>
          </a:prstGeom>
          <a:noFill/>
        </p:spPr>
        <p:txBody>
          <a:bodyPr wrap="square" rtlCol="0">
            <a:spAutoFit/>
          </a:bodyPr>
          <a:lstStyle/>
          <a:p>
            <a:r>
              <a:rPr lang="en-US" sz="1500" dirty="0">
                <a:solidFill>
                  <a:schemeClr val="tx2"/>
                </a:solidFill>
              </a:rPr>
              <a:t> *Francois Chiocchio et al, </a:t>
            </a:r>
            <a:r>
              <a:rPr lang="en-US" sz="1500" dirty="0" smtClean="0">
                <a:solidFill>
                  <a:schemeClr val="tx2"/>
                </a:solidFill>
              </a:rPr>
              <a:t>“Multi-Level Efficacy Evidence of a Combined Interprofessional Collaboration and Project Management Training Program for Healthcare Professionals,” </a:t>
            </a:r>
            <a:r>
              <a:rPr lang="en-US" sz="1500" dirty="0">
                <a:solidFill>
                  <a:schemeClr val="tx2"/>
                </a:solidFill>
              </a:rPr>
              <a:t>Project Management </a:t>
            </a:r>
            <a:r>
              <a:rPr lang="en-US" sz="1500" dirty="0" smtClean="0">
                <a:solidFill>
                  <a:schemeClr val="tx2"/>
                </a:solidFill>
              </a:rPr>
              <a:t>Journal</a:t>
            </a:r>
            <a:r>
              <a:rPr lang="en-US" sz="1500" baseline="30000" dirty="0" smtClean="0">
                <a:solidFill>
                  <a:schemeClr val="tx2"/>
                </a:solidFill>
              </a:rPr>
              <a:t>®</a:t>
            </a:r>
            <a:r>
              <a:rPr lang="en-US" sz="1500" dirty="0" smtClean="0">
                <a:solidFill>
                  <a:schemeClr val="tx2"/>
                </a:solidFill>
              </a:rPr>
              <a:t> </a:t>
            </a:r>
            <a:r>
              <a:rPr lang="en-US" sz="1500" dirty="0">
                <a:solidFill>
                  <a:schemeClr val="tx2"/>
                </a:solidFill>
              </a:rPr>
              <a:t>(</a:t>
            </a:r>
            <a:r>
              <a:rPr lang="en-US" sz="1500" dirty="0" smtClean="0">
                <a:solidFill>
                  <a:schemeClr val="tx2"/>
                </a:solidFill>
              </a:rPr>
              <a:t>2015).</a:t>
            </a:r>
            <a:endParaRPr lang="en-US" sz="1500" dirty="0">
              <a:solidFill>
                <a:schemeClr val="tx2"/>
              </a:solidFill>
            </a:endParaRPr>
          </a:p>
          <a:p>
            <a:endParaRPr lang="en-US" sz="1200" dirty="0"/>
          </a:p>
        </p:txBody>
      </p:sp>
    </p:spTree>
    <p:extLst>
      <p:ext uri="{BB962C8B-B14F-4D97-AF65-F5344CB8AC3E}">
        <p14:creationId xmlns:p14="http://schemas.microsoft.com/office/powerpoint/2010/main" val="24686963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5104" y="1152908"/>
            <a:ext cx="7113728" cy="817391"/>
          </a:xfrm>
          <a:noFill/>
        </p:spPr>
        <p:txBody>
          <a:bodyPr>
            <a:normAutofit fontScale="90000"/>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3000" dirty="0" smtClean="0"/>
              <a:t>Suggestions for Applying Good PM in Healthcare</a:t>
            </a:r>
            <a:endParaRPr lang="en-US" sz="3000" dirty="0"/>
          </a:p>
        </p:txBody>
      </p:sp>
      <p:sp>
        <p:nvSpPr>
          <p:cNvPr id="3" name="Content Placeholder 2"/>
          <p:cNvSpPr>
            <a:spLocks noGrp="1"/>
          </p:cNvSpPr>
          <p:nvPr>
            <p:ph idx="1"/>
          </p:nvPr>
        </p:nvSpPr>
        <p:spPr>
          <a:xfrm>
            <a:off x="1766017" y="2149473"/>
            <a:ext cx="6623447" cy="3508772"/>
          </a:xfrm>
        </p:spPr>
        <p:txBody>
          <a:bodyPr>
            <a:normAutofit/>
          </a:bodyPr>
          <a:lstStyle/>
          <a:p>
            <a:r>
              <a:rPr lang="en-US" sz="1800" dirty="0" smtClean="0">
                <a:solidFill>
                  <a:schemeClr val="tx2"/>
                </a:solidFill>
              </a:rPr>
              <a:t>Provide motivation to organizations and individuals</a:t>
            </a:r>
          </a:p>
          <a:p>
            <a:r>
              <a:rPr lang="en-US" sz="1800" dirty="0" smtClean="0">
                <a:solidFill>
                  <a:schemeClr val="tx2"/>
                </a:solidFill>
              </a:rPr>
              <a:t>Focus on </a:t>
            </a:r>
            <a:r>
              <a:rPr lang="en-US" sz="1800" dirty="0">
                <a:solidFill>
                  <a:schemeClr val="tx2"/>
                </a:solidFill>
              </a:rPr>
              <a:t>key concepts</a:t>
            </a:r>
          </a:p>
          <a:p>
            <a:r>
              <a:rPr lang="en-US" sz="1800" dirty="0">
                <a:solidFill>
                  <a:schemeClr val="tx2"/>
                </a:solidFill>
              </a:rPr>
              <a:t>Provide real-world examples with references of        what went right, what went wrong, best practices, </a:t>
            </a:r>
            <a:r>
              <a:rPr lang="en-US" sz="1800" dirty="0" smtClean="0">
                <a:solidFill>
                  <a:schemeClr val="tx2"/>
                </a:solidFill>
              </a:rPr>
              <a:t>etc.</a:t>
            </a:r>
          </a:p>
          <a:p>
            <a:r>
              <a:rPr lang="en-US" sz="1800" dirty="0" smtClean="0">
                <a:solidFill>
                  <a:schemeClr val="tx2"/>
                </a:solidFill>
              </a:rPr>
              <a:t>Explain how to apply </a:t>
            </a:r>
            <a:r>
              <a:rPr lang="en-US" sz="1800" dirty="0">
                <a:solidFill>
                  <a:schemeClr val="tx2"/>
                </a:solidFill>
              </a:rPr>
              <a:t>concepts with samples </a:t>
            </a:r>
            <a:r>
              <a:rPr lang="en-US" dirty="0" smtClean="0">
                <a:solidFill>
                  <a:schemeClr val="tx2"/>
                </a:solidFill>
              </a:rPr>
              <a:t>- </a:t>
            </a:r>
            <a:r>
              <a:rPr lang="en-US" sz="1800" dirty="0" smtClean="0">
                <a:solidFill>
                  <a:schemeClr val="tx2"/>
                </a:solidFill>
              </a:rPr>
              <a:t>like our running case on </a:t>
            </a:r>
            <a:r>
              <a:rPr lang="en-US" sz="1800" b="1" dirty="0" smtClean="0">
                <a:solidFill>
                  <a:srgbClr val="00B050"/>
                </a:solidFill>
              </a:rPr>
              <a:t>Ventilator </a:t>
            </a:r>
            <a:r>
              <a:rPr lang="en-US" sz="1800" b="1" dirty="0">
                <a:solidFill>
                  <a:srgbClr val="00B050"/>
                </a:solidFill>
              </a:rPr>
              <a:t>Associated Pneumonia Reduction (VAPR</a:t>
            </a:r>
            <a:r>
              <a:rPr lang="en-US" sz="1800" b="1" dirty="0" smtClean="0">
                <a:solidFill>
                  <a:srgbClr val="00B050"/>
                </a:solidFill>
              </a:rPr>
              <a:t>)</a:t>
            </a:r>
            <a:endParaRPr lang="en-US" sz="1800" b="1" dirty="0">
              <a:solidFill>
                <a:srgbClr val="00B050"/>
              </a:solidFill>
            </a:endParaRPr>
          </a:p>
        </p:txBody>
      </p:sp>
      <p:sp>
        <p:nvSpPr>
          <p:cNvPr id="4" name="Slide Number Placeholder 3"/>
          <p:cNvSpPr>
            <a:spLocks noGrp="1"/>
          </p:cNvSpPr>
          <p:nvPr>
            <p:ph type="sldNum" sz="quarter" idx="12"/>
          </p:nvPr>
        </p:nvSpPr>
        <p:spPr/>
        <p:txBody>
          <a:bodyPr/>
          <a:lstStyle/>
          <a:p>
            <a:fld id="{6113E31D-E2AB-40D1-8B51-AFA5AFEF393A}" type="slidenum">
              <a:rPr lang="en-US" smtClean="0"/>
              <a:t>17</a:t>
            </a:fld>
            <a:endParaRPr lang="en-US" dirty="0"/>
          </a:p>
        </p:txBody>
      </p:sp>
    </p:spTree>
    <p:extLst>
      <p:ext uri="{BB962C8B-B14F-4D97-AF65-F5344CB8AC3E}">
        <p14:creationId xmlns:p14="http://schemas.microsoft.com/office/powerpoint/2010/main" val="4319256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Organizational Motivation</a:t>
            </a:r>
            <a:endParaRPr lang="en-US" dirty="0"/>
          </a:p>
        </p:txBody>
      </p:sp>
      <p:pic>
        <p:nvPicPr>
          <p:cNvPr id="5" name="Content Placeholder 4"/>
          <p:cNvPicPr>
            <a:picLocks noGrp="1" noChangeAspect="1"/>
          </p:cNvPicPr>
          <p:nvPr>
            <p:ph idx="1"/>
          </p:nvPr>
        </p:nvPicPr>
        <p:blipFill rotWithShape="1">
          <a:blip r:embed="rId2"/>
          <a:srcRect l="14096" t="11659" r="14980" b="7711"/>
          <a:stretch/>
        </p:blipFill>
        <p:spPr>
          <a:xfrm>
            <a:off x="577603" y="1533166"/>
            <a:ext cx="8044802" cy="5144529"/>
          </a:xfrm>
          <a:prstGeom prst="rect">
            <a:avLst/>
          </a:prstGeom>
        </p:spPr>
      </p:pic>
      <p:sp>
        <p:nvSpPr>
          <p:cNvPr id="4" name="Slide Number Placeholder 3"/>
          <p:cNvSpPr>
            <a:spLocks noGrp="1"/>
          </p:cNvSpPr>
          <p:nvPr>
            <p:ph type="sldNum" sz="quarter" idx="12"/>
          </p:nvPr>
        </p:nvSpPr>
        <p:spPr/>
        <p:txBody>
          <a:bodyPr/>
          <a:lstStyle/>
          <a:p>
            <a:fld id="{6113E31D-E2AB-40D1-8B51-AFA5AFEF393A}" type="slidenum">
              <a:rPr lang="en-US" smtClean="0"/>
              <a:t>18</a:t>
            </a:fld>
            <a:endParaRPr lang="en-US" dirty="0"/>
          </a:p>
        </p:txBody>
      </p:sp>
    </p:spTree>
    <p:extLst>
      <p:ext uri="{BB962C8B-B14F-4D97-AF65-F5344CB8AC3E}">
        <p14:creationId xmlns:p14="http://schemas.microsoft.com/office/powerpoint/2010/main" val="21305999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p:nvPr/>
        </p:nvPicPr>
        <p:blipFill>
          <a:blip r:embed="rId3">
            <a:extLst>
              <a:ext uri="{28A0092B-C50C-407E-A947-70E740481C1C}">
                <a14:useLocalDpi xmlns:a14="http://schemas.microsoft.com/office/drawing/2010/main" val="0"/>
              </a:ext>
            </a:extLst>
          </a:blip>
          <a:srcRect/>
          <a:stretch>
            <a:fillRect/>
          </a:stretch>
        </p:blipFill>
        <p:spPr bwMode="auto">
          <a:xfrm>
            <a:off x="616973" y="1506388"/>
            <a:ext cx="7699898" cy="4791621"/>
          </a:xfrm>
          <a:prstGeom prst="rect">
            <a:avLst/>
          </a:prstGeom>
          <a:solidFill>
            <a:schemeClr val="bg1"/>
          </a:solidFill>
        </p:spPr>
      </p:pic>
      <p:sp>
        <p:nvSpPr>
          <p:cNvPr id="2" name="Title 1"/>
          <p:cNvSpPr>
            <a:spLocks noGrp="1"/>
          </p:cNvSpPr>
          <p:nvPr>
            <p:ph type="title"/>
          </p:nvPr>
        </p:nvSpPr>
        <p:spPr>
          <a:xfrm>
            <a:off x="1133219" y="360947"/>
            <a:ext cx="7671760" cy="1280890"/>
          </a:xfrm>
        </p:spPr>
        <p:txBody>
          <a:bodyPr/>
          <a:lstStyle/>
          <a:p>
            <a:r>
              <a:rPr lang="en-US" dirty="0" smtClean="0"/>
              <a:t>Individual Motivation: </a:t>
            </a:r>
            <a:br>
              <a:rPr lang="en-US" dirty="0" smtClean="0"/>
            </a:br>
            <a:r>
              <a:rPr lang="en-US" dirty="0" smtClean="0"/>
              <a:t>PMP Certification and Jobs</a:t>
            </a:r>
            <a:endParaRPr lang="en-US" dirty="0"/>
          </a:p>
        </p:txBody>
      </p:sp>
      <p:sp>
        <p:nvSpPr>
          <p:cNvPr id="4" name="Slide Number Placeholder 3"/>
          <p:cNvSpPr>
            <a:spLocks noGrp="1"/>
          </p:cNvSpPr>
          <p:nvPr>
            <p:ph type="sldNum" sz="quarter" idx="12"/>
          </p:nvPr>
        </p:nvSpPr>
        <p:spPr/>
        <p:txBody>
          <a:bodyPr/>
          <a:lstStyle/>
          <a:p>
            <a:fld id="{6113E31D-E2AB-40D1-8B51-AFA5AFEF393A}" type="slidenum">
              <a:rPr lang="en-US" smtClean="0"/>
              <a:t>19</a:t>
            </a:fld>
            <a:endParaRPr lang="en-US" dirty="0"/>
          </a:p>
        </p:txBody>
      </p:sp>
      <p:sp>
        <p:nvSpPr>
          <p:cNvPr id="3" name="TextBox 2"/>
          <p:cNvSpPr txBox="1"/>
          <p:nvPr/>
        </p:nvSpPr>
        <p:spPr>
          <a:xfrm>
            <a:off x="2060620" y="1777285"/>
            <a:ext cx="3361386" cy="1569660"/>
          </a:xfrm>
          <a:prstGeom prst="rect">
            <a:avLst/>
          </a:prstGeom>
          <a:noFill/>
        </p:spPr>
        <p:txBody>
          <a:bodyPr wrap="square" rtlCol="0">
            <a:spAutoFit/>
          </a:bodyPr>
          <a:lstStyle/>
          <a:p>
            <a:r>
              <a:rPr lang="en-US" sz="2400" b="1" dirty="0" smtClean="0">
                <a:solidFill>
                  <a:srgbClr val="FF0000"/>
                </a:solidFill>
              </a:rPr>
              <a:t>Healthcare is one of the 6 sectors to watch for growth in PM jobs*</a:t>
            </a:r>
            <a:endParaRPr lang="en-US" sz="2400" b="1" dirty="0">
              <a:solidFill>
                <a:srgbClr val="FF0000"/>
              </a:solidFill>
            </a:endParaRPr>
          </a:p>
        </p:txBody>
      </p:sp>
      <p:sp>
        <p:nvSpPr>
          <p:cNvPr id="7" name="TextBox 6"/>
          <p:cNvSpPr txBox="1"/>
          <p:nvPr/>
        </p:nvSpPr>
        <p:spPr>
          <a:xfrm>
            <a:off x="1278415" y="6304002"/>
            <a:ext cx="6535653" cy="584775"/>
          </a:xfrm>
          <a:prstGeom prst="rect">
            <a:avLst/>
          </a:prstGeom>
          <a:noFill/>
        </p:spPr>
        <p:txBody>
          <a:bodyPr wrap="square" rtlCol="0">
            <a:spAutoFit/>
          </a:bodyPr>
          <a:lstStyle/>
          <a:p>
            <a:r>
              <a:rPr lang="en-US" sz="1500" dirty="0" smtClean="0">
                <a:solidFill>
                  <a:schemeClr val="tx2"/>
                </a:solidFill>
              </a:rPr>
              <a:t>*</a:t>
            </a:r>
            <a:r>
              <a:rPr lang="en-US" sz="1600" dirty="0"/>
              <a:t>Kate Sykes, “Global Jobs Report: 6 Sectors to Watch,” PM Network (January 2014).</a:t>
            </a:r>
          </a:p>
        </p:txBody>
      </p:sp>
    </p:spTree>
    <p:extLst>
      <p:ext uri="{BB962C8B-B14F-4D97-AF65-F5344CB8AC3E}">
        <p14:creationId xmlns:p14="http://schemas.microsoft.com/office/powerpoint/2010/main" val="3462673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Samples of Best Practices</a:t>
            </a:r>
            <a:endParaRPr lang="en-US" dirty="0"/>
          </a:p>
        </p:txBody>
      </p:sp>
      <p:sp>
        <p:nvSpPr>
          <p:cNvPr id="3" name="Content Placeholder 2"/>
          <p:cNvSpPr>
            <a:spLocks noGrp="1"/>
          </p:cNvSpPr>
          <p:nvPr>
            <p:ph idx="1"/>
          </p:nvPr>
        </p:nvSpPr>
        <p:spPr/>
        <p:txBody>
          <a:bodyPr/>
          <a:lstStyle/>
          <a:p>
            <a:r>
              <a:rPr lang="en-US" dirty="0" smtClean="0"/>
              <a:t>2010 </a:t>
            </a:r>
            <a:r>
              <a:rPr lang="en-US" dirty="0"/>
              <a:t>PMI Project of the Year Finalist: Norton Brownsboro Hospital Project </a:t>
            </a:r>
            <a:endParaRPr lang="en-US" dirty="0" smtClean="0"/>
          </a:p>
          <a:p>
            <a:r>
              <a:rPr lang="en-US" dirty="0" smtClean="0"/>
              <a:t>Virginia Mason Medical Center (use workflow managers to eliminate waste – get rid of waiting rooms?)</a:t>
            </a:r>
          </a:p>
          <a:p>
            <a:r>
              <a:rPr lang="en-US" dirty="0" smtClean="0"/>
              <a:t>Mayo article on accelerating the use of best practices</a:t>
            </a:r>
          </a:p>
          <a:p>
            <a:r>
              <a:rPr lang="en-US" dirty="0" smtClean="0"/>
              <a:t>Articles on healthcare.gov (Obama’s Trauma Team)</a:t>
            </a:r>
          </a:p>
          <a:p>
            <a:r>
              <a:rPr lang="en-US" dirty="0" smtClean="0"/>
              <a:t>Agile in healthcare</a:t>
            </a:r>
          </a:p>
          <a:p>
            <a:r>
              <a:rPr lang="en-US" dirty="0" smtClean="0"/>
              <a:t>Other examples</a:t>
            </a:r>
          </a:p>
        </p:txBody>
      </p:sp>
      <p:sp>
        <p:nvSpPr>
          <p:cNvPr id="4" name="Slide Number Placeholder 3"/>
          <p:cNvSpPr>
            <a:spLocks noGrp="1"/>
          </p:cNvSpPr>
          <p:nvPr>
            <p:ph type="sldNum" sz="quarter" idx="12"/>
          </p:nvPr>
        </p:nvSpPr>
        <p:spPr/>
        <p:txBody>
          <a:bodyPr/>
          <a:lstStyle/>
          <a:p>
            <a:fld id="{6113E31D-E2AB-40D1-8B51-AFA5AFEF393A}" type="slidenum">
              <a:rPr lang="en-US" smtClean="0"/>
              <a:t>20</a:t>
            </a:fld>
            <a:endParaRPr lang="en-US" dirty="0"/>
          </a:p>
        </p:txBody>
      </p:sp>
    </p:spTree>
    <p:extLst>
      <p:ext uri="{BB962C8B-B14F-4D97-AF65-F5344CB8AC3E}">
        <p14:creationId xmlns:p14="http://schemas.microsoft.com/office/powerpoint/2010/main" val="29361577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1411641" y="1145821"/>
            <a:ext cx="6602329" cy="733425"/>
          </a:xfrm>
          <a:noFill/>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eaLnBrk="1" hangingPunct="1"/>
            <a:r>
              <a:rPr lang="en-US" sz="3000" dirty="0"/>
              <a:t>Sample </a:t>
            </a:r>
            <a:r>
              <a:rPr lang="en-US" sz="3000" dirty="0" smtClean="0"/>
              <a:t>PM Outputs</a:t>
            </a:r>
            <a:endParaRPr lang="en-US" sz="3000" dirty="0"/>
          </a:p>
        </p:txBody>
      </p:sp>
      <p:sp>
        <p:nvSpPr>
          <p:cNvPr id="6147" name="Rectangle 3"/>
          <p:cNvSpPr>
            <a:spLocks noGrp="1" noChangeArrowheads="1"/>
          </p:cNvSpPr>
          <p:nvPr>
            <p:ph idx="1"/>
          </p:nvPr>
        </p:nvSpPr>
        <p:spPr>
          <a:xfrm>
            <a:off x="804697" y="2220320"/>
            <a:ext cx="7269573" cy="3963389"/>
          </a:xfrm>
        </p:spPr>
        <p:txBody>
          <a:bodyPr>
            <a:normAutofit fontScale="92500" lnSpcReduction="10000"/>
          </a:bodyPr>
          <a:lstStyle/>
          <a:p>
            <a:pPr lvl="1">
              <a:spcBef>
                <a:spcPct val="50000"/>
              </a:spcBef>
            </a:pPr>
            <a:r>
              <a:rPr lang="en-US" sz="1800" b="1" dirty="0" smtClean="0">
                <a:solidFill>
                  <a:schemeClr val="tx2"/>
                </a:solidFill>
              </a:rPr>
              <a:t>Pre-Initiating and Initiating:</a:t>
            </a:r>
            <a:r>
              <a:rPr lang="en-US" sz="1800" dirty="0" smtClean="0">
                <a:solidFill>
                  <a:schemeClr val="tx2"/>
                </a:solidFill>
              </a:rPr>
              <a:t> SWOT analysis, mind map, balanced scorecard, business </a:t>
            </a:r>
            <a:endParaRPr lang="en-US" sz="1800" dirty="0">
              <a:solidFill>
                <a:schemeClr val="tx2"/>
              </a:solidFill>
            </a:endParaRPr>
          </a:p>
          <a:p>
            <a:pPr lvl="1" eaLnBrk="1" hangingPunct="1">
              <a:lnSpc>
                <a:spcPct val="100000"/>
              </a:lnSpc>
              <a:spcBef>
                <a:spcPct val="50000"/>
              </a:spcBef>
            </a:pPr>
            <a:r>
              <a:rPr lang="en-US" sz="1800" b="1" dirty="0" smtClean="0">
                <a:solidFill>
                  <a:schemeClr val="tx2"/>
                </a:solidFill>
              </a:rPr>
              <a:t>Planning</a:t>
            </a:r>
            <a:r>
              <a:rPr lang="en-US" sz="1800" b="1" dirty="0">
                <a:solidFill>
                  <a:schemeClr val="tx2"/>
                </a:solidFill>
              </a:rPr>
              <a:t>:</a:t>
            </a:r>
            <a:r>
              <a:rPr lang="en-US" sz="1800" dirty="0">
                <a:solidFill>
                  <a:schemeClr val="tx2"/>
                </a:solidFill>
              </a:rPr>
              <a:t> project management plan, scope statement, requirements traceability matrix, WBS, project schedule, cost baseline, quality metrics, human resource plan, project dashboard, probability/impact matrix, risk register, supplier evaluation matrix, stakeholder management plan</a:t>
            </a:r>
          </a:p>
          <a:p>
            <a:pPr lvl="1" eaLnBrk="1" hangingPunct="1">
              <a:lnSpc>
                <a:spcPct val="100000"/>
              </a:lnSpc>
              <a:spcBef>
                <a:spcPct val="50000"/>
              </a:spcBef>
            </a:pPr>
            <a:r>
              <a:rPr lang="en-US" sz="1800" b="1" dirty="0">
                <a:solidFill>
                  <a:schemeClr val="tx2"/>
                </a:solidFill>
              </a:rPr>
              <a:t>Executing: </a:t>
            </a:r>
            <a:r>
              <a:rPr lang="en-US" sz="1800" dirty="0">
                <a:solidFill>
                  <a:schemeClr val="tx2"/>
                </a:solidFill>
              </a:rPr>
              <a:t>deliverables, milestone report, change requests, project communications, issue logs</a:t>
            </a:r>
          </a:p>
          <a:p>
            <a:pPr lvl="1" eaLnBrk="1" hangingPunct="1">
              <a:lnSpc>
                <a:spcPct val="100000"/>
              </a:lnSpc>
              <a:spcBef>
                <a:spcPct val="50000"/>
              </a:spcBef>
            </a:pPr>
            <a:r>
              <a:rPr lang="en-US" sz="1800" b="1" dirty="0">
                <a:solidFill>
                  <a:schemeClr val="tx2"/>
                </a:solidFill>
              </a:rPr>
              <a:t>Monitoring and controlling</a:t>
            </a:r>
            <a:r>
              <a:rPr lang="en-US" sz="1800" dirty="0">
                <a:solidFill>
                  <a:schemeClr val="tx2"/>
                </a:solidFill>
              </a:rPr>
              <a:t>: earned value chart, accepted deliverables, quality control charts, performance reports</a:t>
            </a:r>
          </a:p>
          <a:p>
            <a:pPr lvl="1" eaLnBrk="1" hangingPunct="1">
              <a:lnSpc>
                <a:spcPct val="100000"/>
              </a:lnSpc>
              <a:spcBef>
                <a:spcPct val="50000"/>
              </a:spcBef>
            </a:pPr>
            <a:r>
              <a:rPr lang="en-US" sz="1800" b="1" dirty="0">
                <a:solidFill>
                  <a:schemeClr val="tx2"/>
                </a:solidFill>
              </a:rPr>
              <a:t>Closing: </a:t>
            </a:r>
            <a:r>
              <a:rPr lang="en-US" sz="1800" dirty="0">
                <a:solidFill>
                  <a:schemeClr val="tx2"/>
                </a:solidFill>
              </a:rPr>
              <a:t>project completion form, final report, transition plan, lessons-learned report, contract closure </a:t>
            </a:r>
            <a:r>
              <a:rPr lang="en-US" sz="1800" dirty="0" smtClean="0">
                <a:solidFill>
                  <a:schemeClr val="tx2"/>
                </a:solidFill>
              </a:rPr>
              <a:t>notice</a:t>
            </a:r>
          </a:p>
        </p:txBody>
      </p:sp>
      <p:sp>
        <p:nvSpPr>
          <p:cNvPr id="2" name="Slide Number Placeholder 1"/>
          <p:cNvSpPr>
            <a:spLocks noGrp="1"/>
          </p:cNvSpPr>
          <p:nvPr>
            <p:ph type="sldNum" sz="quarter" idx="12"/>
          </p:nvPr>
        </p:nvSpPr>
        <p:spPr/>
        <p:txBody>
          <a:bodyPr/>
          <a:lstStyle/>
          <a:p>
            <a:fld id="{6113E31D-E2AB-40D1-8B51-AFA5AFEF393A}" type="slidenum">
              <a:rPr lang="en-US" smtClean="0"/>
              <a:t>21</a:t>
            </a:fld>
            <a:endParaRPr lang="en-US" dirty="0"/>
          </a:p>
        </p:txBody>
      </p:sp>
    </p:spTree>
    <p:extLst>
      <p:ext uri="{BB962C8B-B14F-4D97-AF65-F5344CB8AC3E}">
        <p14:creationId xmlns:p14="http://schemas.microsoft.com/office/powerpoint/2010/main" val="516430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SWOT Analysis</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6113E31D-E2AB-40D1-8B51-AFA5AFEF393A}" type="slidenum">
              <a:rPr lang="en-US" smtClean="0"/>
              <a:t>22</a:t>
            </a:fld>
            <a:endParaRPr lang="en-US" dirty="0"/>
          </a:p>
        </p:txBody>
      </p:sp>
      <p:pic>
        <p:nvPicPr>
          <p:cNvPr id="6" name="Picture 5"/>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607470" y="1560075"/>
            <a:ext cx="7506220" cy="4679740"/>
          </a:xfrm>
          <a:prstGeom prst="rect">
            <a:avLst/>
          </a:prstGeom>
        </p:spPr>
      </p:pic>
      <p:sp>
        <p:nvSpPr>
          <p:cNvPr id="7" name="TextBox 6"/>
          <p:cNvSpPr txBox="1"/>
          <p:nvPr/>
        </p:nvSpPr>
        <p:spPr>
          <a:xfrm>
            <a:off x="1096206" y="6550223"/>
            <a:ext cx="7883890" cy="307777"/>
          </a:xfrm>
          <a:prstGeom prst="rect">
            <a:avLst/>
          </a:prstGeom>
          <a:noFill/>
        </p:spPr>
        <p:txBody>
          <a:bodyPr wrap="none" rtlCol="0">
            <a:spAutoFit/>
          </a:bodyPr>
          <a:lstStyle/>
          <a:p>
            <a:r>
              <a:rPr lang="en-US" sz="1400" dirty="0" smtClean="0"/>
              <a:t>*</a:t>
            </a:r>
            <a:r>
              <a:rPr lang="en-US" sz="1400" baseline="30000" dirty="0"/>
              <a:t>1</a:t>
            </a:r>
            <a:r>
              <a:rPr lang="en-US" sz="1400" dirty="0"/>
              <a:t>Nemours, “Blueprint for the Future: Nemours Strategic Plan 2008-2012,” Nemours, (2007).</a:t>
            </a:r>
          </a:p>
        </p:txBody>
      </p:sp>
    </p:spTree>
    <p:extLst>
      <p:ext uri="{BB962C8B-B14F-4D97-AF65-F5344CB8AC3E}">
        <p14:creationId xmlns:p14="http://schemas.microsoft.com/office/powerpoint/2010/main" val="32793471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Mind Map to Help Identify Projects</a:t>
            </a:r>
            <a:endParaRPr lang="en-US" dirty="0"/>
          </a:p>
        </p:txBody>
      </p:sp>
      <p:pic>
        <p:nvPicPr>
          <p:cNvPr id="5" name="Content Placeholder 4"/>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a:xfrm>
            <a:off x="60021" y="2382592"/>
            <a:ext cx="8826402" cy="3000777"/>
          </a:xfrm>
          <a:prstGeom prst="rect">
            <a:avLst/>
          </a:prstGeom>
        </p:spPr>
      </p:pic>
      <p:sp>
        <p:nvSpPr>
          <p:cNvPr id="4" name="Slide Number Placeholder 3"/>
          <p:cNvSpPr>
            <a:spLocks noGrp="1"/>
          </p:cNvSpPr>
          <p:nvPr>
            <p:ph type="sldNum" sz="quarter" idx="12"/>
          </p:nvPr>
        </p:nvSpPr>
        <p:spPr/>
        <p:txBody>
          <a:bodyPr/>
          <a:lstStyle/>
          <a:p>
            <a:fld id="{6113E31D-E2AB-40D1-8B51-AFA5AFEF393A}" type="slidenum">
              <a:rPr lang="en-US" smtClean="0"/>
              <a:t>23</a:t>
            </a:fld>
            <a:endParaRPr lang="en-US" dirty="0"/>
          </a:p>
        </p:txBody>
      </p:sp>
    </p:spTree>
    <p:extLst>
      <p:ext uri="{BB962C8B-B14F-4D97-AF65-F5344CB8AC3E}">
        <p14:creationId xmlns:p14="http://schemas.microsoft.com/office/powerpoint/2010/main" val="42821817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933350" y="2540977"/>
            <a:ext cx="2158732" cy="1200329"/>
          </a:xfrm>
          <a:prstGeom prst="rect">
            <a:avLst/>
          </a:prstGeom>
          <a:solidFill>
            <a:schemeClr val="bg1"/>
          </a:solidFill>
        </p:spPr>
        <p:txBody>
          <a:bodyPr wrap="non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2400" b="1" spc="38"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Business </a:t>
            </a:r>
          </a:p>
          <a:p>
            <a:r>
              <a:rPr lang="en-US" sz="2400" b="1" spc="38"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Case for </a:t>
            </a:r>
          </a:p>
          <a:p>
            <a:r>
              <a:rPr lang="en-US" sz="2400" b="1" spc="38"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VAPR Project</a:t>
            </a:r>
            <a:endParaRPr lang="en-US" sz="2400" b="1" spc="38"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6" name="TextBox 5"/>
          <p:cNvSpPr txBox="1"/>
          <p:nvPr/>
        </p:nvSpPr>
        <p:spPr>
          <a:xfrm>
            <a:off x="2793610" y="6581001"/>
            <a:ext cx="2866490" cy="276999"/>
          </a:xfrm>
          <a:prstGeom prst="rect">
            <a:avLst/>
          </a:prstGeom>
          <a:noFill/>
        </p:spPr>
        <p:txBody>
          <a:bodyPr wrap="none" rtlCol="0">
            <a:spAutoFit/>
          </a:bodyPr>
          <a:lstStyle/>
          <a:p>
            <a:r>
              <a:rPr lang="en-US" sz="1200" dirty="0">
                <a:solidFill>
                  <a:schemeClr val="tx2"/>
                </a:solidFill>
              </a:rPr>
              <a:t>Copyright 2013 Schwalbe Publishing</a:t>
            </a:r>
          </a:p>
        </p:txBody>
      </p:sp>
      <p:sp>
        <p:nvSpPr>
          <p:cNvPr id="2" name="Slide Number Placeholder 1"/>
          <p:cNvSpPr>
            <a:spLocks noGrp="1"/>
          </p:cNvSpPr>
          <p:nvPr>
            <p:ph type="sldNum" sz="quarter" idx="12"/>
          </p:nvPr>
        </p:nvSpPr>
        <p:spPr/>
        <p:txBody>
          <a:bodyPr/>
          <a:lstStyle/>
          <a:p>
            <a:fld id="{6113E31D-E2AB-40D1-8B51-AFA5AFEF393A}" type="slidenum">
              <a:rPr lang="en-US" smtClean="0"/>
              <a:t>24</a:t>
            </a:fld>
            <a:endParaRPr lang="en-US" dirty="0"/>
          </a:p>
        </p:txBody>
      </p:sp>
      <p:pic>
        <p:nvPicPr>
          <p:cNvPr id="5" name="Picture 4"/>
          <p:cNvPicPr>
            <a:picLocks noChangeAspect="1"/>
          </p:cNvPicPr>
          <p:nvPr/>
        </p:nvPicPr>
        <p:blipFill rotWithShape="1">
          <a:blip r:embed="rId2"/>
          <a:srcRect r="2610" b="2741"/>
          <a:stretch/>
        </p:blipFill>
        <p:spPr>
          <a:xfrm>
            <a:off x="1183642" y="162948"/>
            <a:ext cx="5461961" cy="6418053"/>
          </a:xfrm>
          <a:prstGeom prst="rect">
            <a:avLst/>
          </a:prstGeom>
        </p:spPr>
      </p:pic>
    </p:spTree>
    <p:extLst>
      <p:ext uri="{BB962C8B-B14F-4D97-AF65-F5344CB8AC3E}">
        <p14:creationId xmlns:p14="http://schemas.microsoft.com/office/powerpoint/2010/main" val="40864747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096429" y="6401307"/>
            <a:ext cx="2866490" cy="276999"/>
          </a:xfrm>
          <a:prstGeom prst="rect">
            <a:avLst/>
          </a:prstGeom>
          <a:noFill/>
        </p:spPr>
        <p:txBody>
          <a:bodyPr wrap="none" rtlCol="0">
            <a:spAutoFit/>
          </a:bodyPr>
          <a:lstStyle/>
          <a:p>
            <a:r>
              <a:rPr lang="en-US" sz="1200" dirty="0">
                <a:solidFill>
                  <a:schemeClr val="tx2"/>
                </a:solidFill>
              </a:rPr>
              <a:t>Copyright 2013 Schwalbe Publishing</a:t>
            </a:r>
          </a:p>
        </p:txBody>
      </p:sp>
      <p:sp>
        <p:nvSpPr>
          <p:cNvPr id="2" name="Slide Number Placeholder 1"/>
          <p:cNvSpPr>
            <a:spLocks noGrp="1"/>
          </p:cNvSpPr>
          <p:nvPr>
            <p:ph type="sldNum" sz="quarter" idx="12"/>
          </p:nvPr>
        </p:nvSpPr>
        <p:spPr/>
        <p:txBody>
          <a:bodyPr/>
          <a:lstStyle/>
          <a:p>
            <a:fld id="{4FAB73BC-B049-4115-A692-8D63A059BFB8}" type="slidenum">
              <a:rPr lang="en-US" smtClean="0"/>
              <a:pPr/>
              <a:t>25</a:t>
            </a:fld>
            <a:endParaRPr lang="en-US" dirty="0"/>
          </a:p>
        </p:txBody>
      </p:sp>
      <p:pic>
        <p:nvPicPr>
          <p:cNvPr id="6" name="Picture 5"/>
          <p:cNvPicPr>
            <a:picLocks noChangeAspect="1"/>
          </p:cNvPicPr>
          <p:nvPr/>
        </p:nvPicPr>
        <p:blipFill rotWithShape="1">
          <a:blip r:embed="rId2"/>
          <a:srcRect r="2933"/>
          <a:stretch/>
        </p:blipFill>
        <p:spPr>
          <a:xfrm>
            <a:off x="1101231" y="269583"/>
            <a:ext cx="6415675" cy="5780952"/>
          </a:xfrm>
          <a:prstGeom prst="rect">
            <a:avLst/>
          </a:prstGeom>
        </p:spPr>
      </p:pic>
      <p:sp>
        <p:nvSpPr>
          <p:cNvPr id="7" name="TextBox 6"/>
          <p:cNvSpPr txBox="1"/>
          <p:nvPr/>
        </p:nvSpPr>
        <p:spPr>
          <a:xfrm>
            <a:off x="7516906" y="2226842"/>
            <a:ext cx="1345753" cy="830997"/>
          </a:xfrm>
          <a:prstGeom prst="rect">
            <a:avLst/>
          </a:prstGeom>
          <a:solidFill>
            <a:schemeClr val="bg1"/>
          </a:solidFill>
        </p:spPr>
        <p:txBody>
          <a:bodyPr wrap="non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2400" b="1" spc="38"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Project </a:t>
            </a:r>
          </a:p>
          <a:p>
            <a:r>
              <a:rPr lang="en-US" sz="2400" b="1" spc="38"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Charter</a:t>
            </a:r>
            <a:endParaRPr lang="en-US" sz="2400" b="1" spc="38"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30093690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038924" y="6581001"/>
            <a:ext cx="2866490" cy="276999"/>
          </a:xfrm>
          <a:prstGeom prst="rect">
            <a:avLst/>
          </a:prstGeom>
          <a:noFill/>
        </p:spPr>
        <p:txBody>
          <a:bodyPr wrap="none" rtlCol="0">
            <a:spAutoFit/>
          </a:bodyPr>
          <a:lstStyle/>
          <a:p>
            <a:r>
              <a:rPr lang="en-US" sz="1200" dirty="0">
                <a:solidFill>
                  <a:schemeClr val="tx2"/>
                </a:solidFill>
              </a:rPr>
              <a:t>Copyright 2013 Schwalbe Publishing</a:t>
            </a:r>
          </a:p>
        </p:txBody>
      </p:sp>
      <p:sp>
        <p:nvSpPr>
          <p:cNvPr id="3" name="Slide Number Placeholder 2"/>
          <p:cNvSpPr>
            <a:spLocks noGrp="1"/>
          </p:cNvSpPr>
          <p:nvPr>
            <p:ph type="sldNum" sz="quarter" idx="12"/>
          </p:nvPr>
        </p:nvSpPr>
        <p:spPr/>
        <p:txBody>
          <a:bodyPr/>
          <a:lstStyle/>
          <a:p>
            <a:fld id="{4FAB73BC-B049-4115-A692-8D63A059BFB8}" type="slidenum">
              <a:rPr lang="en-US" smtClean="0"/>
              <a:pPr/>
              <a:t>26</a:t>
            </a:fld>
            <a:endParaRPr lang="en-US" dirty="0"/>
          </a:p>
        </p:txBody>
      </p:sp>
      <p:pic>
        <p:nvPicPr>
          <p:cNvPr id="7" name="Picture 6"/>
          <p:cNvPicPr>
            <a:picLocks noChangeAspect="1"/>
          </p:cNvPicPr>
          <p:nvPr/>
        </p:nvPicPr>
        <p:blipFill rotWithShape="1">
          <a:blip r:embed="rId2"/>
          <a:srcRect r="5198" b="29086"/>
          <a:stretch/>
        </p:blipFill>
        <p:spPr>
          <a:xfrm>
            <a:off x="1195920" y="236663"/>
            <a:ext cx="6253752" cy="6273870"/>
          </a:xfrm>
          <a:prstGeom prst="rect">
            <a:avLst/>
          </a:prstGeom>
        </p:spPr>
      </p:pic>
      <p:sp>
        <p:nvSpPr>
          <p:cNvPr id="8" name="TextBox 7"/>
          <p:cNvSpPr txBox="1"/>
          <p:nvPr/>
        </p:nvSpPr>
        <p:spPr>
          <a:xfrm>
            <a:off x="7566879" y="2432904"/>
            <a:ext cx="1510926" cy="1200329"/>
          </a:xfrm>
          <a:prstGeom prst="rect">
            <a:avLst/>
          </a:prstGeom>
          <a:solidFill>
            <a:schemeClr val="bg1"/>
          </a:solidFill>
        </p:spPr>
        <p:txBody>
          <a:bodyPr wrap="non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2400" b="1" spc="38"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Project </a:t>
            </a:r>
          </a:p>
          <a:p>
            <a:r>
              <a:rPr lang="en-US" sz="2400" b="1" spc="38"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Charter</a:t>
            </a:r>
          </a:p>
          <a:p>
            <a:r>
              <a:rPr lang="en-US" sz="2400" b="1" spc="38"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(cont’d.)</a:t>
            </a:r>
            <a:endParaRPr lang="en-US" sz="2400" b="1" spc="38"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26432293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rotWithShape="1">
          <a:blip r:embed="rId2" cstate="email">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6395" r="6395" b="2784"/>
          <a:stretch/>
        </p:blipFill>
        <p:spPr bwMode="auto">
          <a:xfrm>
            <a:off x="1497682" y="679573"/>
            <a:ext cx="6281158" cy="5814797"/>
          </a:xfrm>
          <a:prstGeom prst="rect">
            <a:avLst/>
          </a:prstGeom>
          <a:ln>
            <a:noFill/>
          </a:ln>
          <a:extLst>
            <a:ext uri="{53640926-AAD7-44D8-BBD7-CCE9431645EC}">
              <a14:shadowObscured xmlns:a14="http://schemas.microsoft.com/office/drawing/2010/main"/>
            </a:ext>
          </a:extLst>
        </p:spPr>
      </p:pic>
      <p:sp>
        <p:nvSpPr>
          <p:cNvPr id="6" name="TextBox 5"/>
          <p:cNvSpPr txBox="1"/>
          <p:nvPr/>
        </p:nvSpPr>
        <p:spPr>
          <a:xfrm>
            <a:off x="2802452" y="6581001"/>
            <a:ext cx="2866490" cy="276999"/>
          </a:xfrm>
          <a:prstGeom prst="rect">
            <a:avLst/>
          </a:prstGeom>
          <a:noFill/>
        </p:spPr>
        <p:txBody>
          <a:bodyPr wrap="none" rtlCol="0">
            <a:spAutoFit/>
          </a:bodyPr>
          <a:lstStyle/>
          <a:p>
            <a:r>
              <a:rPr lang="en-US" sz="1200" dirty="0">
                <a:solidFill>
                  <a:schemeClr val="tx2"/>
                </a:solidFill>
              </a:rPr>
              <a:t>Copyright 2013 Schwalbe Publishing</a:t>
            </a:r>
          </a:p>
        </p:txBody>
      </p:sp>
      <p:sp>
        <p:nvSpPr>
          <p:cNvPr id="4" name="Slide Number Placeholder 3"/>
          <p:cNvSpPr>
            <a:spLocks noGrp="1"/>
          </p:cNvSpPr>
          <p:nvPr>
            <p:ph type="sldNum" sz="quarter" idx="12"/>
          </p:nvPr>
        </p:nvSpPr>
        <p:spPr/>
        <p:txBody>
          <a:bodyPr/>
          <a:lstStyle/>
          <a:p>
            <a:fld id="{4FAB73BC-B049-4115-A692-8D63A059BFB8}" type="slidenum">
              <a:rPr lang="en-US" smtClean="0"/>
              <a:t>27</a:t>
            </a:fld>
            <a:endParaRPr lang="en-US" dirty="0"/>
          </a:p>
        </p:txBody>
      </p:sp>
      <p:sp>
        <p:nvSpPr>
          <p:cNvPr id="2" name="Title 1"/>
          <p:cNvSpPr>
            <a:spLocks noGrp="1"/>
          </p:cNvSpPr>
          <p:nvPr>
            <p:ph type="title"/>
          </p:nvPr>
        </p:nvSpPr>
        <p:spPr>
          <a:xfrm>
            <a:off x="518711" y="437701"/>
            <a:ext cx="6345260" cy="709865"/>
          </a:xfrm>
        </p:spPr>
        <p:txBody>
          <a:bodyPr/>
          <a:lstStyle/>
          <a:p>
            <a:r>
              <a:rPr lang="en-US" dirty="0" smtClean="0"/>
              <a:t>WBS</a:t>
            </a:r>
            <a:endParaRPr lang="en-US" dirty="0"/>
          </a:p>
        </p:txBody>
      </p:sp>
    </p:spTree>
    <p:extLst>
      <p:ext uri="{BB962C8B-B14F-4D97-AF65-F5344CB8AC3E}">
        <p14:creationId xmlns:p14="http://schemas.microsoft.com/office/powerpoint/2010/main" val="11558301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0997" y="1106632"/>
            <a:ext cx="6623596" cy="601860"/>
          </a:xfrm>
          <a:noFill/>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3000" dirty="0"/>
              <a:t>Project Dashboard</a:t>
            </a:r>
          </a:p>
        </p:txBody>
      </p:sp>
      <p:sp>
        <p:nvSpPr>
          <p:cNvPr id="5" name="Slide Number Placeholder 4"/>
          <p:cNvSpPr>
            <a:spLocks noGrp="1"/>
          </p:cNvSpPr>
          <p:nvPr>
            <p:ph type="sldNum" sz="quarter" idx="12"/>
          </p:nvPr>
        </p:nvSpPr>
        <p:spPr/>
        <p:txBody>
          <a:bodyPr/>
          <a:lstStyle/>
          <a:p>
            <a:fld id="{4FAB73BC-B049-4115-A692-8D63A059BFB8}" type="slidenum">
              <a:rPr lang="en-US" smtClean="0"/>
              <a:t>28</a:t>
            </a:fld>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2878842168"/>
              </p:ext>
            </p:extLst>
          </p:nvPr>
        </p:nvGraphicFramePr>
        <p:xfrm>
          <a:off x="1100258" y="1838157"/>
          <a:ext cx="6058500" cy="4719128"/>
        </p:xfrm>
        <a:graphic>
          <a:graphicData uri="http://schemas.openxmlformats.org/drawingml/2006/table">
            <a:tbl>
              <a:tblPr firstRow="1" firstCol="1" bandRow="1"/>
              <a:tblGrid>
                <a:gridCol w="1034022"/>
                <a:gridCol w="1310733"/>
                <a:gridCol w="914277"/>
                <a:gridCol w="1197461"/>
                <a:gridCol w="1602007"/>
              </a:tblGrid>
              <a:tr h="449441">
                <a:tc>
                  <a:txBody>
                    <a:bodyPr/>
                    <a:lstStyle/>
                    <a:p>
                      <a:pPr marL="0" marR="0" algn="ctr">
                        <a:spcBef>
                          <a:spcPts val="0"/>
                        </a:spcBef>
                        <a:spcAft>
                          <a:spcPts val="0"/>
                        </a:spcAft>
                      </a:pPr>
                      <a:r>
                        <a:rPr lang="en-US" sz="1200" b="1" dirty="0">
                          <a:solidFill>
                            <a:srgbClr val="000000"/>
                          </a:solidFill>
                          <a:effectLst/>
                          <a:latin typeface="Calibri"/>
                          <a:ea typeface="Times New Roman"/>
                          <a:cs typeface="Times New Roman"/>
                        </a:rPr>
                        <a:t>Metric</a:t>
                      </a:r>
                      <a:endParaRPr lang="en-US" sz="2400" dirty="0">
                        <a:solidFill>
                          <a:srgbClr val="000000"/>
                        </a:solidFill>
                        <a:effectLst/>
                        <a:latin typeface="New York"/>
                        <a:ea typeface="Times New Roman"/>
                        <a:cs typeface="Times New Roman"/>
                      </a:endParaRPr>
                    </a:p>
                  </a:txBody>
                  <a:tcPr marL="51435" marR="5143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1" dirty="0">
                          <a:solidFill>
                            <a:srgbClr val="000000"/>
                          </a:solidFill>
                          <a:effectLst/>
                          <a:latin typeface="Calibri"/>
                          <a:ea typeface="Times New Roman"/>
                          <a:cs typeface="Times New Roman"/>
                        </a:rPr>
                        <a:t>Description</a:t>
                      </a:r>
                      <a:endParaRPr lang="en-US" sz="2400" dirty="0">
                        <a:solidFill>
                          <a:srgbClr val="000000"/>
                        </a:solidFill>
                        <a:effectLst/>
                        <a:latin typeface="New York"/>
                        <a:ea typeface="Times New Roman"/>
                        <a:cs typeface="Times New Roman"/>
                      </a:endParaRPr>
                    </a:p>
                  </a:txBody>
                  <a:tcPr marL="51435" marR="5143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1" dirty="0">
                          <a:solidFill>
                            <a:srgbClr val="000000"/>
                          </a:solidFill>
                          <a:effectLst/>
                          <a:latin typeface="Calibri"/>
                          <a:ea typeface="Times New Roman"/>
                          <a:cs typeface="Times New Roman"/>
                        </a:rPr>
                        <a:t>Status</a:t>
                      </a:r>
                      <a:endParaRPr lang="en-US" sz="2400" dirty="0">
                        <a:solidFill>
                          <a:srgbClr val="000000"/>
                        </a:solidFill>
                        <a:effectLst/>
                        <a:latin typeface="New York"/>
                        <a:ea typeface="Times New Roman"/>
                        <a:cs typeface="Times New Roman"/>
                      </a:endParaRPr>
                    </a:p>
                  </a:txBody>
                  <a:tcPr marL="51435" marR="5143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1" dirty="0">
                          <a:solidFill>
                            <a:srgbClr val="000000"/>
                          </a:solidFill>
                          <a:effectLst/>
                          <a:latin typeface="Calibri"/>
                          <a:ea typeface="Times New Roman"/>
                          <a:cs typeface="Times New Roman"/>
                        </a:rPr>
                        <a:t>How Measured</a:t>
                      </a:r>
                      <a:endParaRPr lang="en-US" sz="2400" dirty="0">
                        <a:solidFill>
                          <a:srgbClr val="000000"/>
                        </a:solidFill>
                        <a:effectLst/>
                        <a:latin typeface="New York"/>
                        <a:ea typeface="Times New Roman"/>
                        <a:cs typeface="Times New Roman"/>
                      </a:endParaRPr>
                    </a:p>
                  </a:txBody>
                  <a:tcPr marL="51435" marR="5143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1" dirty="0">
                          <a:solidFill>
                            <a:srgbClr val="000000"/>
                          </a:solidFill>
                          <a:effectLst/>
                          <a:latin typeface="Calibri"/>
                          <a:ea typeface="Times New Roman"/>
                          <a:cs typeface="Times New Roman"/>
                        </a:rPr>
                        <a:t>Explanation</a:t>
                      </a:r>
                      <a:endParaRPr lang="en-US" sz="2400" dirty="0">
                        <a:solidFill>
                          <a:srgbClr val="000000"/>
                        </a:solidFill>
                        <a:effectLst/>
                        <a:latin typeface="New York"/>
                        <a:ea typeface="Times New Roman"/>
                        <a:cs typeface="Times New Roman"/>
                      </a:endParaRPr>
                    </a:p>
                  </a:txBody>
                  <a:tcPr marL="51435" marR="5143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9441">
                <a:tc>
                  <a:txBody>
                    <a:bodyPr/>
                    <a:lstStyle/>
                    <a:p>
                      <a:pPr marL="0" marR="0">
                        <a:spcBef>
                          <a:spcPts val="0"/>
                        </a:spcBef>
                        <a:spcAft>
                          <a:spcPts val="0"/>
                        </a:spcAft>
                      </a:pPr>
                      <a:r>
                        <a:rPr lang="en-US" sz="1200" b="1" dirty="0">
                          <a:solidFill>
                            <a:srgbClr val="000000"/>
                          </a:solidFill>
                          <a:effectLst/>
                          <a:latin typeface="Calibri"/>
                          <a:ea typeface="Times New Roman"/>
                          <a:cs typeface="Times New Roman"/>
                        </a:rPr>
                        <a:t>Scope</a:t>
                      </a:r>
                      <a:endParaRPr lang="en-US" sz="2400" dirty="0">
                        <a:solidFill>
                          <a:srgbClr val="000000"/>
                        </a:solidFill>
                        <a:effectLst/>
                        <a:latin typeface="New York"/>
                        <a:ea typeface="Times New Roman"/>
                        <a:cs typeface="Times New Roman"/>
                      </a:endParaRPr>
                    </a:p>
                  </a:txBody>
                  <a:tcPr marL="51435" marR="51435" marT="0" marB="0">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Meeting project goals</a:t>
                      </a:r>
                      <a:endParaRPr lang="en-US" sz="2400" dirty="0">
                        <a:solidFill>
                          <a:srgbClr val="000000"/>
                        </a:solidFill>
                        <a:effectLst/>
                        <a:latin typeface="New York"/>
                        <a:ea typeface="Times New Roman"/>
                        <a:cs typeface="Times New Roman"/>
                      </a:endParaRPr>
                    </a:p>
                  </a:txBody>
                  <a:tcPr marL="51435" marR="51435" marT="0" marB="0">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pPr marL="0" marR="0" algn="ctr">
                        <a:spcBef>
                          <a:spcPts val="0"/>
                        </a:spcBef>
                        <a:spcAft>
                          <a:spcPts val="0"/>
                        </a:spcAft>
                      </a:pPr>
                      <a:r>
                        <a:rPr lang="en-US" sz="1200" b="1" dirty="0">
                          <a:ln w="15773" cap="flat" cmpd="sng" algn="ctr">
                            <a:gradFill>
                              <a:gsLst>
                                <a:gs pos="25000">
                                  <a:srgbClr val="0A4080"/>
                                </a:gs>
                                <a:gs pos="80000">
                                  <a:srgbClr val="7DA6EA"/>
                                </a:gs>
                              </a:gsLst>
                              <a:lin ang="5400000" scaled="0"/>
                            </a:gradFill>
                            <a:prstDash val="solid"/>
                            <a:round/>
                          </a:ln>
                          <a:solidFill>
                            <a:srgbClr val="808080"/>
                          </a:solidFill>
                          <a:effectLst>
                            <a:outerShdw blurRad="41275" dist="12700" dir="12000000" algn="tl">
                              <a:srgbClr val="000000">
                                <a:alpha val="40000"/>
                              </a:srgbClr>
                            </a:outerShdw>
                          </a:effectLst>
                          <a:latin typeface="Calibri"/>
                          <a:ea typeface="Times New Roman"/>
                          <a:cs typeface="Times New Roman"/>
                          <a:sym typeface="Wingdings"/>
                        </a:rPr>
                        <a:t></a:t>
                      </a:r>
                      <a:endParaRPr lang="en-US" sz="2400" dirty="0">
                        <a:solidFill>
                          <a:srgbClr val="000000"/>
                        </a:solidFill>
                        <a:effectLst/>
                        <a:latin typeface="New York"/>
                        <a:ea typeface="Times New Roman"/>
                        <a:cs typeface="Times New Roman"/>
                      </a:endParaRPr>
                    </a:p>
                  </a:txBody>
                  <a:tcPr marL="51435" marR="51435" marT="0" marB="0">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Earned value chart</a:t>
                      </a:r>
                      <a:endParaRPr lang="en-US" sz="2400" dirty="0">
                        <a:solidFill>
                          <a:srgbClr val="000000"/>
                        </a:solidFill>
                        <a:effectLst/>
                        <a:latin typeface="New York"/>
                        <a:ea typeface="Times New Roman"/>
                        <a:cs typeface="Times New Roman"/>
                      </a:endParaRPr>
                    </a:p>
                  </a:txBody>
                  <a:tcPr marL="51435" marR="51435" marT="0" marB="0">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On target</a:t>
                      </a:r>
                      <a:endParaRPr lang="en-US" sz="2400" dirty="0">
                        <a:solidFill>
                          <a:srgbClr val="000000"/>
                        </a:solidFill>
                        <a:effectLst/>
                        <a:latin typeface="New York"/>
                        <a:ea typeface="Times New Roman"/>
                        <a:cs typeface="Times New Roman"/>
                      </a:endParaRPr>
                    </a:p>
                  </a:txBody>
                  <a:tcPr marL="51435" marR="51435" marT="0" marB="0">
                    <a:lnL>
                      <a:noFill/>
                    </a:lnL>
                    <a:lnR>
                      <a:noFill/>
                    </a:lnR>
                    <a:lnT w="12700" cap="flat" cmpd="sng" algn="ctr">
                      <a:solidFill>
                        <a:srgbClr val="000000"/>
                      </a:solidFill>
                      <a:prstDash val="solid"/>
                      <a:round/>
                      <a:headEnd type="none" w="med" len="med"/>
                      <a:tailEnd type="none" w="med" len="med"/>
                    </a:lnT>
                    <a:lnB>
                      <a:noFill/>
                    </a:lnB>
                    <a:solidFill>
                      <a:srgbClr val="C0C0C0"/>
                    </a:solidFill>
                  </a:tcPr>
                </a:tc>
              </a:tr>
              <a:tr h="449441">
                <a:tc>
                  <a:txBody>
                    <a:bodyPr/>
                    <a:lstStyle/>
                    <a:p>
                      <a:pPr marL="0" marR="0">
                        <a:spcBef>
                          <a:spcPts val="0"/>
                        </a:spcBef>
                        <a:spcAft>
                          <a:spcPts val="0"/>
                        </a:spcAft>
                      </a:pPr>
                      <a:r>
                        <a:rPr lang="en-US" sz="1200" b="1" dirty="0">
                          <a:solidFill>
                            <a:srgbClr val="000000"/>
                          </a:solidFill>
                          <a:effectLst/>
                          <a:latin typeface="Calibri"/>
                          <a:ea typeface="Times New Roman"/>
                          <a:cs typeface="Times New Roman"/>
                        </a:rPr>
                        <a:t>Time</a:t>
                      </a:r>
                      <a:endParaRPr lang="en-US" sz="2400" dirty="0">
                        <a:solidFill>
                          <a:srgbClr val="000000"/>
                        </a:solidFill>
                        <a:effectLst/>
                        <a:latin typeface="New York"/>
                        <a:ea typeface="Times New Roman"/>
                        <a:cs typeface="Times New Roman"/>
                      </a:endParaRPr>
                    </a:p>
                  </a:txBody>
                  <a:tcPr marL="51435" marR="51435" marT="0" marB="0">
                    <a:lnL>
                      <a:noFill/>
                    </a:lnL>
                    <a:lnR>
                      <a:noFill/>
                    </a:lnR>
                    <a:lnT>
                      <a:noFill/>
                    </a:lnT>
                    <a:lnB>
                      <a:noFill/>
                    </a:lnB>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Staying on schedule</a:t>
                      </a:r>
                      <a:endParaRPr lang="en-US" sz="2400" dirty="0">
                        <a:solidFill>
                          <a:srgbClr val="000000"/>
                        </a:solidFill>
                        <a:effectLst/>
                        <a:latin typeface="New York"/>
                        <a:ea typeface="Times New Roman"/>
                        <a:cs typeface="Times New Roman"/>
                      </a:endParaRPr>
                    </a:p>
                  </a:txBody>
                  <a:tcPr marL="51435" marR="51435" marT="0" marB="0">
                    <a:lnL>
                      <a:noFill/>
                    </a:lnL>
                    <a:lnR>
                      <a:noFill/>
                    </a:lnR>
                    <a:lnT>
                      <a:noFill/>
                    </a:lnT>
                    <a:lnB>
                      <a:noFill/>
                    </a:lnB>
                  </a:tcPr>
                </a:tc>
                <a:tc>
                  <a:txBody>
                    <a:bodyPr/>
                    <a:lstStyle/>
                    <a:p>
                      <a:pPr marL="0" marR="0" algn="ctr">
                        <a:spcBef>
                          <a:spcPts val="0"/>
                        </a:spcBef>
                        <a:spcAft>
                          <a:spcPts val="0"/>
                        </a:spcAft>
                      </a:pPr>
                      <a:r>
                        <a:rPr lang="en-US" sz="1200" b="1" dirty="0">
                          <a:ln w="15773" cap="flat" cmpd="sng" algn="ctr">
                            <a:gradFill>
                              <a:gsLst>
                                <a:gs pos="25000">
                                  <a:srgbClr val="0A4080"/>
                                </a:gs>
                                <a:gs pos="80000">
                                  <a:srgbClr val="7DA6EA"/>
                                </a:gs>
                              </a:gsLst>
                              <a:lin ang="5400000" scaled="0"/>
                            </a:gradFill>
                            <a:prstDash val="solid"/>
                            <a:round/>
                          </a:ln>
                          <a:solidFill>
                            <a:srgbClr val="000000"/>
                          </a:solidFill>
                          <a:effectLst>
                            <a:outerShdw blurRad="41275" dist="12700" dir="12000000" algn="tl">
                              <a:srgbClr val="000000">
                                <a:alpha val="40000"/>
                              </a:srgbClr>
                            </a:outerShdw>
                          </a:effectLst>
                          <a:latin typeface="Calibri"/>
                          <a:ea typeface="Times New Roman"/>
                          <a:cs typeface="Times New Roman"/>
                          <a:sym typeface="Wingdings"/>
                        </a:rPr>
                        <a:t></a:t>
                      </a:r>
                      <a:endParaRPr lang="en-US" sz="2400" dirty="0">
                        <a:solidFill>
                          <a:srgbClr val="000000"/>
                        </a:solidFill>
                        <a:effectLst/>
                        <a:latin typeface="New York"/>
                        <a:ea typeface="Times New Roman"/>
                        <a:cs typeface="Times New Roman"/>
                      </a:endParaRPr>
                    </a:p>
                  </a:txBody>
                  <a:tcPr marL="51435" marR="51435" marT="0" marB="0">
                    <a:lnL>
                      <a:noFill/>
                    </a:lnL>
                    <a:lnR>
                      <a:noFill/>
                    </a:lnR>
                    <a:lnT>
                      <a:noFill/>
                    </a:lnT>
                    <a:lnB>
                      <a:noFill/>
                    </a:lnB>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Earned value chart</a:t>
                      </a:r>
                      <a:endParaRPr lang="en-US" sz="2400" dirty="0">
                        <a:solidFill>
                          <a:srgbClr val="000000"/>
                        </a:solidFill>
                        <a:effectLst/>
                        <a:latin typeface="New York"/>
                        <a:ea typeface="Times New Roman"/>
                        <a:cs typeface="Times New Roman"/>
                      </a:endParaRPr>
                    </a:p>
                  </a:txBody>
                  <a:tcPr marL="51435" marR="51435" marT="0" marB="0">
                    <a:lnL>
                      <a:noFill/>
                    </a:lnL>
                    <a:lnR>
                      <a:noFill/>
                    </a:lnR>
                    <a:lnT>
                      <a:noFill/>
                    </a:lnT>
                    <a:lnB>
                      <a:noFill/>
                    </a:lnB>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Slightly behind schedule</a:t>
                      </a:r>
                      <a:endParaRPr lang="en-US" sz="2400" dirty="0">
                        <a:solidFill>
                          <a:srgbClr val="000000"/>
                        </a:solidFill>
                        <a:effectLst/>
                        <a:latin typeface="New York"/>
                        <a:ea typeface="Times New Roman"/>
                        <a:cs typeface="Times New Roman"/>
                      </a:endParaRPr>
                    </a:p>
                  </a:txBody>
                  <a:tcPr marL="51435" marR="51435" marT="0" marB="0">
                    <a:lnL>
                      <a:noFill/>
                    </a:lnL>
                    <a:lnR>
                      <a:noFill/>
                    </a:lnR>
                    <a:lnT>
                      <a:noFill/>
                    </a:lnT>
                    <a:lnB>
                      <a:noFill/>
                    </a:lnB>
                  </a:tcPr>
                </a:tc>
              </a:tr>
              <a:tr h="449441">
                <a:tc>
                  <a:txBody>
                    <a:bodyPr/>
                    <a:lstStyle/>
                    <a:p>
                      <a:pPr marL="0" marR="0">
                        <a:spcBef>
                          <a:spcPts val="0"/>
                        </a:spcBef>
                        <a:spcAft>
                          <a:spcPts val="0"/>
                        </a:spcAft>
                      </a:pPr>
                      <a:r>
                        <a:rPr lang="en-US" sz="1200" b="1" dirty="0">
                          <a:solidFill>
                            <a:srgbClr val="000000"/>
                          </a:solidFill>
                          <a:effectLst/>
                          <a:latin typeface="Calibri"/>
                          <a:ea typeface="Times New Roman"/>
                          <a:cs typeface="Times New Roman"/>
                        </a:rPr>
                        <a:t>Cost</a:t>
                      </a:r>
                      <a:endParaRPr lang="en-US" sz="2400" dirty="0">
                        <a:solidFill>
                          <a:srgbClr val="000000"/>
                        </a:solidFill>
                        <a:effectLst/>
                        <a:latin typeface="New York"/>
                        <a:ea typeface="Times New Roman"/>
                        <a:cs typeface="Times New Roman"/>
                      </a:endParaRPr>
                    </a:p>
                  </a:txBody>
                  <a:tcPr marL="51435" marR="51435" marT="0" marB="0">
                    <a:lnL>
                      <a:noFill/>
                    </a:lnL>
                    <a:lnR>
                      <a:noFill/>
                    </a:lnR>
                    <a:lnT>
                      <a:noFill/>
                    </a:lnT>
                    <a:lnB>
                      <a:noFill/>
                    </a:lnB>
                    <a:solidFill>
                      <a:srgbClr val="C0C0C0"/>
                    </a:solidFill>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Staying on budget</a:t>
                      </a:r>
                      <a:endParaRPr lang="en-US" sz="2400" dirty="0">
                        <a:solidFill>
                          <a:srgbClr val="000000"/>
                        </a:solidFill>
                        <a:effectLst/>
                        <a:latin typeface="New York"/>
                        <a:ea typeface="Times New Roman"/>
                        <a:cs typeface="Times New Roman"/>
                      </a:endParaRPr>
                    </a:p>
                  </a:txBody>
                  <a:tcPr marL="51435" marR="51435" marT="0" marB="0">
                    <a:lnL>
                      <a:noFill/>
                    </a:lnL>
                    <a:lnR>
                      <a:noFill/>
                    </a:lnR>
                    <a:lnT>
                      <a:noFill/>
                    </a:lnT>
                    <a:lnB>
                      <a:noFill/>
                    </a:lnB>
                    <a:solidFill>
                      <a:srgbClr val="C0C0C0"/>
                    </a:solidFill>
                  </a:tcPr>
                </a:tc>
                <a:tc>
                  <a:txBody>
                    <a:bodyPr/>
                    <a:lstStyle/>
                    <a:p>
                      <a:pPr marL="0" marR="0" algn="ctr">
                        <a:spcBef>
                          <a:spcPts val="0"/>
                        </a:spcBef>
                        <a:spcAft>
                          <a:spcPts val="0"/>
                        </a:spcAft>
                      </a:pPr>
                      <a:r>
                        <a:rPr lang="en-US" sz="1200" b="1" dirty="0">
                          <a:ln w="15773" cap="flat" cmpd="sng" algn="ctr">
                            <a:gradFill>
                              <a:gsLst>
                                <a:gs pos="25000">
                                  <a:srgbClr val="0A4080"/>
                                </a:gs>
                                <a:gs pos="80000">
                                  <a:srgbClr val="7DA6EA"/>
                                </a:gs>
                              </a:gsLst>
                              <a:lin ang="5400000" scaled="0"/>
                            </a:gradFill>
                            <a:prstDash val="solid"/>
                            <a:round/>
                          </a:ln>
                          <a:solidFill>
                            <a:srgbClr val="808080"/>
                          </a:solidFill>
                          <a:effectLst>
                            <a:outerShdw blurRad="41275" dist="12700" dir="12000000" algn="tl">
                              <a:srgbClr val="000000">
                                <a:alpha val="40000"/>
                              </a:srgbClr>
                            </a:outerShdw>
                          </a:effectLst>
                          <a:latin typeface="Calibri"/>
                          <a:ea typeface="Times New Roman"/>
                          <a:cs typeface="Times New Roman"/>
                          <a:sym typeface="Wingdings"/>
                        </a:rPr>
                        <a:t></a:t>
                      </a:r>
                      <a:endParaRPr lang="en-US" sz="2400" dirty="0">
                        <a:solidFill>
                          <a:srgbClr val="000000"/>
                        </a:solidFill>
                        <a:effectLst/>
                        <a:latin typeface="New York"/>
                        <a:ea typeface="Times New Roman"/>
                        <a:cs typeface="Times New Roman"/>
                      </a:endParaRPr>
                    </a:p>
                  </a:txBody>
                  <a:tcPr marL="51435" marR="51435" marT="0" marB="0">
                    <a:lnL>
                      <a:noFill/>
                    </a:lnL>
                    <a:lnR>
                      <a:noFill/>
                    </a:lnR>
                    <a:lnT>
                      <a:noFill/>
                    </a:lnT>
                    <a:lnB>
                      <a:noFill/>
                    </a:lnB>
                    <a:solidFill>
                      <a:srgbClr val="C0C0C0"/>
                    </a:solidFill>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Earned value chart</a:t>
                      </a:r>
                      <a:endParaRPr lang="en-US" sz="2400" dirty="0">
                        <a:solidFill>
                          <a:srgbClr val="000000"/>
                        </a:solidFill>
                        <a:effectLst/>
                        <a:latin typeface="New York"/>
                        <a:ea typeface="Times New Roman"/>
                        <a:cs typeface="Times New Roman"/>
                      </a:endParaRPr>
                    </a:p>
                  </a:txBody>
                  <a:tcPr marL="51435" marR="51435" marT="0" marB="0">
                    <a:lnL>
                      <a:noFill/>
                    </a:lnL>
                    <a:lnR>
                      <a:noFill/>
                    </a:lnR>
                    <a:lnT>
                      <a:noFill/>
                    </a:lnT>
                    <a:lnB>
                      <a:noFill/>
                    </a:lnB>
                    <a:solidFill>
                      <a:srgbClr val="C0C0C0"/>
                    </a:solidFill>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Under budget</a:t>
                      </a:r>
                      <a:endParaRPr lang="en-US" sz="2400" dirty="0">
                        <a:solidFill>
                          <a:srgbClr val="000000"/>
                        </a:solidFill>
                        <a:effectLst/>
                        <a:latin typeface="New York"/>
                        <a:ea typeface="Times New Roman"/>
                        <a:cs typeface="Times New Roman"/>
                      </a:endParaRPr>
                    </a:p>
                  </a:txBody>
                  <a:tcPr marL="51435" marR="51435" marT="0" marB="0">
                    <a:lnL>
                      <a:noFill/>
                    </a:lnL>
                    <a:lnR>
                      <a:noFill/>
                    </a:lnR>
                    <a:lnT>
                      <a:noFill/>
                    </a:lnT>
                    <a:lnB>
                      <a:noFill/>
                    </a:lnB>
                    <a:solidFill>
                      <a:srgbClr val="C0C0C0"/>
                    </a:solidFill>
                  </a:tcPr>
                </a:tc>
              </a:tr>
              <a:tr h="898882">
                <a:tc>
                  <a:txBody>
                    <a:bodyPr/>
                    <a:lstStyle/>
                    <a:p>
                      <a:pPr marL="0" marR="0">
                        <a:spcBef>
                          <a:spcPts val="0"/>
                        </a:spcBef>
                        <a:spcAft>
                          <a:spcPts val="0"/>
                        </a:spcAft>
                      </a:pPr>
                      <a:r>
                        <a:rPr lang="en-US" sz="1200" b="1" dirty="0">
                          <a:solidFill>
                            <a:srgbClr val="000000"/>
                          </a:solidFill>
                          <a:effectLst/>
                          <a:latin typeface="Calibri"/>
                          <a:ea typeface="Times New Roman"/>
                          <a:cs typeface="Times New Roman"/>
                        </a:rPr>
                        <a:t>VAP Bundle</a:t>
                      </a:r>
                      <a:endParaRPr lang="en-US" sz="2400" dirty="0">
                        <a:solidFill>
                          <a:srgbClr val="000000"/>
                        </a:solidFill>
                        <a:effectLst/>
                        <a:latin typeface="New York"/>
                        <a:ea typeface="Times New Roman"/>
                        <a:cs typeface="Times New Roman"/>
                      </a:endParaRPr>
                    </a:p>
                  </a:txBody>
                  <a:tcPr marL="51435" marR="51435" marT="0" marB="0">
                    <a:lnL>
                      <a:noFill/>
                    </a:lnL>
                    <a:lnR>
                      <a:noFill/>
                    </a:lnR>
                    <a:lnT>
                      <a:noFill/>
                    </a:lnT>
                    <a:lnB>
                      <a:noFill/>
                    </a:lnB>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Identify AHS systems with required elements</a:t>
                      </a:r>
                      <a:endParaRPr lang="en-US" sz="2400" dirty="0">
                        <a:solidFill>
                          <a:srgbClr val="000000"/>
                        </a:solidFill>
                        <a:effectLst/>
                        <a:latin typeface="New York"/>
                        <a:ea typeface="Times New Roman"/>
                        <a:cs typeface="Times New Roman"/>
                      </a:endParaRPr>
                    </a:p>
                  </a:txBody>
                  <a:tcPr marL="51435" marR="51435" marT="0" marB="0">
                    <a:lnL>
                      <a:noFill/>
                    </a:lnL>
                    <a:lnR>
                      <a:noFill/>
                    </a:lnR>
                    <a:lnT>
                      <a:noFill/>
                    </a:lnT>
                    <a:lnB>
                      <a:noFill/>
                    </a:lnB>
                  </a:tcPr>
                </a:tc>
                <a:tc>
                  <a:txBody>
                    <a:bodyPr/>
                    <a:lstStyle/>
                    <a:p>
                      <a:pPr marL="0" marR="0" algn="ctr">
                        <a:spcBef>
                          <a:spcPts val="0"/>
                        </a:spcBef>
                        <a:spcAft>
                          <a:spcPts val="0"/>
                        </a:spcAft>
                      </a:pPr>
                      <a:r>
                        <a:rPr lang="en-US" sz="1200" b="1" dirty="0">
                          <a:ln w="15773" cap="flat" cmpd="sng" algn="ctr">
                            <a:gradFill>
                              <a:gsLst>
                                <a:gs pos="25000">
                                  <a:srgbClr val="0A4080"/>
                                </a:gs>
                                <a:gs pos="80000">
                                  <a:srgbClr val="7DA6EA"/>
                                </a:gs>
                              </a:gsLst>
                              <a:lin ang="5400000" scaled="0"/>
                            </a:gradFill>
                            <a:prstDash val="solid"/>
                            <a:round/>
                          </a:ln>
                          <a:solidFill>
                            <a:srgbClr val="808080"/>
                          </a:solidFill>
                          <a:effectLst>
                            <a:outerShdw blurRad="41275" dist="12700" dir="12000000" algn="tl">
                              <a:srgbClr val="000000">
                                <a:alpha val="40000"/>
                              </a:srgbClr>
                            </a:outerShdw>
                          </a:effectLst>
                          <a:latin typeface="Calibri"/>
                          <a:ea typeface="Times New Roman"/>
                          <a:cs typeface="Times New Roman"/>
                          <a:sym typeface="Wingdings"/>
                        </a:rPr>
                        <a:t></a:t>
                      </a:r>
                      <a:endParaRPr lang="en-US" sz="2400" dirty="0">
                        <a:solidFill>
                          <a:srgbClr val="000000"/>
                        </a:solidFill>
                        <a:effectLst/>
                        <a:latin typeface="New York"/>
                        <a:ea typeface="Times New Roman"/>
                        <a:cs typeface="Times New Roman"/>
                      </a:endParaRPr>
                    </a:p>
                  </a:txBody>
                  <a:tcPr marL="51435" marR="51435" marT="0" marB="0">
                    <a:lnL>
                      <a:noFill/>
                    </a:lnL>
                    <a:lnR>
                      <a:noFill/>
                    </a:lnR>
                    <a:lnT>
                      <a:noFill/>
                    </a:lnT>
                    <a:lnB>
                      <a:noFill/>
                    </a:lnB>
                    <a:solidFill>
                      <a:srgbClr val="FFFFFF"/>
                    </a:solidFill>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Percent of elements identified in AHS systems</a:t>
                      </a:r>
                      <a:endParaRPr lang="en-US" sz="2400" dirty="0">
                        <a:solidFill>
                          <a:srgbClr val="000000"/>
                        </a:solidFill>
                        <a:effectLst/>
                        <a:latin typeface="New York"/>
                        <a:ea typeface="Times New Roman"/>
                        <a:cs typeface="Times New Roman"/>
                      </a:endParaRPr>
                    </a:p>
                  </a:txBody>
                  <a:tcPr marL="51435" marR="51435" marT="0" marB="0">
                    <a:lnL>
                      <a:noFill/>
                    </a:lnL>
                    <a:lnR>
                      <a:noFill/>
                    </a:lnR>
                    <a:lnT>
                      <a:noFill/>
                    </a:lnT>
                    <a:lnB>
                      <a:noFill/>
                    </a:lnB>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All elements identified and available</a:t>
                      </a:r>
                      <a:endParaRPr lang="en-US" sz="2400" dirty="0">
                        <a:solidFill>
                          <a:srgbClr val="000000"/>
                        </a:solidFill>
                        <a:effectLst/>
                        <a:latin typeface="New York"/>
                        <a:ea typeface="Times New Roman"/>
                        <a:cs typeface="Times New Roman"/>
                      </a:endParaRPr>
                    </a:p>
                  </a:txBody>
                  <a:tcPr marL="51435" marR="51435" marT="0" marB="0">
                    <a:lnL>
                      <a:noFill/>
                    </a:lnL>
                    <a:lnR>
                      <a:noFill/>
                    </a:lnR>
                    <a:lnT>
                      <a:noFill/>
                    </a:lnT>
                    <a:lnB>
                      <a:noFill/>
                    </a:lnB>
                  </a:tcPr>
                </a:tc>
              </a:tr>
              <a:tr h="674161">
                <a:tc>
                  <a:txBody>
                    <a:bodyPr/>
                    <a:lstStyle/>
                    <a:p>
                      <a:pPr marL="0" marR="0">
                        <a:spcBef>
                          <a:spcPts val="0"/>
                        </a:spcBef>
                        <a:spcAft>
                          <a:spcPts val="0"/>
                        </a:spcAft>
                      </a:pPr>
                      <a:r>
                        <a:rPr lang="en-US" sz="1200" b="1" dirty="0">
                          <a:solidFill>
                            <a:srgbClr val="000000"/>
                          </a:solidFill>
                          <a:effectLst/>
                          <a:latin typeface="Calibri"/>
                          <a:ea typeface="Times New Roman"/>
                          <a:cs typeface="Times New Roman"/>
                        </a:rPr>
                        <a:t>VAP reduction</a:t>
                      </a:r>
                      <a:endParaRPr lang="en-US" sz="2400" dirty="0">
                        <a:solidFill>
                          <a:srgbClr val="000000"/>
                        </a:solidFill>
                        <a:effectLst/>
                        <a:latin typeface="New York"/>
                        <a:ea typeface="Times New Roman"/>
                        <a:cs typeface="Times New Roman"/>
                      </a:endParaRPr>
                    </a:p>
                  </a:txBody>
                  <a:tcPr marL="51435" marR="51435" marT="0" marB="0">
                    <a:lnL>
                      <a:noFill/>
                    </a:lnL>
                    <a:lnR>
                      <a:noFill/>
                    </a:lnR>
                    <a:lnT>
                      <a:noFill/>
                    </a:lnT>
                    <a:lnB>
                      <a:noFill/>
                    </a:lnB>
                    <a:solidFill>
                      <a:srgbClr val="C0C0C0"/>
                    </a:solidFill>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Reduce by 50% within six months</a:t>
                      </a:r>
                      <a:endParaRPr lang="en-US" sz="2400" dirty="0">
                        <a:solidFill>
                          <a:srgbClr val="000000"/>
                        </a:solidFill>
                        <a:effectLst/>
                        <a:latin typeface="New York"/>
                        <a:ea typeface="Times New Roman"/>
                        <a:cs typeface="Times New Roman"/>
                      </a:endParaRPr>
                    </a:p>
                  </a:txBody>
                  <a:tcPr marL="51435" marR="51435" marT="0" marB="0">
                    <a:lnL>
                      <a:noFill/>
                    </a:lnL>
                    <a:lnR>
                      <a:noFill/>
                    </a:lnR>
                    <a:lnT>
                      <a:noFill/>
                    </a:lnT>
                    <a:lnB>
                      <a:noFill/>
                    </a:lnB>
                    <a:solidFill>
                      <a:srgbClr val="C0C0C0"/>
                    </a:solidFill>
                  </a:tcPr>
                </a:tc>
                <a:tc>
                  <a:txBody>
                    <a:bodyPr/>
                    <a:lstStyle/>
                    <a:p>
                      <a:pPr marL="0" marR="0" algn="ctr">
                        <a:spcBef>
                          <a:spcPts val="0"/>
                        </a:spcBef>
                        <a:spcAft>
                          <a:spcPts val="0"/>
                        </a:spcAft>
                      </a:pPr>
                      <a:r>
                        <a:rPr lang="en-US" sz="1200" dirty="0">
                          <a:solidFill>
                            <a:srgbClr val="000000"/>
                          </a:solidFill>
                          <a:effectLst/>
                          <a:latin typeface="Calibri"/>
                          <a:ea typeface="Times New Roman"/>
                          <a:cs typeface="Times New Roman"/>
                          <a:sym typeface="Symbol"/>
                        </a:rPr>
                        <a:t></a:t>
                      </a:r>
                      <a:endParaRPr lang="en-US" sz="2400" dirty="0">
                        <a:solidFill>
                          <a:srgbClr val="000000"/>
                        </a:solidFill>
                        <a:effectLst/>
                        <a:latin typeface="New York"/>
                        <a:ea typeface="Times New Roman"/>
                        <a:cs typeface="Times New Roman"/>
                      </a:endParaRPr>
                    </a:p>
                  </a:txBody>
                  <a:tcPr marL="51435" marR="51435" marT="0" marB="0">
                    <a:lnL>
                      <a:noFill/>
                    </a:lnL>
                    <a:lnR>
                      <a:noFill/>
                    </a:lnR>
                    <a:lnT>
                      <a:noFill/>
                    </a:lnT>
                    <a:lnB>
                      <a:noFill/>
                    </a:lnB>
                    <a:solidFill>
                      <a:srgbClr val="BFBFBF"/>
                    </a:solidFill>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Infection Control data</a:t>
                      </a:r>
                      <a:endParaRPr lang="en-US" sz="2400" dirty="0">
                        <a:solidFill>
                          <a:srgbClr val="000000"/>
                        </a:solidFill>
                        <a:effectLst/>
                        <a:latin typeface="New York"/>
                        <a:ea typeface="Times New Roman"/>
                        <a:cs typeface="Times New Roman"/>
                      </a:endParaRPr>
                    </a:p>
                  </a:txBody>
                  <a:tcPr marL="51435" marR="51435" marT="0" marB="0">
                    <a:lnL>
                      <a:noFill/>
                    </a:lnL>
                    <a:lnR>
                      <a:noFill/>
                    </a:lnR>
                    <a:lnT>
                      <a:noFill/>
                    </a:lnT>
                    <a:lnB>
                      <a:noFill/>
                    </a:lnB>
                    <a:solidFill>
                      <a:srgbClr val="C0C0C0"/>
                    </a:solidFill>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Cannot collect until after implementation</a:t>
                      </a:r>
                      <a:endParaRPr lang="en-US" sz="2400" dirty="0">
                        <a:solidFill>
                          <a:srgbClr val="000000"/>
                        </a:solidFill>
                        <a:effectLst/>
                        <a:latin typeface="New York"/>
                        <a:ea typeface="Times New Roman"/>
                        <a:cs typeface="Times New Roman"/>
                      </a:endParaRPr>
                    </a:p>
                  </a:txBody>
                  <a:tcPr marL="51435" marR="51435" marT="0" marB="0">
                    <a:lnL>
                      <a:noFill/>
                    </a:lnL>
                    <a:lnR>
                      <a:noFill/>
                    </a:lnR>
                    <a:lnT>
                      <a:noFill/>
                    </a:lnT>
                    <a:lnB>
                      <a:noFill/>
                    </a:lnB>
                    <a:solidFill>
                      <a:srgbClr val="C0C0C0"/>
                    </a:solidFill>
                  </a:tcPr>
                </a:tc>
              </a:tr>
              <a:tr h="1348321">
                <a:tc>
                  <a:txBody>
                    <a:bodyPr/>
                    <a:lstStyle/>
                    <a:p>
                      <a:pPr marL="0" marR="0">
                        <a:spcBef>
                          <a:spcPts val="0"/>
                        </a:spcBef>
                        <a:spcAft>
                          <a:spcPts val="0"/>
                        </a:spcAft>
                      </a:pPr>
                      <a:r>
                        <a:rPr lang="en-US" sz="1200" b="1" dirty="0">
                          <a:solidFill>
                            <a:srgbClr val="000000"/>
                          </a:solidFill>
                          <a:effectLst/>
                          <a:latin typeface="Calibri"/>
                          <a:ea typeface="Times New Roman"/>
                          <a:cs typeface="Times New Roman"/>
                        </a:rPr>
                        <a:t>Percent of ICU staff trained</a:t>
                      </a:r>
                      <a:endParaRPr lang="en-US" sz="2400" dirty="0">
                        <a:solidFill>
                          <a:srgbClr val="000000"/>
                        </a:solidFill>
                        <a:effectLst/>
                        <a:latin typeface="New York"/>
                        <a:ea typeface="Times New Roman"/>
                        <a:cs typeface="Times New Roman"/>
                      </a:endParaRPr>
                    </a:p>
                  </a:txBody>
                  <a:tcPr marL="51435" marR="51435"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Train all ICU staff prior to go live</a:t>
                      </a:r>
                      <a:endParaRPr lang="en-US" sz="2400" dirty="0">
                        <a:solidFill>
                          <a:srgbClr val="000000"/>
                        </a:solidFill>
                        <a:effectLst/>
                        <a:latin typeface="New York"/>
                        <a:ea typeface="Times New Roman"/>
                        <a:cs typeface="Times New Roman"/>
                      </a:endParaRPr>
                    </a:p>
                  </a:txBody>
                  <a:tcPr marL="51435" marR="51435"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200" b="1" dirty="0">
                          <a:ln w="15773" cap="flat" cmpd="sng" algn="ctr">
                            <a:gradFill>
                              <a:gsLst>
                                <a:gs pos="25000">
                                  <a:srgbClr val="0A4080"/>
                                </a:gs>
                                <a:gs pos="80000">
                                  <a:srgbClr val="7DA6EA"/>
                                </a:gs>
                              </a:gsLst>
                              <a:lin ang="5400000" scaled="0"/>
                            </a:gradFill>
                            <a:prstDash val="solid"/>
                            <a:round/>
                          </a:ln>
                          <a:solidFill>
                            <a:srgbClr val="FFFFFF"/>
                          </a:solidFill>
                          <a:effectLst>
                            <a:outerShdw blurRad="41275" dist="12700" dir="12000000" algn="tl">
                              <a:srgbClr val="000000">
                                <a:alpha val="40000"/>
                              </a:srgbClr>
                            </a:outerShdw>
                          </a:effectLst>
                          <a:latin typeface="Calibri"/>
                          <a:ea typeface="Calibri"/>
                          <a:cs typeface="Times New Roman"/>
                          <a:sym typeface="Wingdings"/>
                        </a:rPr>
                        <a:t></a:t>
                      </a:r>
                      <a:endParaRPr lang="en-US" sz="2000" dirty="0">
                        <a:solidFill>
                          <a:srgbClr val="000000"/>
                        </a:solidFill>
                        <a:effectLst/>
                        <a:latin typeface="Calibri"/>
                        <a:ea typeface="Calibri"/>
                        <a:cs typeface="Times New Roman"/>
                      </a:endParaRPr>
                    </a:p>
                  </a:txBody>
                  <a:tcPr marL="51435" marR="51435"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Training Management System test results</a:t>
                      </a:r>
                      <a:endParaRPr lang="en-US" sz="2400" dirty="0">
                        <a:solidFill>
                          <a:srgbClr val="000000"/>
                        </a:solidFill>
                        <a:effectLst/>
                        <a:latin typeface="New York"/>
                        <a:ea typeface="Times New Roman"/>
                        <a:cs typeface="Times New Roman"/>
                      </a:endParaRPr>
                    </a:p>
                  </a:txBody>
                  <a:tcPr marL="51435" marR="51435"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Learning management system down for four days causing a delay in training. We expect to catch up quickly.</a:t>
                      </a:r>
                      <a:endParaRPr lang="en-US" sz="2400" dirty="0">
                        <a:solidFill>
                          <a:srgbClr val="000000"/>
                        </a:solidFill>
                        <a:effectLst/>
                        <a:latin typeface="New York"/>
                        <a:ea typeface="Times New Roman"/>
                        <a:cs typeface="Times New Roman"/>
                      </a:endParaRPr>
                    </a:p>
                  </a:txBody>
                  <a:tcPr marL="51435" marR="51435" marT="0" marB="0">
                    <a:lnL>
                      <a:noFill/>
                    </a:lnL>
                    <a:lnR>
                      <a:noFill/>
                    </a:lnR>
                    <a:lnT>
                      <a:noFill/>
                    </a:lnT>
                    <a:lnB w="12700" cap="flat" cmpd="sng" algn="ctr">
                      <a:solidFill>
                        <a:srgbClr val="000000"/>
                      </a:solidFill>
                      <a:prstDash val="solid"/>
                      <a:round/>
                      <a:headEnd type="none" w="med" len="med"/>
                      <a:tailEnd type="none" w="med" len="med"/>
                    </a:lnB>
                  </a:tcP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1162344302"/>
              </p:ext>
            </p:extLst>
          </p:nvPr>
        </p:nvGraphicFramePr>
        <p:xfrm>
          <a:off x="1514547" y="5906684"/>
          <a:ext cx="3820001" cy="327660"/>
        </p:xfrm>
        <a:graphic>
          <a:graphicData uri="http://schemas.openxmlformats.org/drawingml/2006/table">
            <a:tbl>
              <a:tblPr firstRow="1" firstCol="1" bandRow="1"/>
              <a:tblGrid>
                <a:gridCol w="1979295"/>
                <a:gridCol w="1840706"/>
              </a:tblGrid>
              <a:tr h="125730">
                <a:tc>
                  <a:txBody>
                    <a:bodyPr/>
                    <a:lstStyle/>
                    <a:p>
                      <a:pPr marL="0" marR="0">
                        <a:spcBef>
                          <a:spcPts val="0"/>
                        </a:spcBef>
                        <a:spcAft>
                          <a:spcPts val="0"/>
                        </a:spcAft>
                        <a:tabLst>
                          <a:tab pos="166370" algn="l"/>
                        </a:tabLst>
                      </a:pPr>
                      <a:r>
                        <a:rPr lang="en-US" sz="1050" b="1" dirty="0">
                          <a:ln w="15773" cap="flat" cmpd="sng" algn="ctr">
                            <a:gradFill>
                              <a:gsLst>
                                <a:gs pos="25000">
                                  <a:srgbClr val="0A4080"/>
                                </a:gs>
                                <a:gs pos="80000">
                                  <a:srgbClr val="7DA6EA"/>
                                </a:gs>
                              </a:gsLst>
                              <a:lin ang="5400000" scaled="0"/>
                            </a:gradFill>
                            <a:prstDash val="solid"/>
                            <a:round/>
                          </a:ln>
                          <a:solidFill>
                            <a:srgbClr val="808080"/>
                          </a:solidFill>
                          <a:effectLst>
                            <a:outerShdw blurRad="41275" dist="12700" dir="12000000" algn="tl">
                              <a:srgbClr val="000000">
                                <a:alpha val="40000"/>
                              </a:srgbClr>
                            </a:outerShdw>
                          </a:effectLst>
                          <a:latin typeface="Calibri"/>
                          <a:ea typeface="Times New Roman"/>
                          <a:cs typeface="Times New Roman"/>
                          <a:sym typeface="Wingdings"/>
                        </a:rPr>
                        <a:t></a:t>
                      </a:r>
                      <a:r>
                        <a:rPr lang="en-US" sz="1050" b="1" dirty="0">
                          <a:ln w="15773" cap="flat" cmpd="sng" algn="ctr">
                            <a:gradFill>
                              <a:gsLst>
                                <a:gs pos="25000">
                                  <a:srgbClr val="0A4080"/>
                                </a:gs>
                                <a:gs pos="80000">
                                  <a:srgbClr val="7DA6EA"/>
                                </a:gs>
                              </a:gsLst>
                              <a:lin ang="5400000" scaled="0"/>
                            </a:gradFill>
                            <a:prstDash val="solid"/>
                            <a:round/>
                          </a:ln>
                          <a:solidFill>
                            <a:srgbClr val="808080"/>
                          </a:solidFill>
                          <a:effectLst>
                            <a:outerShdw blurRad="41275" dist="12700" dir="12000000" algn="tl">
                              <a:srgbClr val="000000">
                                <a:alpha val="40000"/>
                              </a:srgbClr>
                            </a:outerShdw>
                          </a:effectLst>
                          <a:latin typeface="Calibri"/>
                          <a:ea typeface="Times New Roman"/>
                          <a:cs typeface="Times New Roman"/>
                        </a:rPr>
                        <a:t> </a:t>
                      </a:r>
                      <a:r>
                        <a:rPr lang="en-US" sz="900" dirty="0">
                          <a:effectLst/>
                          <a:latin typeface="Calibri"/>
                          <a:ea typeface="Times New Roman"/>
                          <a:cs typeface="Times New Roman"/>
                        </a:rPr>
                        <a:t>On Target</a:t>
                      </a:r>
                      <a:endParaRPr lang="en-US" sz="1100" dirty="0">
                        <a:effectLst/>
                        <a:latin typeface="New York"/>
                        <a:ea typeface="Times New Roman"/>
                        <a:cs typeface="Times New Roman"/>
                      </a:endParaRPr>
                    </a:p>
                  </a:txBody>
                  <a:tcPr marL="51435" marR="51435" marT="0" marB="0">
                    <a:lnL>
                      <a:noFill/>
                    </a:lnL>
                    <a:lnR>
                      <a:noFill/>
                    </a:lnR>
                    <a:lnT>
                      <a:noFill/>
                    </a:lnT>
                    <a:lnB>
                      <a:noFill/>
                    </a:lnB>
                  </a:tcPr>
                </a:tc>
                <a:tc>
                  <a:txBody>
                    <a:bodyPr/>
                    <a:lstStyle/>
                    <a:p>
                      <a:pPr marL="0" marR="0">
                        <a:spcBef>
                          <a:spcPts val="0"/>
                        </a:spcBef>
                        <a:spcAft>
                          <a:spcPts val="0"/>
                        </a:spcAft>
                        <a:tabLst>
                          <a:tab pos="166370" algn="l"/>
                        </a:tabLst>
                      </a:pPr>
                      <a:r>
                        <a:rPr lang="en-US" sz="1050" b="1" dirty="0">
                          <a:ln w="15773" cap="flat" cmpd="sng" algn="ctr">
                            <a:gradFill>
                              <a:gsLst>
                                <a:gs pos="25000">
                                  <a:srgbClr val="0A4080"/>
                                </a:gs>
                                <a:gs pos="80000">
                                  <a:srgbClr val="7DA6EA"/>
                                </a:gs>
                              </a:gsLst>
                              <a:lin ang="5400000" scaled="0"/>
                            </a:gradFill>
                            <a:prstDash val="solid"/>
                            <a:round/>
                          </a:ln>
                          <a:solidFill>
                            <a:srgbClr val="000000"/>
                          </a:solidFill>
                          <a:effectLst>
                            <a:outerShdw blurRad="41275" dist="12700" dir="12000000" algn="tl">
                              <a:srgbClr val="000000">
                                <a:alpha val="40000"/>
                              </a:srgbClr>
                            </a:outerShdw>
                          </a:effectLst>
                          <a:latin typeface="Calibri"/>
                          <a:ea typeface="Times New Roman"/>
                          <a:cs typeface="Times New Roman"/>
                          <a:sym typeface="Wingdings"/>
                        </a:rPr>
                        <a:t></a:t>
                      </a:r>
                      <a:r>
                        <a:rPr lang="en-US" sz="1050" b="1" dirty="0">
                          <a:ln w="15773" cap="flat" cmpd="sng" algn="ctr">
                            <a:gradFill>
                              <a:gsLst>
                                <a:gs pos="25000">
                                  <a:srgbClr val="0A4080"/>
                                </a:gs>
                                <a:gs pos="80000">
                                  <a:srgbClr val="7DA6EA"/>
                                </a:gs>
                              </a:gsLst>
                              <a:lin ang="5400000" scaled="0"/>
                            </a:gradFill>
                            <a:prstDash val="solid"/>
                            <a:round/>
                          </a:ln>
                          <a:solidFill>
                            <a:srgbClr val="000000"/>
                          </a:solidFill>
                          <a:effectLst>
                            <a:outerShdw blurRad="41275" dist="12700" dir="12000000" algn="tl">
                              <a:srgbClr val="000000">
                                <a:alpha val="40000"/>
                              </a:srgbClr>
                            </a:outerShdw>
                          </a:effectLst>
                          <a:latin typeface="Calibri"/>
                          <a:ea typeface="Times New Roman"/>
                          <a:cs typeface="Times New Roman"/>
                        </a:rPr>
                        <a:t> </a:t>
                      </a:r>
                      <a:r>
                        <a:rPr lang="en-US" sz="900" dirty="0">
                          <a:effectLst/>
                          <a:latin typeface="Calibri"/>
                          <a:ea typeface="Times New Roman"/>
                          <a:cs typeface="Times New Roman"/>
                        </a:rPr>
                        <a:t>Off Target / problem area</a:t>
                      </a:r>
                      <a:endParaRPr lang="en-US" sz="1100" dirty="0">
                        <a:effectLst/>
                        <a:latin typeface="New York"/>
                        <a:ea typeface="Times New Roman"/>
                        <a:cs typeface="Times New Roman"/>
                      </a:endParaRPr>
                    </a:p>
                  </a:txBody>
                  <a:tcPr marL="51435" marR="51435" marT="0" marB="0">
                    <a:lnL>
                      <a:noFill/>
                    </a:lnL>
                    <a:lnR>
                      <a:noFill/>
                    </a:lnR>
                    <a:lnT>
                      <a:noFill/>
                    </a:lnT>
                    <a:lnB>
                      <a:noFill/>
                    </a:lnB>
                  </a:tcPr>
                </a:tc>
              </a:tr>
              <a:tr h="137160">
                <a:tc>
                  <a:txBody>
                    <a:bodyPr/>
                    <a:lstStyle/>
                    <a:p>
                      <a:pPr marL="0" marR="0">
                        <a:spcBef>
                          <a:spcPts val="0"/>
                        </a:spcBef>
                        <a:spcAft>
                          <a:spcPts val="0"/>
                        </a:spcAft>
                        <a:tabLst>
                          <a:tab pos="166370" algn="l"/>
                        </a:tabLst>
                      </a:pPr>
                      <a:r>
                        <a:rPr lang="en-US" sz="1050" b="1" dirty="0">
                          <a:ln w="15773" cap="flat" cmpd="sng" algn="ctr">
                            <a:gradFill>
                              <a:gsLst>
                                <a:gs pos="25000">
                                  <a:srgbClr val="0A4080"/>
                                </a:gs>
                                <a:gs pos="80000">
                                  <a:srgbClr val="7DA6EA"/>
                                </a:gs>
                              </a:gsLst>
                              <a:lin ang="5400000" scaled="0"/>
                            </a:gradFill>
                            <a:prstDash val="solid"/>
                            <a:round/>
                          </a:ln>
                          <a:solidFill>
                            <a:srgbClr val="FFFFFF"/>
                          </a:solidFill>
                          <a:effectLst>
                            <a:outerShdw blurRad="41275" dist="12700" dir="12000000" algn="tl">
                              <a:srgbClr val="000000">
                                <a:alpha val="40000"/>
                              </a:srgbClr>
                            </a:outerShdw>
                          </a:effectLst>
                          <a:latin typeface="Calibri"/>
                          <a:ea typeface="Times New Roman"/>
                          <a:cs typeface="Times New Roman"/>
                          <a:sym typeface="Wingdings"/>
                        </a:rPr>
                        <a:t></a:t>
                      </a:r>
                      <a:r>
                        <a:rPr lang="en-US" sz="1100" dirty="0">
                          <a:effectLst/>
                          <a:latin typeface="Calibri"/>
                          <a:ea typeface="Times New Roman"/>
                          <a:cs typeface="Times New Roman"/>
                        </a:rPr>
                        <a:t> </a:t>
                      </a:r>
                      <a:r>
                        <a:rPr lang="en-US" sz="900" dirty="0">
                          <a:effectLst/>
                          <a:latin typeface="Calibri"/>
                          <a:ea typeface="Times New Roman"/>
                          <a:cs typeface="Times New Roman"/>
                        </a:rPr>
                        <a:t>Slightly off target / caution area</a:t>
                      </a:r>
                      <a:endParaRPr lang="en-US" sz="1100" dirty="0">
                        <a:effectLst/>
                        <a:latin typeface="New York"/>
                        <a:ea typeface="Times New Roman"/>
                        <a:cs typeface="Times New Roman"/>
                      </a:endParaRPr>
                    </a:p>
                  </a:txBody>
                  <a:tcPr marL="51435" marR="51435" marT="0" marB="0">
                    <a:lnL>
                      <a:noFill/>
                    </a:lnL>
                    <a:lnR>
                      <a:noFill/>
                    </a:lnR>
                    <a:lnT>
                      <a:noFill/>
                    </a:lnT>
                    <a:lnB>
                      <a:noFill/>
                    </a:lnB>
                  </a:tcPr>
                </a:tc>
                <a:tc>
                  <a:txBody>
                    <a:bodyPr/>
                    <a:lstStyle/>
                    <a:p>
                      <a:pPr marL="0" marR="0">
                        <a:spcBef>
                          <a:spcPts val="0"/>
                        </a:spcBef>
                        <a:spcAft>
                          <a:spcPts val="0"/>
                        </a:spcAft>
                      </a:pPr>
                      <a:r>
                        <a:rPr lang="en-US" sz="900" dirty="0">
                          <a:effectLst/>
                          <a:latin typeface="Calibri"/>
                          <a:ea typeface="Times New Roman"/>
                          <a:cs typeface="Times New Roman"/>
                          <a:sym typeface="Symbol"/>
                        </a:rPr>
                        <a:t></a:t>
                      </a:r>
                      <a:r>
                        <a:rPr lang="en-US" sz="900" dirty="0">
                          <a:effectLst/>
                          <a:latin typeface="Calibri"/>
                          <a:ea typeface="Times New Roman"/>
                          <a:cs typeface="Times New Roman"/>
                        </a:rPr>
                        <a:t> Not able to collect data yet</a:t>
                      </a:r>
                      <a:endParaRPr lang="en-US" sz="1100" dirty="0">
                        <a:effectLst/>
                        <a:latin typeface="New York"/>
                        <a:ea typeface="Times New Roman"/>
                        <a:cs typeface="Times New Roman"/>
                      </a:endParaRPr>
                    </a:p>
                  </a:txBody>
                  <a:tcPr marL="51435" marR="51435" marT="0" marB="0">
                    <a:lnL>
                      <a:noFill/>
                    </a:lnL>
                    <a:lnR>
                      <a:noFill/>
                    </a:lnR>
                    <a:lnT>
                      <a:noFill/>
                    </a:lnT>
                    <a:lnB>
                      <a:noFill/>
                    </a:lnB>
                  </a:tcPr>
                </a:tc>
              </a:tr>
            </a:tbl>
          </a:graphicData>
        </a:graphic>
      </p:graphicFrame>
      <p:sp>
        <p:nvSpPr>
          <p:cNvPr id="7" name="TextBox 6"/>
          <p:cNvSpPr txBox="1"/>
          <p:nvPr/>
        </p:nvSpPr>
        <p:spPr>
          <a:xfrm>
            <a:off x="2468058" y="6581001"/>
            <a:ext cx="2866490" cy="276999"/>
          </a:xfrm>
          <a:prstGeom prst="rect">
            <a:avLst/>
          </a:prstGeom>
          <a:noFill/>
        </p:spPr>
        <p:txBody>
          <a:bodyPr wrap="none" rtlCol="0">
            <a:spAutoFit/>
          </a:bodyPr>
          <a:lstStyle/>
          <a:p>
            <a:r>
              <a:rPr lang="en-US" sz="1200" dirty="0">
                <a:solidFill>
                  <a:schemeClr val="tx2"/>
                </a:solidFill>
              </a:rPr>
              <a:t>Copyright 2013 Schwalbe Publishing</a:t>
            </a:r>
          </a:p>
        </p:txBody>
      </p:sp>
      <p:sp>
        <p:nvSpPr>
          <p:cNvPr id="8" name="TextBox 7"/>
          <p:cNvSpPr txBox="1"/>
          <p:nvPr/>
        </p:nvSpPr>
        <p:spPr>
          <a:xfrm>
            <a:off x="7637654" y="2737815"/>
            <a:ext cx="1289584" cy="830997"/>
          </a:xfrm>
          <a:prstGeom prst="rect">
            <a:avLst/>
          </a:prstGeom>
          <a:solidFill>
            <a:schemeClr val="bg1"/>
          </a:solidFill>
        </p:spPr>
        <p:txBody>
          <a:bodyPr wrap="non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2400" b="1" spc="38"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Track </a:t>
            </a:r>
          </a:p>
          <a:p>
            <a:r>
              <a:rPr lang="en-US" sz="2400" b="1" spc="38"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Metrics</a:t>
            </a:r>
            <a:endParaRPr lang="en-US" sz="2400" b="1" spc="38"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00264" y="-25003"/>
            <a:ext cx="3198660" cy="1990696"/>
          </a:xfrm>
          <a:prstGeom prst="rect">
            <a:avLst/>
          </a:prstGeom>
        </p:spPr>
      </p:pic>
    </p:spTree>
    <p:extLst>
      <p:ext uri="{BB962C8B-B14F-4D97-AF65-F5344CB8AC3E}">
        <p14:creationId xmlns:p14="http://schemas.microsoft.com/office/powerpoint/2010/main" val="26217768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6853" y="1143000"/>
            <a:ext cx="6229797" cy="800100"/>
          </a:xfrm>
          <a:noFill/>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3000" dirty="0"/>
              <a:t>Cause and Effect Diagram</a:t>
            </a:r>
          </a:p>
        </p:txBody>
      </p:sp>
      <p:sp>
        <p:nvSpPr>
          <p:cNvPr id="3" name="Slide Number Placeholder 2"/>
          <p:cNvSpPr>
            <a:spLocks noGrp="1"/>
          </p:cNvSpPr>
          <p:nvPr>
            <p:ph type="sldNum" sz="quarter" idx="12"/>
          </p:nvPr>
        </p:nvSpPr>
        <p:spPr/>
        <p:txBody>
          <a:bodyPr/>
          <a:lstStyle/>
          <a:p>
            <a:fld id="{4FAB73BC-B049-4115-A692-8D63A059BFB8}" type="slidenum">
              <a:rPr lang="en-US" smtClean="0"/>
              <a:t>29</a:t>
            </a:fld>
            <a:endParaRPr lang="en-US"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062" y="2094309"/>
            <a:ext cx="8796107" cy="4186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2938506" y="6581001"/>
            <a:ext cx="2866490" cy="276999"/>
          </a:xfrm>
          <a:prstGeom prst="rect">
            <a:avLst/>
          </a:prstGeom>
          <a:noFill/>
        </p:spPr>
        <p:txBody>
          <a:bodyPr wrap="none" rtlCol="0">
            <a:spAutoFit/>
          </a:bodyPr>
          <a:lstStyle/>
          <a:p>
            <a:r>
              <a:rPr lang="en-US" sz="1200" dirty="0">
                <a:solidFill>
                  <a:schemeClr val="tx2"/>
                </a:solidFill>
              </a:rPr>
              <a:t>Copyright 2013 Schwalbe Publishing</a:t>
            </a:r>
          </a:p>
        </p:txBody>
      </p:sp>
      <p:sp>
        <p:nvSpPr>
          <p:cNvPr id="7" name="TextBox 6"/>
          <p:cNvSpPr txBox="1"/>
          <p:nvPr/>
        </p:nvSpPr>
        <p:spPr>
          <a:xfrm>
            <a:off x="6862100" y="2237395"/>
            <a:ext cx="1945404" cy="830997"/>
          </a:xfrm>
          <a:prstGeom prst="rect">
            <a:avLst/>
          </a:prstGeom>
          <a:solidFill>
            <a:schemeClr val="bg1"/>
          </a:solidFill>
        </p:spPr>
        <p:txBody>
          <a:bodyPr wrap="non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2400" b="1" spc="38"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Find </a:t>
            </a:r>
          </a:p>
          <a:p>
            <a:r>
              <a:rPr lang="en-US" sz="2400" b="1" spc="38"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Root Cause</a:t>
            </a:r>
            <a:endParaRPr lang="en-US" sz="2400" b="1" spc="38"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2763953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6348" y="497568"/>
            <a:ext cx="5323042" cy="580429"/>
          </a:xfrm>
          <a:noFill/>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3000" dirty="0"/>
              <a:t>Progress Report</a:t>
            </a:r>
          </a:p>
        </p:txBody>
      </p:sp>
      <p:sp>
        <p:nvSpPr>
          <p:cNvPr id="4" name="Slide Number Placeholder 3"/>
          <p:cNvSpPr>
            <a:spLocks noGrp="1"/>
          </p:cNvSpPr>
          <p:nvPr>
            <p:ph type="sldNum" sz="quarter" idx="12"/>
          </p:nvPr>
        </p:nvSpPr>
        <p:spPr/>
        <p:txBody>
          <a:bodyPr/>
          <a:lstStyle/>
          <a:p>
            <a:fld id="{4FAB73BC-B049-4115-A692-8D63A059BFB8}" type="slidenum">
              <a:rPr lang="en-US" smtClean="0"/>
              <a:t>30</a:t>
            </a:fld>
            <a:endParaRPr lang="en-US" dirty="0"/>
          </a:p>
        </p:txBody>
      </p:sp>
      <p:sp>
        <p:nvSpPr>
          <p:cNvPr id="6" name="TextBox 5"/>
          <p:cNvSpPr txBox="1"/>
          <p:nvPr/>
        </p:nvSpPr>
        <p:spPr>
          <a:xfrm>
            <a:off x="2432962" y="6581001"/>
            <a:ext cx="2866490" cy="276999"/>
          </a:xfrm>
          <a:prstGeom prst="rect">
            <a:avLst/>
          </a:prstGeom>
          <a:noFill/>
        </p:spPr>
        <p:txBody>
          <a:bodyPr wrap="none" rtlCol="0">
            <a:spAutoFit/>
          </a:bodyPr>
          <a:lstStyle/>
          <a:p>
            <a:r>
              <a:rPr lang="en-US" sz="1200" dirty="0">
                <a:solidFill>
                  <a:schemeClr val="tx2"/>
                </a:solidFill>
              </a:rPr>
              <a:t>Copyright 2013 Schwalbe Publishing</a:t>
            </a:r>
          </a:p>
        </p:txBody>
      </p:sp>
      <p:pic>
        <p:nvPicPr>
          <p:cNvPr id="8" name="Picture 7"/>
          <p:cNvPicPr>
            <a:picLocks noChangeAspect="1"/>
          </p:cNvPicPr>
          <p:nvPr/>
        </p:nvPicPr>
        <p:blipFill rotWithShape="1">
          <a:blip r:embed="rId2"/>
          <a:srcRect r="2559" b="3561"/>
          <a:stretch/>
        </p:blipFill>
        <p:spPr>
          <a:xfrm>
            <a:off x="823530" y="1152908"/>
            <a:ext cx="6025860" cy="5428093"/>
          </a:xfrm>
          <a:prstGeom prst="rect">
            <a:avLst/>
          </a:prstGeom>
        </p:spPr>
      </p:pic>
    </p:spTree>
    <p:extLst>
      <p:ext uri="{BB962C8B-B14F-4D97-AF65-F5344CB8AC3E}">
        <p14:creationId xmlns:p14="http://schemas.microsoft.com/office/powerpoint/2010/main" val="15733248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t>Challenges in Applying Good PM in Healthcare?</a:t>
            </a:r>
            <a:endParaRPr lang="en-US" sz="2800" dirty="0"/>
          </a:p>
        </p:txBody>
      </p:sp>
      <p:sp>
        <p:nvSpPr>
          <p:cNvPr id="3" name="Content Placeholder 2"/>
          <p:cNvSpPr>
            <a:spLocks noGrp="1"/>
          </p:cNvSpPr>
          <p:nvPr>
            <p:ph idx="1"/>
          </p:nvPr>
        </p:nvSpPr>
        <p:spPr/>
        <p:txBody>
          <a:bodyPr/>
          <a:lstStyle/>
          <a:p>
            <a:r>
              <a:rPr lang="en-US" dirty="0" smtClean="0"/>
              <a:t>Audience inputs:</a:t>
            </a:r>
            <a:endParaRPr lang="en-US" dirty="0"/>
          </a:p>
        </p:txBody>
      </p:sp>
      <p:sp>
        <p:nvSpPr>
          <p:cNvPr id="4" name="Slide Number Placeholder 3"/>
          <p:cNvSpPr>
            <a:spLocks noGrp="1"/>
          </p:cNvSpPr>
          <p:nvPr>
            <p:ph type="sldNum" sz="quarter" idx="12"/>
          </p:nvPr>
        </p:nvSpPr>
        <p:spPr/>
        <p:txBody>
          <a:bodyPr/>
          <a:lstStyle/>
          <a:p>
            <a:fld id="{6113E31D-E2AB-40D1-8B51-AFA5AFEF393A}" type="slidenum">
              <a:rPr lang="en-US" smtClean="0"/>
              <a:t>31</a:t>
            </a:fld>
            <a:endParaRPr lang="en-US" dirty="0"/>
          </a:p>
        </p:txBody>
      </p:sp>
      <p:pic>
        <p:nvPicPr>
          <p:cNvPr id="1026" name="Picture 2" descr="http://www.cliparthut.com/clip-arts/646/raising-hand-clip-art-64603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98949" y="2859043"/>
            <a:ext cx="3776105" cy="37761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885938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6638" y="1192728"/>
            <a:ext cx="5829300" cy="800100"/>
          </a:xfrm>
          <a:noFill/>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3000" dirty="0"/>
              <a:t>Resources</a:t>
            </a:r>
          </a:p>
        </p:txBody>
      </p:sp>
      <p:sp>
        <p:nvSpPr>
          <p:cNvPr id="4" name="Content Placeholder 3"/>
          <p:cNvSpPr>
            <a:spLocks noGrp="1"/>
          </p:cNvSpPr>
          <p:nvPr>
            <p:ph idx="1"/>
          </p:nvPr>
        </p:nvSpPr>
        <p:spPr>
          <a:xfrm>
            <a:off x="1296638" y="2414508"/>
            <a:ext cx="6000750" cy="3486150"/>
          </a:xfrm>
        </p:spPr>
        <p:txBody>
          <a:bodyPr/>
          <a:lstStyle/>
          <a:p>
            <a:r>
              <a:rPr lang="en-US" sz="1800" b="1" dirty="0">
                <a:solidFill>
                  <a:srgbClr val="7030A0"/>
                </a:solidFill>
              </a:rPr>
              <a:t>FREE</a:t>
            </a:r>
            <a:r>
              <a:rPr lang="en-US" sz="1800" dirty="0">
                <a:solidFill>
                  <a:srgbClr val="7030A0"/>
                </a:solidFill>
              </a:rPr>
              <a:t> companion Web site for Healthcare Project Management includes</a:t>
            </a:r>
          </a:p>
          <a:p>
            <a:pPr lvl="1"/>
            <a:r>
              <a:rPr lang="en-US" sz="1800" dirty="0">
                <a:solidFill>
                  <a:srgbClr val="7030A0"/>
                </a:solidFill>
              </a:rPr>
              <a:t>Over 60 template files</a:t>
            </a:r>
          </a:p>
          <a:p>
            <a:pPr lvl="1"/>
            <a:r>
              <a:rPr lang="en-US" sz="1800" dirty="0">
                <a:solidFill>
                  <a:srgbClr val="7030A0"/>
                </a:solidFill>
              </a:rPr>
              <a:t>Links to great videos</a:t>
            </a:r>
          </a:p>
          <a:p>
            <a:pPr lvl="1"/>
            <a:r>
              <a:rPr lang="en-US" sz="1800" dirty="0">
                <a:solidFill>
                  <a:srgbClr val="7030A0"/>
                </a:solidFill>
              </a:rPr>
              <a:t>Interactive quizzes, cases, </a:t>
            </a:r>
            <a:r>
              <a:rPr lang="en-US" sz="1800" dirty="0" smtClean="0">
                <a:solidFill>
                  <a:srgbClr val="7030A0"/>
                </a:solidFill>
              </a:rPr>
              <a:t>articles, etc</a:t>
            </a:r>
            <a:r>
              <a:rPr lang="en-US" sz="1800" dirty="0">
                <a:solidFill>
                  <a:srgbClr val="7030A0"/>
                </a:solidFill>
              </a:rPr>
              <a:t>.</a:t>
            </a:r>
          </a:p>
          <a:p>
            <a:r>
              <a:rPr lang="en-US" sz="1800" dirty="0">
                <a:solidFill>
                  <a:srgbClr val="7030A0"/>
                </a:solidFill>
              </a:rPr>
              <a:t>Secure instructor site </a:t>
            </a:r>
            <a:r>
              <a:rPr lang="en-US" sz="1800" dirty="0" smtClean="0">
                <a:solidFill>
                  <a:srgbClr val="7030A0"/>
                </a:solidFill>
              </a:rPr>
              <a:t>(lecture slides, sample syllabi, test banks, etc.) and desk/review copies also available </a:t>
            </a:r>
          </a:p>
          <a:p>
            <a:r>
              <a:rPr lang="en-US" dirty="0" smtClean="0">
                <a:solidFill>
                  <a:srgbClr val="7030A0"/>
                </a:solidFill>
              </a:rPr>
              <a:t>	</a:t>
            </a:r>
            <a:r>
              <a:rPr lang="en-US" sz="3000" b="1" dirty="0">
                <a:solidFill>
                  <a:srgbClr val="7030A0"/>
                </a:solidFill>
              </a:rPr>
              <a:t>www.healthcarepm.com</a:t>
            </a:r>
          </a:p>
        </p:txBody>
      </p:sp>
      <p:sp>
        <p:nvSpPr>
          <p:cNvPr id="3" name="Slide Number Placeholder 2"/>
          <p:cNvSpPr>
            <a:spLocks noGrp="1"/>
          </p:cNvSpPr>
          <p:nvPr>
            <p:ph type="sldNum" sz="quarter" idx="12"/>
          </p:nvPr>
        </p:nvSpPr>
        <p:spPr/>
        <p:txBody>
          <a:bodyPr/>
          <a:lstStyle/>
          <a:p>
            <a:fld id="{6113E31D-E2AB-40D1-8B51-AFA5AFEF393A}" type="slidenum">
              <a:rPr lang="en-US" smtClean="0"/>
              <a:t>32</a:t>
            </a:fld>
            <a:endParaRPr lang="en-US" dirty="0"/>
          </a:p>
        </p:txBody>
      </p:sp>
    </p:spTree>
    <p:extLst>
      <p:ext uri="{BB962C8B-B14F-4D97-AF65-F5344CB8AC3E}">
        <p14:creationId xmlns:p14="http://schemas.microsoft.com/office/powerpoint/2010/main" val="20766241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4450" y="1110854"/>
            <a:ext cx="5829300" cy="800100"/>
          </a:xfrm>
          <a:noFill/>
        </p:spPr>
        <p:txBody>
          <a:bodyPr/>
          <a:lstStyle/>
          <a:p>
            <a:r>
              <a:rPr lang="en-US" sz="3000" dirty="0"/>
              <a:t>Conclusions</a:t>
            </a:r>
          </a:p>
        </p:txBody>
      </p:sp>
      <p:sp>
        <p:nvSpPr>
          <p:cNvPr id="3" name="Content Placeholder 2"/>
          <p:cNvSpPr>
            <a:spLocks noGrp="1"/>
          </p:cNvSpPr>
          <p:nvPr>
            <p:ph idx="1"/>
          </p:nvPr>
        </p:nvSpPr>
        <p:spPr>
          <a:xfrm>
            <a:off x="992479" y="2297320"/>
            <a:ext cx="6879524" cy="3657600"/>
          </a:xfrm>
        </p:spPr>
        <p:txBody>
          <a:bodyPr>
            <a:normAutofit/>
          </a:bodyPr>
          <a:lstStyle/>
          <a:p>
            <a:r>
              <a:rPr lang="en-US" sz="2100" dirty="0">
                <a:solidFill>
                  <a:schemeClr val="tx2"/>
                </a:solidFill>
              </a:rPr>
              <a:t>The healthcare industry is behind most other industries in terms of project, program, and portfolio management</a:t>
            </a:r>
          </a:p>
          <a:p>
            <a:r>
              <a:rPr lang="en-US" sz="2100" dirty="0">
                <a:solidFill>
                  <a:schemeClr val="tx2"/>
                </a:solidFill>
              </a:rPr>
              <a:t>There’s a huge need to educate clinical staff in managing the many healthcare-related projects</a:t>
            </a:r>
          </a:p>
          <a:p>
            <a:r>
              <a:rPr lang="en-US" sz="2100" dirty="0" smtClean="0">
                <a:solidFill>
                  <a:schemeClr val="tx2"/>
                </a:solidFill>
              </a:rPr>
              <a:t>We </a:t>
            </a:r>
            <a:r>
              <a:rPr lang="en-US" sz="2100" dirty="0">
                <a:solidFill>
                  <a:schemeClr val="tx2"/>
                </a:solidFill>
              </a:rPr>
              <a:t>can improve healthcare in this country –  </a:t>
            </a:r>
            <a:r>
              <a:rPr lang="en-US" sz="2100" b="1" dirty="0">
                <a:solidFill>
                  <a:srgbClr val="0070C0"/>
                </a:solidFill>
              </a:rPr>
              <a:t>one </a:t>
            </a:r>
            <a:r>
              <a:rPr lang="en-US" sz="2100" b="1" dirty="0" smtClean="0">
                <a:solidFill>
                  <a:srgbClr val="0070C0"/>
                </a:solidFill>
              </a:rPr>
              <a:t>person, one talk, one </a:t>
            </a:r>
            <a:r>
              <a:rPr lang="en-US" sz="2100" b="1" dirty="0">
                <a:solidFill>
                  <a:srgbClr val="0070C0"/>
                </a:solidFill>
              </a:rPr>
              <a:t>course, and one project at a time!</a:t>
            </a:r>
          </a:p>
          <a:p>
            <a:pPr marL="0" indent="0">
              <a:buNone/>
            </a:pPr>
            <a:endParaRPr lang="en-US" sz="2100" dirty="0"/>
          </a:p>
        </p:txBody>
      </p:sp>
      <p:sp>
        <p:nvSpPr>
          <p:cNvPr id="4" name="Slide Number Placeholder 3"/>
          <p:cNvSpPr>
            <a:spLocks noGrp="1"/>
          </p:cNvSpPr>
          <p:nvPr>
            <p:ph type="sldNum" sz="quarter" idx="12"/>
          </p:nvPr>
        </p:nvSpPr>
        <p:spPr/>
        <p:txBody>
          <a:bodyPr/>
          <a:lstStyle/>
          <a:p>
            <a:fld id="{6113E31D-E2AB-40D1-8B51-AFA5AFEF393A}" type="slidenum">
              <a:rPr lang="en-US" smtClean="0"/>
              <a:t>33</a:t>
            </a:fld>
            <a:endParaRPr lang="en-US" dirty="0"/>
          </a:p>
        </p:txBody>
      </p:sp>
    </p:spTree>
    <p:extLst>
      <p:ext uri="{BB962C8B-B14F-4D97-AF65-F5344CB8AC3E}">
        <p14:creationId xmlns:p14="http://schemas.microsoft.com/office/powerpoint/2010/main" val="12458471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2324" y="1143000"/>
            <a:ext cx="6418626" cy="800100"/>
          </a:xfrm>
          <a:noFill/>
        </p:spPr>
        <p:txBody>
          <a:bodyPr>
            <a:normAutofit fontScale="90000"/>
          </a:bodyPr>
          <a:lstStyle/>
          <a:p>
            <a:r>
              <a:rPr lang="en-US" sz="3000" dirty="0"/>
              <a:t>Too bad we can’t implant software to make us all smarter – yet!</a:t>
            </a:r>
            <a:endParaRPr lang="en-US" sz="3300" dirty="0"/>
          </a:p>
        </p:txBody>
      </p:sp>
      <p:sp>
        <p:nvSpPr>
          <p:cNvPr id="3" name="Slide Number Placeholder 2"/>
          <p:cNvSpPr>
            <a:spLocks noGrp="1"/>
          </p:cNvSpPr>
          <p:nvPr>
            <p:ph type="sldNum" sz="quarter" idx="12"/>
          </p:nvPr>
        </p:nvSpPr>
        <p:spPr/>
        <p:txBody>
          <a:bodyPr/>
          <a:lstStyle/>
          <a:p>
            <a:fld id="{6113E31D-E2AB-40D1-8B51-AFA5AFEF393A}" type="slidenum">
              <a:rPr lang="en-US" smtClean="0"/>
              <a:t>34</a:t>
            </a:fld>
            <a:endParaRPr lang="en-US"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479" y="2353857"/>
            <a:ext cx="8387904" cy="2295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16954" y="4590514"/>
            <a:ext cx="1869423" cy="323165"/>
          </a:xfrm>
          <a:prstGeom prst="rect">
            <a:avLst/>
          </a:prstGeom>
          <a:noFill/>
        </p:spPr>
        <p:txBody>
          <a:bodyPr wrap="none" rtlCol="0">
            <a:spAutoFit/>
          </a:bodyPr>
          <a:lstStyle/>
          <a:p>
            <a:r>
              <a:rPr lang="en-US" sz="1500" dirty="0">
                <a:solidFill>
                  <a:schemeClr val="tx2"/>
                </a:solidFill>
              </a:rPr>
              <a:t>Source: xkcd.com</a:t>
            </a:r>
          </a:p>
        </p:txBody>
      </p:sp>
    </p:spTree>
    <p:extLst>
      <p:ext uri="{BB962C8B-B14F-4D97-AF65-F5344CB8AC3E}">
        <p14:creationId xmlns:p14="http://schemas.microsoft.com/office/powerpoint/2010/main" val="8574301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 Can We? Cyberise.me!*</a:t>
            </a:r>
            <a:endParaRPr lang="en-US" dirty="0"/>
          </a:p>
        </p:txBody>
      </p:sp>
      <p:sp>
        <p:nvSpPr>
          <p:cNvPr id="3" name="Content Placeholder 2"/>
          <p:cNvSpPr>
            <a:spLocks noGrp="1"/>
          </p:cNvSpPr>
          <p:nvPr>
            <p:ph idx="1"/>
          </p:nvPr>
        </p:nvSpPr>
        <p:spPr>
          <a:xfrm>
            <a:off x="1266275" y="2289111"/>
            <a:ext cx="6591985" cy="3777622"/>
          </a:xfrm>
        </p:spPr>
        <p:txBody>
          <a:bodyPr>
            <a:normAutofit/>
          </a:bodyPr>
          <a:lstStyle/>
          <a:p>
            <a:r>
              <a:rPr lang="en-US" dirty="0" smtClean="0"/>
              <a:t>“Smith </a:t>
            </a:r>
            <a:r>
              <a:rPr lang="en-US" dirty="0"/>
              <a:t>likes to hack his own body. He has a total of </a:t>
            </a:r>
            <a:r>
              <a:rPr lang="en-US" b="1" dirty="0"/>
              <a:t>four RFID chips </a:t>
            </a:r>
            <a:r>
              <a:rPr lang="en-US" dirty="0"/>
              <a:t>he injected into himself with a disturbingly large needle. He uses them for various purposes, including one for storing cloned smart cards and another for unlocking his Android phone. He also has a magnet inserted into his finger, extending his senses to feel magnetic fields</a:t>
            </a:r>
            <a:r>
              <a:rPr lang="en-US" dirty="0" smtClean="0"/>
              <a:t>.”</a:t>
            </a:r>
          </a:p>
          <a:p>
            <a:pPr marL="0" indent="0">
              <a:buNone/>
            </a:pPr>
            <a:endParaRPr lang="en-US" dirty="0"/>
          </a:p>
        </p:txBody>
      </p:sp>
      <p:sp>
        <p:nvSpPr>
          <p:cNvPr id="4" name="Slide Number Placeholder 3"/>
          <p:cNvSpPr>
            <a:spLocks noGrp="1"/>
          </p:cNvSpPr>
          <p:nvPr>
            <p:ph type="sldNum" sz="quarter" idx="12"/>
          </p:nvPr>
        </p:nvSpPr>
        <p:spPr/>
        <p:txBody>
          <a:bodyPr/>
          <a:lstStyle/>
          <a:p>
            <a:fld id="{6113E31D-E2AB-40D1-8B51-AFA5AFEF393A}" type="slidenum">
              <a:rPr lang="en-US" smtClean="0"/>
              <a:t>35</a:t>
            </a:fld>
            <a:endParaRPr lang="en-US" dirty="0"/>
          </a:p>
        </p:txBody>
      </p:sp>
      <p:sp>
        <p:nvSpPr>
          <p:cNvPr id="5" name="TextBox 4"/>
          <p:cNvSpPr txBox="1"/>
          <p:nvPr/>
        </p:nvSpPr>
        <p:spPr>
          <a:xfrm>
            <a:off x="1184856" y="5678157"/>
            <a:ext cx="7778840" cy="800219"/>
          </a:xfrm>
          <a:prstGeom prst="rect">
            <a:avLst/>
          </a:prstGeom>
          <a:noFill/>
        </p:spPr>
        <p:txBody>
          <a:bodyPr wrap="square" rtlCol="0">
            <a:spAutoFit/>
          </a:bodyPr>
          <a:lstStyle/>
          <a:p>
            <a:r>
              <a:rPr lang="en-US" sz="1400" dirty="0" smtClean="0"/>
              <a:t>*Thomas </a:t>
            </a:r>
            <a:r>
              <a:rPr lang="en-US" sz="1400" dirty="0"/>
              <a:t>Fox-Brester, </a:t>
            </a:r>
            <a:r>
              <a:rPr lang="en-US" sz="1400" dirty="0" smtClean="0"/>
              <a:t>This </a:t>
            </a:r>
            <a:r>
              <a:rPr lang="en-US" sz="1400" dirty="0"/>
              <a:t>Man Implanted A Chip In His Arm To Hack His Way Into Buildings by Thomas Fox-Brester, </a:t>
            </a:r>
            <a:r>
              <a:rPr lang="en-US" sz="1400" dirty="0" smtClean="0"/>
              <a:t>Forbes (August 5, 2015).</a:t>
            </a:r>
            <a:endParaRPr lang="en-US" sz="1400" dirty="0"/>
          </a:p>
          <a:p>
            <a:endParaRPr lang="en-US" dirty="0"/>
          </a:p>
        </p:txBody>
      </p:sp>
    </p:spTree>
    <p:extLst>
      <p:ext uri="{BB962C8B-B14F-4D97-AF65-F5344CB8AC3E}">
        <p14:creationId xmlns:p14="http://schemas.microsoft.com/office/powerpoint/2010/main" val="31814078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Questions?</a:t>
            </a:r>
            <a:endParaRPr lang="en-US" dirty="0"/>
          </a:p>
        </p:txBody>
      </p:sp>
      <p:sp>
        <p:nvSpPr>
          <p:cNvPr id="2" name="Slide Number Placeholder 1"/>
          <p:cNvSpPr>
            <a:spLocks noGrp="1"/>
          </p:cNvSpPr>
          <p:nvPr>
            <p:ph type="sldNum" sz="quarter" idx="12"/>
          </p:nvPr>
        </p:nvSpPr>
        <p:spPr/>
        <p:txBody>
          <a:bodyPr/>
          <a:lstStyle/>
          <a:p>
            <a:pPr>
              <a:defRPr/>
            </a:pPr>
            <a:fld id="{DF381DDD-8A9E-44AF-A9FA-01A334B91A11}" type="slidenum">
              <a:rPr lang="en-US" smtClean="0"/>
              <a:pPr>
                <a:defRPr/>
              </a:pPr>
              <a:t>36</a:t>
            </a:fld>
            <a:endParaRPr lang="en-US" dirty="0"/>
          </a:p>
        </p:txBody>
      </p:sp>
      <p:sp>
        <p:nvSpPr>
          <p:cNvPr id="10" name="TextBox 4"/>
          <p:cNvSpPr txBox="1">
            <a:spLocks noChangeArrowheads="1"/>
          </p:cNvSpPr>
          <p:nvPr/>
        </p:nvSpPr>
        <p:spPr bwMode="auto">
          <a:xfrm>
            <a:off x="2198586" y="5699252"/>
            <a:ext cx="4092531" cy="830997"/>
          </a:xfrm>
          <a:prstGeom prst="rect">
            <a:avLst/>
          </a:prstGeom>
          <a:noFill/>
          <a:ln w="9525">
            <a:noFill/>
            <a:miter lim="800000"/>
            <a:headEnd/>
            <a:tailEnd/>
          </a:ln>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2400" b="1" spc="38"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hlinkClick r:id="rId3"/>
              </a:rPr>
              <a:t>www.healthcarepm.com</a:t>
            </a:r>
            <a:endParaRPr lang="en-US" sz="2400" b="1" spc="38"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r>
              <a:rPr lang="en-US" sz="2400" b="1" spc="38"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schwalbe@augsburg.edu</a:t>
            </a:r>
            <a:endParaRPr lang="en-US" sz="2400" b="1" spc="38"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5410" y="1834044"/>
            <a:ext cx="2506352" cy="3341802"/>
          </a:xfrm>
          <a:prstGeom prst="rect">
            <a:avLst/>
          </a:prstGeom>
        </p:spPr>
      </p:pic>
      <p:pic>
        <p:nvPicPr>
          <p:cNvPr id="9" name="Picture 8"/>
          <p:cNvPicPr>
            <a:picLocks noChangeAspect="1"/>
          </p:cNvPicPr>
          <p:nvPr/>
        </p:nvPicPr>
        <p:blipFill rotWithShape="1">
          <a:blip r:embed="rId5">
            <a:extLst>
              <a:ext uri="{28A0092B-C50C-407E-A947-70E740481C1C}">
                <a14:useLocalDpi xmlns:a14="http://schemas.microsoft.com/office/drawing/2010/main" val="0"/>
              </a:ext>
            </a:extLst>
          </a:blip>
          <a:srcRect l="33617"/>
          <a:stretch/>
        </p:blipFill>
        <p:spPr>
          <a:xfrm>
            <a:off x="4765183" y="1839157"/>
            <a:ext cx="3374265" cy="3388652"/>
          </a:xfrm>
          <a:prstGeom prst="rect">
            <a:avLst/>
          </a:prstGeom>
        </p:spPr>
      </p:pic>
      <p:sp>
        <p:nvSpPr>
          <p:cNvPr id="3" name="TextBox 2"/>
          <p:cNvSpPr txBox="1"/>
          <p:nvPr/>
        </p:nvSpPr>
        <p:spPr>
          <a:xfrm>
            <a:off x="581051" y="5175846"/>
            <a:ext cx="3627916" cy="369332"/>
          </a:xfrm>
          <a:prstGeom prst="rect">
            <a:avLst/>
          </a:prstGeom>
          <a:noFill/>
        </p:spPr>
        <p:txBody>
          <a:bodyPr wrap="none" rtlCol="0">
            <a:spAutoFit/>
          </a:bodyPr>
          <a:lstStyle/>
          <a:p>
            <a:r>
              <a:rPr lang="en-US" dirty="0" smtClean="0"/>
              <a:t>Our daughter – strong woman!</a:t>
            </a:r>
            <a:endParaRPr lang="en-US" dirty="0"/>
          </a:p>
        </p:txBody>
      </p:sp>
      <p:sp>
        <p:nvSpPr>
          <p:cNvPr id="11" name="TextBox 10"/>
          <p:cNvSpPr txBox="1"/>
          <p:nvPr/>
        </p:nvSpPr>
        <p:spPr>
          <a:xfrm>
            <a:off x="4739346" y="5197923"/>
            <a:ext cx="3425938" cy="369332"/>
          </a:xfrm>
          <a:prstGeom prst="rect">
            <a:avLst/>
          </a:prstGeom>
          <a:noFill/>
        </p:spPr>
        <p:txBody>
          <a:bodyPr wrap="none" rtlCol="0">
            <a:spAutoFit/>
          </a:bodyPr>
          <a:lstStyle/>
          <a:p>
            <a:r>
              <a:rPr lang="en-US" dirty="0" smtClean="0"/>
              <a:t>My new hobby – windsurfing!</a:t>
            </a:r>
            <a:endParaRPr lang="en-US" dirty="0"/>
          </a:p>
        </p:txBody>
      </p:sp>
    </p:spTree>
    <p:extLst>
      <p:ext uri="{BB962C8B-B14F-4D97-AF65-F5344CB8AC3E}">
        <p14:creationId xmlns:p14="http://schemas.microsoft.com/office/powerpoint/2010/main" val="6793658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1026</TotalTime>
  <Words>1942</Words>
  <Application>Microsoft Office PowerPoint</Application>
  <PresentationFormat>On-screen Show (4:3)</PresentationFormat>
  <Paragraphs>260</Paragraphs>
  <Slides>36</Slides>
  <Notes>7</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36</vt:i4>
      </vt:variant>
    </vt:vector>
  </HeadingPairs>
  <TitlesOfParts>
    <vt:vector size="50" baseType="lpstr">
      <vt:lpstr>Arial</vt:lpstr>
      <vt:lpstr>Calibri</vt:lpstr>
      <vt:lpstr>Century Gothic</vt:lpstr>
      <vt:lpstr>Copperplate Gothic Bold</vt:lpstr>
      <vt:lpstr>ＭＳ Ｐゴシック</vt:lpstr>
      <vt:lpstr>New York</vt:lpstr>
      <vt:lpstr>Palatino</vt:lpstr>
      <vt:lpstr>Symbol</vt:lpstr>
      <vt:lpstr>Times New Roman</vt:lpstr>
      <vt:lpstr>Wingdings</vt:lpstr>
      <vt:lpstr>Wingdings 3</vt:lpstr>
      <vt:lpstr>ヒラギノ明朝 ProN W3</vt:lpstr>
      <vt:lpstr>ヒラギノ角ゴ ProN W3</vt:lpstr>
      <vt:lpstr>Ion Boardroom</vt:lpstr>
      <vt:lpstr>Project Management for Healthcare Professionals</vt:lpstr>
      <vt:lpstr>About Me</vt:lpstr>
      <vt:lpstr>Dan Furlong</vt:lpstr>
      <vt:lpstr>Questions About You</vt:lpstr>
      <vt:lpstr>Session Objectives</vt:lpstr>
      <vt:lpstr>The Need</vt:lpstr>
      <vt:lpstr>Healthcare Project Drivers</vt:lpstr>
      <vt:lpstr>PowerPoint Presentation</vt:lpstr>
      <vt:lpstr>What’s Different About Healthcare PM?</vt:lpstr>
      <vt:lpstr>Stuck on the Elevator?</vt:lpstr>
      <vt:lpstr>Clinicians View Project “Success” Differently</vt:lpstr>
      <vt:lpstr>PowerPoint Presentation</vt:lpstr>
      <vt:lpstr>Education Can Help</vt:lpstr>
      <vt:lpstr>Findings from 2012 Study*</vt:lpstr>
      <vt:lpstr>Suggestions from that Study</vt:lpstr>
      <vt:lpstr>New Findings from 2015 Study*</vt:lpstr>
      <vt:lpstr>Suggestions for Applying Good PM in Healthcare</vt:lpstr>
      <vt:lpstr>Organizational Motivation</vt:lpstr>
      <vt:lpstr>Individual Motivation:  PMP Certification and Jobs</vt:lpstr>
      <vt:lpstr>Samples of Best Practices</vt:lpstr>
      <vt:lpstr>Sample PM Outputs</vt:lpstr>
      <vt:lpstr>SWOT Analysis</vt:lpstr>
      <vt:lpstr>Mind Map to Help Identify Projects</vt:lpstr>
      <vt:lpstr>PowerPoint Presentation</vt:lpstr>
      <vt:lpstr>PowerPoint Presentation</vt:lpstr>
      <vt:lpstr>PowerPoint Presentation</vt:lpstr>
      <vt:lpstr>WBS</vt:lpstr>
      <vt:lpstr>Project Dashboard</vt:lpstr>
      <vt:lpstr>Cause and Effect Diagram</vt:lpstr>
      <vt:lpstr>Progress Report</vt:lpstr>
      <vt:lpstr>Challenges in Applying Good PM in Healthcare?</vt:lpstr>
      <vt:lpstr>Resources</vt:lpstr>
      <vt:lpstr>Conclusions</vt:lpstr>
      <vt:lpstr>Too bad we can’t implant software to make us all smarter – yet!</vt:lpstr>
      <vt:lpstr>Or Can We? Cyberise.me!*</vt:lpstr>
      <vt:lpstr>Questions?</vt:lpstr>
    </vt:vector>
  </TitlesOfParts>
  <Company>Augsburg College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Healthcare Project Management</dc:title>
  <dc:creator>Kathy Schwalbe</dc:creator>
  <cp:lastModifiedBy>Kathy Schwalbe</cp:lastModifiedBy>
  <cp:revision>88</cp:revision>
  <dcterms:created xsi:type="dcterms:W3CDTF">2014-01-15T21:33:05Z</dcterms:created>
  <dcterms:modified xsi:type="dcterms:W3CDTF">2015-09-17T13:50:12Z</dcterms:modified>
</cp:coreProperties>
</file>