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tiff" ContentType="image/tiff"/>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1" r:id="rId6"/>
  </p:sldMasterIdLst>
  <p:notesMasterIdLst>
    <p:notesMasterId r:id="rId62"/>
  </p:notesMasterIdLst>
  <p:handoutMasterIdLst>
    <p:handoutMasterId r:id="rId63"/>
  </p:handoutMasterIdLst>
  <p:sldIdLst>
    <p:sldId id="277" r:id="rId7"/>
    <p:sldId id="278" r:id="rId8"/>
    <p:sldId id="279" r:id="rId9"/>
    <p:sldId id="280" r:id="rId10"/>
    <p:sldId id="281" r:id="rId11"/>
    <p:sldId id="284" r:id="rId12"/>
    <p:sldId id="503" r:id="rId13"/>
    <p:sldId id="286" r:id="rId14"/>
    <p:sldId id="535" r:id="rId15"/>
    <p:sldId id="505" r:id="rId16"/>
    <p:sldId id="298" r:id="rId17"/>
    <p:sldId id="302" r:id="rId18"/>
    <p:sldId id="303" r:id="rId19"/>
    <p:sldId id="506" r:id="rId20"/>
    <p:sldId id="507" r:id="rId21"/>
    <p:sldId id="508" r:id="rId22"/>
    <p:sldId id="304" r:id="rId23"/>
    <p:sldId id="504" r:id="rId24"/>
    <p:sldId id="311" r:id="rId25"/>
    <p:sldId id="312" r:id="rId26"/>
    <p:sldId id="513" r:id="rId27"/>
    <p:sldId id="510" r:id="rId28"/>
    <p:sldId id="514" r:id="rId29"/>
    <p:sldId id="511" r:id="rId30"/>
    <p:sldId id="512" r:id="rId31"/>
    <p:sldId id="549" r:id="rId32"/>
    <p:sldId id="494" r:id="rId33"/>
    <p:sldId id="509" r:id="rId34"/>
    <p:sldId id="516" r:id="rId35"/>
    <p:sldId id="519" r:id="rId36"/>
    <p:sldId id="520" r:id="rId37"/>
    <p:sldId id="521" r:id="rId38"/>
    <p:sldId id="524" r:id="rId39"/>
    <p:sldId id="525" r:id="rId40"/>
    <p:sldId id="526" r:id="rId41"/>
    <p:sldId id="527" r:id="rId42"/>
    <p:sldId id="528" r:id="rId43"/>
    <p:sldId id="529" r:id="rId44"/>
    <p:sldId id="530" r:id="rId45"/>
    <p:sldId id="531" r:id="rId46"/>
    <p:sldId id="532" r:id="rId47"/>
    <p:sldId id="537" r:id="rId48"/>
    <p:sldId id="437" r:id="rId49"/>
    <p:sldId id="547" r:id="rId50"/>
    <p:sldId id="548" r:id="rId51"/>
    <p:sldId id="438" r:id="rId52"/>
    <p:sldId id="488" r:id="rId53"/>
    <p:sldId id="539" r:id="rId54"/>
    <p:sldId id="540" r:id="rId55"/>
    <p:sldId id="542" r:id="rId56"/>
    <p:sldId id="541" r:id="rId57"/>
    <p:sldId id="546" r:id="rId58"/>
    <p:sldId id="533" r:id="rId59"/>
    <p:sldId id="486" r:id="rId60"/>
    <p:sldId id="538" r:id="rId61"/>
  </p:sldIdLst>
  <p:sldSz cx="9144000" cy="6858000" type="screen4x3"/>
  <p:notesSz cx="7102475" cy="93884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hy Schwalbe" initials="KS"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5960"/>
    <a:srgbClr val="0000FF"/>
    <a:srgbClr val="4F2D7F"/>
    <a:srgbClr val="0065BD"/>
    <a:srgbClr val="008851"/>
    <a:srgbClr val="009AA6"/>
    <a:srgbClr val="A68462"/>
    <a:srgbClr val="E7D2AD"/>
    <a:srgbClr val="D39D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93257" autoAdjust="0"/>
  </p:normalViewPr>
  <p:slideViewPr>
    <p:cSldViewPr>
      <p:cViewPr varScale="1">
        <p:scale>
          <a:sx n="74" d="100"/>
          <a:sy n="74" d="100"/>
        </p:scale>
        <p:origin x="1296" y="7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383" cy="469745"/>
          </a:xfrm>
          <a:prstGeom prst="rect">
            <a:avLst/>
          </a:prstGeom>
        </p:spPr>
        <p:txBody>
          <a:bodyPr vert="horz" lIns="92464" tIns="46232" rIns="92464" bIns="46232"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022485" y="0"/>
            <a:ext cx="3078383" cy="469745"/>
          </a:xfrm>
          <a:prstGeom prst="rect">
            <a:avLst/>
          </a:prstGeom>
        </p:spPr>
        <p:txBody>
          <a:bodyPr vert="horz" lIns="92464" tIns="46232" rIns="92464" bIns="46232" rtlCol="0"/>
          <a:lstStyle>
            <a:lvl1pPr algn="r" fontAlgn="auto">
              <a:spcBef>
                <a:spcPts val="0"/>
              </a:spcBef>
              <a:spcAft>
                <a:spcPts val="0"/>
              </a:spcAft>
              <a:defRPr sz="1200">
                <a:latin typeface="+mn-lt"/>
              </a:defRPr>
            </a:lvl1pPr>
          </a:lstStyle>
          <a:p>
            <a:pPr>
              <a:defRPr/>
            </a:pPr>
            <a:fld id="{8EF5945D-FB76-4B8D-B1BD-7BF2286BA699}" type="datetimeFigureOut">
              <a:rPr lang="en-US"/>
              <a:pPr>
                <a:defRPr/>
              </a:pPr>
              <a:t>12/13/2013</a:t>
            </a:fld>
            <a:endParaRPr lang="en-US"/>
          </a:p>
        </p:txBody>
      </p:sp>
      <p:sp>
        <p:nvSpPr>
          <p:cNvPr id="4" name="Footer Placeholder 3"/>
          <p:cNvSpPr>
            <a:spLocks noGrp="1"/>
          </p:cNvSpPr>
          <p:nvPr>
            <p:ph type="ftr" sz="quarter" idx="2"/>
          </p:nvPr>
        </p:nvSpPr>
        <p:spPr>
          <a:xfrm>
            <a:off x="0" y="8917127"/>
            <a:ext cx="3078383" cy="469745"/>
          </a:xfrm>
          <a:prstGeom prst="rect">
            <a:avLst/>
          </a:prstGeom>
        </p:spPr>
        <p:txBody>
          <a:bodyPr vert="horz" lIns="92464" tIns="46232" rIns="92464" bIns="46232"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4022485" y="8917127"/>
            <a:ext cx="3078383" cy="469745"/>
          </a:xfrm>
          <a:prstGeom prst="rect">
            <a:avLst/>
          </a:prstGeom>
        </p:spPr>
        <p:txBody>
          <a:bodyPr vert="horz" lIns="92464" tIns="46232" rIns="92464" bIns="46232" rtlCol="0" anchor="b"/>
          <a:lstStyle>
            <a:lvl1pPr algn="r" fontAlgn="auto">
              <a:spcBef>
                <a:spcPts val="0"/>
              </a:spcBef>
              <a:spcAft>
                <a:spcPts val="0"/>
              </a:spcAft>
              <a:defRPr sz="1200">
                <a:latin typeface="+mn-lt"/>
              </a:defRPr>
            </a:lvl1pPr>
          </a:lstStyle>
          <a:p>
            <a:pPr>
              <a:defRPr/>
            </a:pPr>
            <a:fld id="{87DD1B08-F50F-47C2-899C-E9C94E968576}" type="slidenum">
              <a:rPr lang="en-US"/>
              <a:pPr>
                <a:defRPr/>
              </a:pPr>
              <a:t>‹#›</a:t>
            </a:fld>
            <a:endParaRPr lang="en-US"/>
          </a:p>
        </p:txBody>
      </p:sp>
    </p:spTree>
    <p:extLst>
      <p:ext uri="{BB962C8B-B14F-4D97-AF65-F5344CB8AC3E}">
        <p14:creationId xmlns:p14="http://schemas.microsoft.com/office/powerpoint/2010/main" val="4939145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383" cy="469745"/>
          </a:xfrm>
          <a:prstGeom prst="rect">
            <a:avLst/>
          </a:prstGeom>
        </p:spPr>
        <p:txBody>
          <a:bodyPr vert="horz" lIns="94221" tIns="47111" rIns="94221" bIns="47111"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022485" y="0"/>
            <a:ext cx="3078383" cy="469745"/>
          </a:xfrm>
          <a:prstGeom prst="rect">
            <a:avLst/>
          </a:prstGeom>
        </p:spPr>
        <p:txBody>
          <a:bodyPr vert="horz" lIns="94221" tIns="47111" rIns="94221" bIns="47111" rtlCol="0"/>
          <a:lstStyle>
            <a:lvl1pPr algn="r" fontAlgn="auto">
              <a:spcBef>
                <a:spcPts val="0"/>
              </a:spcBef>
              <a:spcAft>
                <a:spcPts val="0"/>
              </a:spcAft>
              <a:defRPr sz="1200">
                <a:latin typeface="+mn-lt"/>
              </a:defRPr>
            </a:lvl1pPr>
          </a:lstStyle>
          <a:p>
            <a:pPr>
              <a:defRPr/>
            </a:pPr>
            <a:fld id="{43198787-5C3E-4660-B85D-2C93FAC04A66}" type="datetimeFigureOut">
              <a:rPr lang="en-US"/>
              <a:pPr>
                <a:defRPr/>
              </a:pPr>
              <a:t>12/13/2013</a:t>
            </a:fld>
            <a:endParaRPr lang="en-US"/>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21" tIns="47111" rIns="94221" bIns="47111" rtlCol="0" anchor="ctr"/>
          <a:lstStyle/>
          <a:p>
            <a:pPr lvl="0"/>
            <a:endParaRPr lang="en-US" noProof="0"/>
          </a:p>
        </p:txBody>
      </p:sp>
      <p:sp>
        <p:nvSpPr>
          <p:cNvPr id="5" name="Notes Placeholder 4"/>
          <p:cNvSpPr>
            <a:spLocks noGrp="1"/>
          </p:cNvSpPr>
          <p:nvPr>
            <p:ph type="body" sz="quarter" idx="3"/>
          </p:nvPr>
        </p:nvSpPr>
        <p:spPr>
          <a:xfrm>
            <a:off x="710891" y="4460167"/>
            <a:ext cx="5680693" cy="4224494"/>
          </a:xfrm>
          <a:prstGeom prst="rect">
            <a:avLst/>
          </a:prstGeom>
        </p:spPr>
        <p:txBody>
          <a:bodyPr vert="horz" lIns="94221" tIns="47111" rIns="94221" bIns="4711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917127"/>
            <a:ext cx="3078383" cy="469745"/>
          </a:xfrm>
          <a:prstGeom prst="rect">
            <a:avLst/>
          </a:prstGeom>
        </p:spPr>
        <p:txBody>
          <a:bodyPr vert="horz" lIns="94221" tIns="47111" rIns="94221" bIns="47111"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022485" y="8917127"/>
            <a:ext cx="3078383" cy="469745"/>
          </a:xfrm>
          <a:prstGeom prst="rect">
            <a:avLst/>
          </a:prstGeom>
        </p:spPr>
        <p:txBody>
          <a:bodyPr vert="horz" lIns="94221" tIns="47111" rIns="94221" bIns="47111" rtlCol="0" anchor="b"/>
          <a:lstStyle>
            <a:lvl1pPr algn="r" fontAlgn="auto">
              <a:spcBef>
                <a:spcPts val="0"/>
              </a:spcBef>
              <a:spcAft>
                <a:spcPts val="0"/>
              </a:spcAft>
              <a:defRPr sz="1200">
                <a:latin typeface="+mn-lt"/>
              </a:defRPr>
            </a:lvl1pPr>
          </a:lstStyle>
          <a:p>
            <a:pPr>
              <a:defRPr/>
            </a:pPr>
            <a:fld id="{BA47FD4F-9507-4038-A7B8-B565A24496B0}" type="slidenum">
              <a:rPr lang="en-US"/>
              <a:pPr>
                <a:defRPr/>
              </a:pPr>
              <a:t>‹#›</a:t>
            </a:fld>
            <a:endParaRPr lang="en-US"/>
          </a:p>
        </p:txBody>
      </p:sp>
    </p:spTree>
    <p:extLst>
      <p:ext uri="{BB962C8B-B14F-4D97-AF65-F5344CB8AC3E}">
        <p14:creationId xmlns:p14="http://schemas.microsoft.com/office/powerpoint/2010/main" val="428160926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i="1" smtClean="0"/>
              <a:t>This presentation is intended for the </a:t>
            </a:r>
            <a:r>
              <a:rPr lang="en-US" b="1" i="1" smtClean="0"/>
              <a:t>starting segment</a:t>
            </a:r>
            <a:r>
              <a:rPr lang="en-US" i="1" smtClean="0"/>
              <a:t>: project management practitioners who don’t know much about PMI, and/or beginners, students, and others considering a career or specialization in project management. PMI members already know (or should know!) most of what’s in it. It provides a basic look at what PMI is, what it does, and why membership and PMI credentials are smart moves for practitioners. It should take about 20 minutes at a conversational pace.</a:t>
            </a:r>
          </a:p>
          <a:p>
            <a:pPr eaLnBrk="1" hangingPunct="1">
              <a:spcBef>
                <a:spcPct val="0"/>
              </a:spcBef>
            </a:pPr>
            <a:r>
              <a:rPr lang="en-US" i="1" smtClean="0"/>
              <a:t>	Component leaders who are addressing </a:t>
            </a:r>
            <a:r>
              <a:rPr lang="en-US" b="1" i="1" smtClean="0"/>
              <a:t>organizations</a:t>
            </a:r>
            <a:r>
              <a:rPr lang="en-US" i="1" smtClean="0"/>
              <a:t> – businesses, government bodies, or non-profits -- should use “The Value of Project Management,” which concentrates on organizational rather than personal benefits.</a:t>
            </a:r>
          </a:p>
          <a:p>
            <a:pPr eaLnBrk="1" hangingPunct="1">
              <a:spcBef>
                <a:spcPct val="0"/>
              </a:spcBef>
            </a:pPr>
            <a:r>
              <a:rPr lang="en-US" i="1" smtClean="0"/>
              <a:t>	Obviously every audience is different, and there’s a lot of information that won’t fit into the slides and speaker notes. Learn as much as you can about the audience in advance and use your judgment: feel free to delete a slide, skip past it quickly – or to expand on the speaker notes if there’s a topic of special interest to this group.</a:t>
            </a:r>
          </a:p>
          <a:p>
            <a:pPr eaLnBrk="1" hangingPunct="1">
              <a:spcBef>
                <a:spcPct val="0"/>
              </a:spcBef>
            </a:pPr>
            <a:r>
              <a:rPr lang="en-US" i="1" smtClean="0"/>
              <a:t>	Some slides have action buttons in the top right corner. If you’re online during the presentation, and want to dig a little deeper, those buttons will open the relevant page at the PMI website. The corresponding URLs are found in the speaker notes (and are also live links when you’re using PowerPoint’s “notes page” view).</a:t>
            </a:r>
            <a:r>
              <a:rPr lang="en-US" smtClean="0"/>
              <a:t> </a:t>
            </a:r>
          </a:p>
          <a:p>
            <a:pPr eaLnBrk="1" hangingPunct="1">
              <a:spcBef>
                <a:spcPct val="0"/>
              </a:spcBef>
            </a:pPr>
            <a:endParaRPr lang="en-US" smtClean="0"/>
          </a:p>
          <a:p>
            <a:pPr eaLnBrk="1" hangingPunct="1">
              <a:spcBef>
                <a:spcPct val="0"/>
              </a:spcBef>
            </a:pPr>
            <a:r>
              <a:rPr lang="en-US" b="1" smtClean="0"/>
              <a:t>LAST UPDATED February 2009</a:t>
            </a:r>
            <a:endParaRPr lang="en-US" smtClean="0"/>
          </a:p>
          <a:p>
            <a:pPr eaLnBrk="1" hangingPunct="1">
              <a:spcBef>
                <a:spcPct val="0"/>
              </a:spcBef>
            </a:pPr>
            <a:endParaRPr lang="en-US" smtClean="0"/>
          </a:p>
        </p:txBody>
      </p:sp>
      <p:sp>
        <p:nvSpPr>
          <p:cNvPr id="78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AEB168-11C4-46E4-A484-09C6D4FFA8B0}" type="slidenum">
              <a:rPr lang="en-US" smtClean="0"/>
              <a:pPr fontAlgn="base">
                <a:spcBef>
                  <a:spcPct val="0"/>
                </a:spcBef>
                <a:spcAft>
                  <a:spcPct val="0"/>
                </a:spcAft>
                <a:defRPr/>
              </a:pPr>
              <a:t>1</a:t>
            </a:fld>
            <a:endParaRPr lang="en-US" smtClean="0"/>
          </a:p>
        </p:txBody>
      </p:sp>
    </p:spTree>
    <p:extLst>
      <p:ext uri="{BB962C8B-B14F-4D97-AF65-F5344CB8AC3E}">
        <p14:creationId xmlns:p14="http://schemas.microsoft.com/office/powerpoint/2010/main" val="1705185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E7EFBB7-31EC-4867-9CF6-C2BD0D5DC80B}" type="slidenum">
              <a:rPr lang="en-US" smtClean="0"/>
              <a:pPr>
                <a:defRPr/>
              </a:pPr>
              <a:t>6</a:t>
            </a:fld>
            <a:endParaRPr lang="en-US"/>
          </a:p>
        </p:txBody>
      </p:sp>
    </p:spTree>
    <p:extLst>
      <p:ext uri="{BB962C8B-B14F-4D97-AF65-F5344CB8AC3E}">
        <p14:creationId xmlns:p14="http://schemas.microsoft.com/office/powerpoint/2010/main" val="1296825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E7EFBB7-31EC-4867-9CF6-C2BD0D5DC80B}" type="slidenum">
              <a:rPr lang="en-US" smtClean="0"/>
              <a:pPr>
                <a:defRPr/>
              </a:pPr>
              <a:t>7</a:t>
            </a:fld>
            <a:endParaRPr lang="en-US"/>
          </a:p>
        </p:txBody>
      </p:sp>
    </p:spTree>
    <p:extLst>
      <p:ext uri="{BB962C8B-B14F-4D97-AF65-F5344CB8AC3E}">
        <p14:creationId xmlns:p14="http://schemas.microsoft.com/office/powerpoint/2010/main" val="4133199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1ECB41CC-32B2-4369-A5A4-6AA527EA77AB}" type="slidenum">
              <a:rPr lang="en-US" smtClean="0"/>
              <a:pPr/>
              <a:t>8</a:t>
            </a:fld>
            <a:endParaRPr lang="en-US" smtClean="0"/>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08615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AAE2B49-BD63-4115-84A5-4A15FF714A72}" type="slidenum">
              <a:rPr lang="en-US" smtClean="0"/>
              <a:pPr>
                <a:defRPr/>
              </a:pPr>
              <a:t>9</a:t>
            </a:fld>
            <a:endParaRPr lang="en-US"/>
          </a:p>
        </p:txBody>
      </p:sp>
    </p:spTree>
    <p:extLst>
      <p:ext uri="{BB962C8B-B14F-4D97-AF65-F5344CB8AC3E}">
        <p14:creationId xmlns:p14="http://schemas.microsoft.com/office/powerpoint/2010/main" val="995160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0A07BF-7C85-40D4-8FEC-8512AC0E8B13}" type="slidenum">
              <a:rPr lang="en-US"/>
              <a:pPr/>
              <a:t>11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40661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CEF4FCEF-6593-4417-B7E6-5AEA3F0A1072}" type="slidenum">
              <a:rPr lang="en-US" smtClean="0"/>
              <a:pPr/>
              <a:t>12</a:t>
            </a:fld>
            <a:endParaRPr lang="en-US" smtClean="0"/>
          </a:p>
        </p:txBody>
      </p:sp>
      <p:sp>
        <p:nvSpPr>
          <p:cNvPr id="208899" name="Rectangle 2"/>
          <p:cNvSpPr>
            <a:spLocks noGrp="1" noRot="1" noChangeAspect="1" noChangeArrowheads="1" noTextEdit="1"/>
          </p:cNvSpPr>
          <p:nvPr>
            <p:ph type="sldImg"/>
          </p:nvPr>
        </p:nvSpPr>
        <p:spPr>
          <a:xfrm>
            <a:off x="1192213" y="693738"/>
            <a:ext cx="4711700" cy="3533775"/>
          </a:xfrm>
          <a:ln/>
        </p:spPr>
      </p:sp>
      <p:sp>
        <p:nvSpPr>
          <p:cNvPr id="208900" name="Rectangle 3"/>
          <p:cNvSpPr>
            <a:spLocks noGrp="1" noChangeArrowheads="1"/>
          </p:cNvSpPr>
          <p:nvPr>
            <p:ph type="body" idx="1"/>
          </p:nvPr>
        </p:nvSpPr>
        <p:spPr>
          <a:xfrm>
            <a:off x="926762" y="4458808"/>
            <a:ext cx="5240925" cy="4228176"/>
          </a:xfrm>
          <a:noFill/>
          <a:ln/>
        </p:spPr>
        <p:txBody>
          <a:bodyPr/>
          <a:lstStyle/>
          <a:p>
            <a:pPr eaLnBrk="1" hangingPunct="1"/>
            <a:endParaRPr lang="en-US" smtClean="0"/>
          </a:p>
        </p:txBody>
      </p:sp>
    </p:spTree>
    <p:extLst>
      <p:ext uri="{BB962C8B-B14F-4D97-AF65-F5344CB8AC3E}">
        <p14:creationId xmlns:p14="http://schemas.microsoft.com/office/powerpoint/2010/main" val="874039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BBC3111B-2FE6-4951-AB43-A5323E3F6D62}" type="slidenum">
              <a:rPr lang="en-US" smtClean="0"/>
              <a:pPr/>
              <a:t>13</a:t>
            </a:fld>
            <a:endParaRPr lang="en-US" smtClean="0"/>
          </a:p>
        </p:txBody>
      </p:sp>
      <p:sp>
        <p:nvSpPr>
          <p:cNvPr id="209923" name="Rectangle 2"/>
          <p:cNvSpPr>
            <a:spLocks noGrp="1" noRot="1" noChangeAspect="1" noChangeArrowheads="1" noTextEdit="1"/>
          </p:cNvSpPr>
          <p:nvPr>
            <p:ph type="sldImg"/>
          </p:nvPr>
        </p:nvSpPr>
        <p:spPr>
          <a:solidFill>
            <a:srgbClr val="FFFFFF"/>
          </a:solidFill>
          <a:ln/>
        </p:spPr>
      </p:sp>
      <p:sp>
        <p:nvSpPr>
          <p:cNvPr id="209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extLst>
      <p:ext uri="{BB962C8B-B14F-4D97-AF65-F5344CB8AC3E}">
        <p14:creationId xmlns:p14="http://schemas.microsoft.com/office/powerpoint/2010/main" val="925187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95ABE9AD-BC07-4191-B1CB-197DE0881ECD}" type="slidenum">
              <a:rPr lang="en-US" smtClean="0"/>
              <a:pPr/>
              <a:t>17</a:t>
            </a:fld>
            <a:endParaRPr lang="en-US" smtClean="0"/>
          </a:p>
        </p:txBody>
      </p:sp>
      <p:sp>
        <p:nvSpPr>
          <p:cNvPr id="210947" name="Rectangle 2"/>
          <p:cNvSpPr>
            <a:spLocks noGrp="1" noRot="1" noChangeAspect="1" noChangeArrowheads="1" noTextEdit="1"/>
          </p:cNvSpPr>
          <p:nvPr>
            <p:ph type="sldImg"/>
          </p:nvPr>
        </p:nvSpPr>
        <p:spPr>
          <a:xfrm>
            <a:off x="1190625" y="692150"/>
            <a:ext cx="4714875" cy="3535363"/>
          </a:xfrm>
          <a:ln/>
        </p:spPr>
      </p:sp>
      <p:sp>
        <p:nvSpPr>
          <p:cNvPr id="210948" name="Rectangle 3"/>
          <p:cNvSpPr>
            <a:spLocks noGrp="1" noChangeArrowheads="1"/>
          </p:cNvSpPr>
          <p:nvPr>
            <p:ph type="body" idx="1"/>
          </p:nvPr>
        </p:nvSpPr>
        <p:spPr>
          <a:xfrm>
            <a:off x="926760" y="4458805"/>
            <a:ext cx="5240925" cy="4228177"/>
          </a:xfrm>
          <a:noFill/>
          <a:ln/>
        </p:spPr>
        <p:txBody>
          <a:bodyPr/>
          <a:lstStyle/>
          <a:p>
            <a:pPr eaLnBrk="1" hangingPunct="1"/>
            <a:endParaRPr lang="en-US" smtClean="0"/>
          </a:p>
        </p:txBody>
      </p:sp>
    </p:spTree>
    <p:extLst>
      <p:ext uri="{BB962C8B-B14F-4D97-AF65-F5344CB8AC3E}">
        <p14:creationId xmlns:p14="http://schemas.microsoft.com/office/powerpoint/2010/main" val="878830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95ABE9AD-BC07-4191-B1CB-197DE0881ECD}" type="slidenum">
              <a:rPr lang="en-US" smtClean="0"/>
              <a:pPr/>
              <a:t>18</a:t>
            </a:fld>
            <a:endParaRPr lang="en-US" smtClean="0"/>
          </a:p>
        </p:txBody>
      </p:sp>
      <p:sp>
        <p:nvSpPr>
          <p:cNvPr id="210947" name="Rectangle 2"/>
          <p:cNvSpPr>
            <a:spLocks noGrp="1" noRot="1" noChangeAspect="1" noChangeArrowheads="1" noTextEdit="1"/>
          </p:cNvSpPr>
          <p:nvPr>
            <p:ph type="sldImg"/>
          </p:nvPr>
        </p:nvSpPr>
        <p:spPr>
          <a:xfrm>
            <a:off x="1190625" y="692150"/>
            <a:ext cx="4714875" cy="3535363"/>
          </a:xfrm>
          <a:ln/>
        </p:spPr>
      </p:sp>
      <p:sp>
        <p:nvSpPr>
          <p:cNvPr id="210948" name="Rectangle 3"/>
          <p:cNvSpPr>
            <a:spLocks noGrp="1" noChangeArrowheads="1"/>
          </p:cNvSpPr>
          <p:nvPr>
            <p:ph type="body" idx="1"/>
          </p:nvPr>
        </p:nvSpPr>
        <p:spPr>
          <a:xfrm>
            <a:off x="926760" y="4458805"/>
            <a:ext cx="5240925" cy="4228177"/>
          </a:xfrm>
          <a:noFill/>
          <a:ln/>
        </p:spPr>
        <p:txBody>
          <a:bodyPr/>
          <a:lstStyle/>
          <a:p>
            <a:pPr eaLnBrk="1" hangingPunct="1"/>
            <a:endParaRPr lang="en-US" smtClean="0"/>
          </a:p>
        </p:txBody>
      </p:sp>
    </p:spTree>
    <p:extLst>
      <p:ext uri="{BB962C8B-B14F-4D97-AF65-F5344CB8AC3E}">
        <p14:creationId xmlns:p14="http://schemas.microsoft.com/office/powerpoint/2010/main" val="3300927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9DE0B51C-B01F-46B1-BE32-1B9AFBFA0872}" type="slidenum">
              <a:rPr lang="en-US" smtClean="0"/>
              <a:pPr/>
              <a:t>19</a:t>
            </a:fld>
            <a:endParaRPr lang="en-US" smtClean="0"/>
          </a:p>
        </p:txBody>
      </p:sp>
      <p:sp>
        <p:nvSpPr>
          <p:cNvPr id="218115" name="Rectangle 2"/>
          <p:cNvSpPr>
            <a:spLocks noGrp="1" noRot="1" noChangeAspect="1" noChangeArrowheads="1" noTextEdit="1"/>
          </p:cNvSpPr>
          <p:nvPr>
            <p:ph type="sldImg"/>
          </p:nvPr>
        </p:nvSpPr>
        <p:spPr>
          <a:xfrm>
            <a:off x="1190625" y="692150"/>
            <a:ext cx="4714875" cy="3535363"/>
          </a:xfrm>
          <a:ln/>
        </p:spPr>
      </p:sp>
      <p:sp>
        <p:nvSpPr>
          <p:cNvPr id="218116" name="Rectangle 3"/>
          <p:cNvSpPr>
            <a:spLocks noGrp="1" noChangeArrowheads="1"/>
          </p:cNvSpPr>
          <p:nvPr>
            <p:ph type="body" idx="1"/>
          </p:nvPr>
        </p:nvSpPr>
        <p:spPr>
          <a:xfrm>
            <a:off x="926760" y="4458805"/>
            <a:ext cx="5240925" cy="4228177"/>
          </a:xfrm>
          <a:noFill/>
          <a:ln/>
        </p:spPr>
        <p:txBody>
          <a:bodyPr/>
          <a:lstStyle/>
          <a:p>
            <a:pPr eaLnBrk="1" hangingPunct="1"/>
            <a:endParaRPr lang="en-US" smtClean="0"/>
          </a:p>
        </p:txBody>
      </p:sp>
    </p:spTree>
    <p:extLst>
      <p:ext uri="{BB962C8B-B14F-4D97-AF65-F5344CB8AC3E}">
        <p14:creationId xmlns:p14="http://schemas.microsoft.com/office/powerpoint/2010/main" val="1683118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702B7D7D-3255-47A9-826C-AC3E1EEEF0C6}" type="slidenum">
              <a:rPr lang="en-US" smtClean="0"/>
              <a:pPr/>
              <a:t>20</a:t>
            </a:fld>
            <a:endParaRPr lang="en-US" smtClean="0"/>
          </a:p>
        </p:txBody>
      </p:sp>
      <p:sp>
        <p:nvSpPr>
          <p:cNvPr id="176131" name="Rectangle 2"/>
          <p:cNvSpPr>
            <a:spLocks noGrp="1" noRot="1" noChangeAspect="1" noChangeArrowheads="1" noTextEdit="1"/>
          </p:cNvSpPr>
          <p:nvPr>
            <p:ph type="sldImg"/>
          </p:nvPr>
        </p:nvSpPr>
        <p:spPr>
          <a:xfrm>
            <a:off x="1192213" y="693738"/>
            <a:ext cx="4711700" cy="3533775"/>
          </a:xfrm>
          <a:ln/>
        </p:spPr>
      </p:sp>
      <p:sp>
        <p:nvSpPr>
          <p:cNvPr id="176132" name="Rectangle 3"/>
          <p:cNvSpPr>
            <a:spLocks noGrp="1" noChangeArrowheads="1"/>
          </p:cNvSpPr>
          <p:nvPr>
            <p:ph type="body" idx="1"/>
          </p:nvPr>
        </p:nvSpPr>
        <p:spPr>
          <a:xfrm>
            <a:off x="926761" y="4458808"/>
            <a:ext cx="5240925" cy="4228176"/>
          </a:xfrm>
          <a:noFill/>
          <a:ln/>
        </p:spPr>
        <p:txBody>
          <a:bodyPr/>
          <a:lstStyle/>
          <a:p>
            <a:pPr eaLnBrk="1" hangingPunct="1"/>
            <a:endParaRPr lang="en-US" smtClean="0"/>
          </a:p>
        </p:txBody>
      </p:sp>
    </p:spTree>
    <p:extLst>
      <p:ext uri="{BB962C8B-B14F-4D97-AF65-F5344CB8AC3E}">
        <p14:creationId xmlns:p14="http://schemas.microsoft.com/office/powerpoint/2010/main" val="903257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latin typeface="Times New Roman" pitchFamily="18" charset="0"/>
            </a:endParaRPr>
          </a:p>
        </p:txBody>
      </p:sp>
      <p:sp>
        <p:nvSpPr>
          <p:cNvPr id="61444" name="Slide Number Placeholder 3"/>
          <p:cNvSpPr>
            <a:spLocks noGrp="1"/>
          </p:cNvSpPr>
          <p:nvPr>
            <p:ph type="sldNum" sz="quarter" idx="5"/>
          </p:nvPr>
        </p:nvSpPr>
        <p:spPr>
          <a:noFill/>
        </p:spPr>
        <p:txBody>
          <a:bodyPr/>
          <a:lstStyle/>
          <a:p>
            <a:fld id="{8F01EEF7-8A47-4F75-8922-46C5C37682AE}" type="slidenum">
              <a:rPr lang="en-US" smtClean="0">
                <a:latin typeface="Tahoma" pitchFamily="34" charset="0"/>
              </a:rPr>
              <a:pPr/>
              <a:t>21</a:t>
            </a:fld>
            <a:endParaRPr lang="en-US" smtClean="0">
              <a:latin typeface="Tahoma" pitchFamily="34" charset="0"/>
            </a:endParaRPr>
          </a:p>
        </p:txBody>
      </p:sp>
    </p:spTree>
    <p:extLst>
      <p:ext uri="{BB962C8B-B14F-4D97-AF65-F5344CB8AC3E}">
        <p14:creationId xmlns:p14="http://schemas.microsoft.com/office/powerpoint/2010/main" val="3303896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9DE0B51C-B01F-46B1-BE32-1B9AFBFA0872}" type="slidenum">
              <a:rPr lang="en-US" smtClean="0"/>
              <a:pPr/>
              <a:t>22</a:t>
            </a:fld>
            <a:endParaRPr lang="en-US" smtClean="0"/>
          </a:p>
        </p:txBody>
      </p:sp>
      <p:sp>
        <p:nvSpPr>
          <p:cNvPr id="218115" name="Rectangle 2"/>
          <p:cNvSpPr>
            <a:spLocks noGrp="1" noRot="1" noChangeAspect="1" noChangeArrowheads="1" noTextEdit="1"/>
          </p:cNvSpPr>
          <p:nvPr>
            <p:ph type="sldImg"/>
          </p:nvPr>
        </p:nvSpPr>
        <p:spPr>
          <a:xfrm>
            <a:off x="1190625" y="692150"/>
            <a:ext cx="4714875" cy="3535363"/>
          </a:xfrm>
          <a:ln/>
        </p:spPr>
      </p:sp>
      <p:sp>
        <p:nvSpPr>
          <p:cNvPr id="218116" name="Rectangle 3"/>
          <p:cNvSpPr>
            <a:spLocks noGrp="1" noChangeArrowheads="1"/>
          </p:cNvSpPr>
          <p:nvPr>
            <p:ph type="body" idx="1"/>
          </p:nvPr>
        </p:nvSpPr>
        <p:spPr>
          <a:xfrm>
            <a:off x="926760" y="4458805"/>
            <a:ext cx="5240925" cy="4228177"/>
          </a:xfrm>
          <a:noFill/>
          <a:ln/>
        </p:spPr>
        <p:txBody>
          <a:bodyPr/>
          <a:lstStyle/>
          <a:p>
            <a:pPr eaLnBrk="1" hangingPunct="1"/>
            <a:endParaRPr lang="en-US" smtClean="0"/>
          </a:p>
        </p:txBody>
      </p:sp>
    </p:spTree>
    <p:extLst>
      <p:ext uri="{BB962C8B-B14F-4D97-AF65-F5344CB8AC3E}">
        <p14:creationId xmlns:p14="http://schemas.microsoft.com/office/powerpoint/2010/main" val="4020303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9DE0B51C-B01F-46B1-BE32-1B9AFBFA0872}" type="slidenum">
              <a:rPr lang="en-US" smtClean="0"/>
              <a:pPr/>
              <a:t>23</a:t>
            </a:fld>
            <a:endParaRPr lang="en-US" smtClean="0"/>
          </a:p>
        </p:txBody>
      </p:sp>
      <p:sp>
        <p:nvSpPr>
          <p:cNvPr id="218115" name="Rectangle 2"/>
          <p:cNvSpPr>
            <a:spLocks noGrp="1" noRot="1" noChangeAspect="1" noChangeArrowheads="1" noTextEdit="1"/>
          </p:cNvSpPr>
          <p:nvPr>
            <p:ph type="sldImg"/>
          </p:nvPr>
        </p:nvSpPr>
        <p:spPr>
          <a:xfrm>
            <a:off x="1190625" y="692150"/>
            <a:ext cx="4714875" cy="3535363"/>
          </a:xfrm>
          <a:ln/>
        </p:spPr>
      </p:sp>
      <p:sp>
        <p:nvSpPr>
          <p:cNvPr id="218116" name="Rectangle 3"/>
          <p:cNvSpPr>
            <a:spLocks noGrp="1" noChangeArrowheads="1"/>
          </p:cNvSpPr>
          <p:nvPr>
            <p:ph type="body" idx="1"/>
          </p:nvPr>
        </p:nvSpPr>
        <p:spPr>
          <a:xfrm>
            <a:off x="926760" y="4458805"/>
            <a:ext cx="5240925" cy="4228177"/>
          </a:xfrm>
          <a:noFill/>
          <a:ln/>
        </p:spPr>
        <p:txBody>
          <a:bodyPr/>
          <a:lstStyle/>
          <a:p>
            <a:pPr eaLnBrk="1" hangingPunct="1"/>
            <a:endParaRPr lang="en-US" smtClean="0"/>
          </a:p>
        </p:txBody>
      </p:sp>
    </p:spTree>
    <p:extLst>
      <p:ext uri="{BB962C8B-B14F-4D97-AF65-F5344CB8AC3E}">
        <p14:creationId xmlns:p14="http://schemas.microsoft.com/office/powerpoint/2010/main" val="2658886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42E0FE-4A1B-4E52-9C05-2EF10D8C9832}" type="slidenum">
              <a:rPr lang="en-US" smtClean="0"/>
              <a:pPr/>
              <a:t>27</a:t>
            </a:fld>
            <a:endParaRPr lang="en-US"/>
          </a:p>
        </p:txBody>
      </p:sp>
    </p:spTree>
    <p:extLst>
      <p:ext uri="{BB962C8B-B14F-4D97-AF65-F5344CB8AC3E}">
        <p14:creationId xmlns:p14="http://schemas.microsoft.com/office/powerpoint/2010/main" val="1030541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 Changed font to</a:t>
            </a:r>
            <a:r>
              <a:rPr lang="en-US" baseline="0" dirty="0" smtClean="0"/>
              <a:t> match other slides. Changed title to be consistent with rest of PPT. A very good slide – good to have published work to support our points.</a:t>
            </a:r>
            <a:endParaRPr lang="en-US" dirty="0"/>
          </a:p>
        </p:txBody>
      </p:sp>
      <p:sp>
        <p:nvSpPr>
          <p:cNvPr id="4" name="Slide Number Placeholder 3"/>
          <p:cNvSpPr>
            <a:spLocks noGrp="1"/>
          </p:cNvSpPr>
          <p:nvPr>
            <p:ph type="sldNum" sz="quarter" idx="10"/>
          </p:nvPr>
        </p:nvSpPr>
        <p:spPr/>
        <p:txBody>
          <a:bodyPr/>
          <a:lstStyle/>
          <a:p>
            <a:pPr>
              <a:defRPr/>
            </a:pPr>
            <a:fld id="{BA47FD4F-9507-4038-A7B8-B565A24496B0}" type="slidenum">
              <a:rPr lang="en-US" smtClean="0"/>
              <a:pPr>
                <a:defRPr/>
              </a:pPr>
              <a:t>29</a:t>
            </a:fld>
            <a:endParaRPr lang="en-US"/>
          </a:p>
        </p:txBody>
      </p:sp>
    </p:spTree>
    <p:extLst>
      <p:ext uri="{BB962C8B-B14F-4D97-AF65-F5344CB8AC3E}">
        <p14:creationId xmlns:p14="http://schemas.microsoft.com/office/powerpoint/2010/main" val="36288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Kathy, I would like to talk about this slide. I want to highlight how Database, Equipment, and Interfaces could</a:t>
            </a:r>
            <a:r>
              <a:rPr lang="en-US" baseline="0" dirty="0" smtClean="0"/>
              <a:t> not have been the problem so it had to be around the Nursing Workflow. However, we check the potential causes anyway. The real problem was two fold. 1) the checkbox was on a window/screen that took work to get to, and the nurses did do it at shift change because they do a full documentation pass during shift change. However, during the middle of shifts (hourly), they did not see the importance of documenting HOB because they were too busy finishing their patient rounds. So it was two fold : Hard to get to the box, and they were busy. We moved all ventilator fields to one screen and although the nurses are still busy, they no longer have to prioritize because it is all in front of them. Technically you could argue that the checkbox location was the real problem, but even if not obscure, the nurses being busy and not wanting to switch screens would have still been a problem. Interesting part was that the CHECKBOX cause was never discovered initially. It was brought up while talking to nurses about how being busy impacts the checkbox not being completed properly. </a:t>
            </a:r>
            <a:r>
              <a:rPr lang="en-US" baseline="0" dirty="0" smtClean="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pPr>
              <a:defRPr/>
            </a:pPr>
            <a:fld id="{BA47FD4F-9507-4038-A7B8-B565A24496B0}" type="slidenum">
              <a:rPr lang="en-US" smtClean="0"/>
              <a:pPr>
                <a:defRPr/>
              </a:pPr>
              <a:t>38</a:t>
            </a:fld>
            <a:endParaRPr lang="en-US"/>
          </a:p>
        </p:txBody>
      </p:sp>
    </p:spTree>
    <p:extLst>
      <p:ext uri="{BB962C8B-B14F-4D97-AF65-F5344CB8AC3E}">
        <p14:creationId xmlns:p14="http://schemas.microsoft.com/office/powerpoint/2010/main" val="839496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95ABE9AD-BC07-4191-B1CB-197DE0881ECD}" type="slidenum">
              <a:rPr lang="en-US" smtClean="0"/>
              <a:pPr/>
              <a:t>42</a:t>
            </a:fld>
            <a:endParaRPr lang="en-US" smtClean="0"/>
          </a:p>
        </p:txBody>
      </p:sp>
      <p:sp>
        <p:nvSpPr>
          <p:cNvPr id="210947" name="Rectangle 2"/>
          <p:cNvSpPr>
            <a:spLocks noGrp="1" noRot="1" noChangeAspect="1" noChangeArrowheads="1" noTextEdit="1"/>
          </p:cNvSpPr>
          <p:nvPr>
            <p:ph type="sldImg"/>
          </p:nvPr>
        </p:nvSpPr>
        <p:spPr>
          <a:xfrm>
            <a:off x="1190625" y="692150"/>
            <a:ext cx="4714875" cy="3535363"/>
          </a:xfrm>
          <a:ln/>
        </p:spPr>
      </p:sp>
      <p:sp>
        <p:nvSpPr>
          <p:cNvPr id="210948" name="Rectangle 3"/>
          <p:cNvSpPr>
            <a:spLocks noGrp="1" noChangeArrowheads="1"/>
          </p:cNvSpPr>
          <p:nvPr>
            <p:ph type="body" idx="1"/>
          </p:nvPr>
        </p:nvSpPr>
        <p:spPr>
          <a:xfrm>
            <a:off x="926760" y="4458805"/>
            <a:ext cx="5240925" cy="4228177"/>
          </a:xfrm>
          <a:noFill/>
          <a:ln/>
        </p:spPr>
        <p:txBody>
          <a:bodyPr/>
          <a:lstStyle/>
          <a:p>
            <a:pPr eaLnBrk="1" hangingPunct="1"/>
            <a:endParaRPr lang="en-US" smtClean="0"/>
          </a:p>
        </p:txBody>
      </p:sp>
    </p:spTree>
    <p:extLst>
      <p:ext uri="{BB962C8B-B14F-4D97-AF65-F5344CB8AC3E}">
        <p14:creationId xmlns:p14="http://schemas.microsoft.com/office/powerpoint/2010/main" val="3300927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p:spPr>
        <p:txBody>
          <a:bodyPr/>
          <a:lstStyle/>
          <a:p>
            <a:fld id="{7ADA65AB-2847-486E-A977-8199974D5C76}" type="slidenum">
              <a:rPr lang="en-US" smtClean="0"/>
              <a:pPr/>
              <a:t>54</a:t>
            </a:fld>
            <a:endParaRPr lang="en-US" smtClean="0"/>
          </a:p>
        </p:txBody>
      </p:sp>
      <p:sp>
        <p:nvSpPr>
          <p:cNvPr id="390147" name="Rectangle 2"/>
          <p:cNvSpPr>
            <a:spLocks noGrp="1" noRot="1" noChangeAspect="1" noChangeArrowheads="1" noTextEdit="1"/>
          </p:cNvSpPr>
          <p:nvPr>
            <p:ph type="sldImg"/>
          </p:nvPr>
        </p:nvSpPr>
        <p:spPr>
          <a:solidFill>
            <a:srgbClr val="FFFFFF"/>
          </a:solidFill>
          <a:ln/>
        </p:spPr>
      </p:sp>
      <p:sp>
        <p:nvSpPr>
          <p:cNvPr id="390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extLst>
      <p:ext uri="{BB962C8B-B14F-4D97-AF65-F5344CB8AC3E}">
        <p14:creationId xmlns:p14="http://schemas.microsoft.com/office/powerpoint/2010/main" val="3760650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i="1" smtClean="0"/>
              <a:t>This presentation is intended for the </a:t>
            </a:r>
            <a:r>
              <a:rPr lang="en-US" b="1" i="1" smtClean="0"/>
              <a:t>starting segment</a:t>
            </a:r>
            <a:r>
              <a:rPr lang="en-US" i="1" smtClean="0"/>
              <a:t>: project management practitioners who don’t know much about PMI, and/or beginners, students, and others considering a career or specialization in project management. PMI members already know (or should know!) most of what’s in it. It provides a basic look at what PMI is, what it does, and why membership and PMI credentials are smart moves for practitioners. It should take about 20 minutes at a conversational pace.</a:t>
            </a:r>
          </a:p>
          <a:p>
            <a:pPr eaLnBrk="1" hangingPunct="1">
              <a:spcBef>
                <a:spcPct val="0"/>
              </a:spcBef>
            </a:pPr>
            <a:r>
              <a:rPr lang="en-US" i="1" smtClean="0"/>
              <a:t>	Component leaders who are addressing </a:t>
            </a:r>
            <a:r>
              <a:rPr lang="en-US" b="1" i="1" smtClean="0"/>
              <a:t>organizations</a:t>
            </a:r>
            <a:r>
              <a:rPr lang="en-US" i="1" smtClean="0"/>
              <a:t> – businesses, government bodies, or non-profits -- should use “The Value of Project Management,” which concentrates on organizational rather than personal benefits.</a:t>
            </a:r>
          </a:p>
          <a:p>
            <a:pPr eaLnBrk="1" hangingPunct="1">
              <a:spcBef>
                <a:spcPct val="0"/>
              </a:spcBef>
            </a:pPr>
            <a:r>
              <a:rPr lang="en-US" i="1" smtClean="0"/>
              <a:t>	Obviously every audience is different, and there’s a lot of information that won’t fit into the slides and speaker notes. Learn as much as you can about the audience in advance and use your judgment: feel free to delete a slide, skip past it quickly – or to expand on the speaker notes if there’s a topic of special interest to this group.</a:t>
            </a:r>
          </a:p>
          <a:p>
            <a:pPr eaLnBrk="1" hangingPunct="1">
              <a:spcBef>
                <a:spcPct val="0"/>
              </a:spcBef>
            </a:pPr>
            <a:r>
              <a:rPr lang="en-US" i="1" smtClean="0"/>
              <a:t>	Some slides have action buttons in the top right corner. If you’re online during the presentation, and want to dig a little deeper, those buttons will open the relevant page at the PMI website. The corresponding URLs are found in the speaker notes (and are also live links when you’re using PowerPoint’s “notes page” view).</a:t>
            </a:r>
            <a:r>
              <a:rPr lang="en-US" smtClean="0"/>
              <a:t> </a:t>
            </a:r>
          </a:p>
          <a:p>
            <a:pPr eaLnBrk="1" hangingPunct="1">
              <a:spcBef>
                <a:spcPct val="0"/>
              </a:spcBef>
            </a:pPr>
            <a:endParaRPr lang="en-US" smtClean="0"/>
          </a:p>
          <a:p>
            <a:pPr eaLnBrk="1" hangingPunct="1">
              <a:spcBef>
                <a:spcPct val="0"/>
              </a:spcBef>
            </a:pPr>
            <a:r>
              <a:rPr lang="en-US" b="1" smtClean="0"/>
              <a:t>LAST UPDATED February 2009</a:t>
            </a:r>
            <a:endParaRPr lang="en-US" smtClean="0"/>
          </a:p>
          <a:p>
            <a:pPr eaLnBrk="1" hangingPunct="1">
              <a:spcBef>
                <a:spcPct val="0"/>
              </a:spcBef>
            </a:pPr>
            <a:endParaRPr lang="en-US" smtClean="0"/>
          </a:p>
        </p:txBody>
      </p:sp>
      <p:sp>
        <p:nvSpPr>
          <p:cNvPr id="78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AEB168-11C4-46E4-A484-09C6D4FFA8B0}" type="slidenum">
              <a:rPr lang="en-US" smtClean="0"/>
              <a:pPr fontAlgn="base">
                <a:spcBef>
                  <a:spcPct val="0"/>
                </a:spcBef>
                <a:spcAft>
                  <a:spcPct val="0"/>
                </a:spcAft>
                <a:defRPr/>
              </a:pPr>
              <a:t>55</a:t>
            </a:fld>
            <a:endParaRPr lang="en-US" smtClean="0"/>
          </a:p>
        </p:txBody>
      </p:sp>
    </p:spTree>
    <p:extLst>
      <p:ext uri="{BB962C8B-B14F-4D97-AF65-F5344CB8AC3E}">
        <p14:creationId xmlns:p14="http://schemas.microsoft.com/office/powerpoint/2010/main" val="1705185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4"/>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F0436CB-56BC-43BC-A52A-3BE64F6AD6B0}" type="slidenum">
              <a:rPr lang="en-US"/>
              <a:pPr>
                <a:defRPr/>
              </a:pPr>
              <a:t>‹#›</a:t>
            </a:fld>
            <a:endParaRPr lang="en-US"/>
          </a:p>
        </p:txBody>
      </p:sp>
    </p:spTree>
    <p:extLst>
      <p:ext uri="{BB962C8B-B14F-4D97-AF65-F5344CB8AC3E}">
        <p14:creationId xmlns:p14="http://schemas.microsoft.com/office/powerpoint/2010/main" val="3520622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4"/>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0B497E0-7672-4E04-BEE2-F796D62A339B}" type="slidenum">
              <a:rPr lang="en-US"/>
              <a:pPr>
                <a:defRPr/>
              </a:pPr>
              <a:t>‹#›</a:t>
            </a:fld>
            <a:endParaRPr lang="en-US"/>
          </a:p>
        </p:txBody>
      </p:sp>
    </p:spTree>
    <p:extLst>
      <p:ext uri="{BB962C8B-B14F-4D97-AF65-F5344CB8AC3E}">
        <p14:creationId xmlns:p14="http://schemas.microsoft.com/office/powerpoint/2010/main" val="3823182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4"/>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742C835-FBDB-4178-93E5-054CCD88C0D3}" type="slidenum">
              <a:rPr lang="en-US"/>
              <a:pPr>
                <a:defRPr/>
              </a:pPr>
              <a:t>‹#›</a:t>
            </a:fld>
            <a:endParaRPr lang="en-US"/>
          </a:p>
        </p:txBody>
      </p:sp>
    </p:spTree>
    <p:extLst>
      <p:ext uri="{BB962C8B-B14F-4D97-AF65-F5344CB8AC3E}">
        <p14:creationId xmlns:p14="http://schemas.microsoft.com/office/powerpoint/2010/main" val="2809644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5"/>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0C75D73B-BDDB-4085-9C22-F8BFF8AB7F50}" type="slidenum">
              <a:rPr lang="en-US"/>
              <a:pPr>
                <a:defRPr/>
              </a:pPr>
              <a:t>‹#›</a:t>
            </a:fld>
            <a:endParaRPr lang="en-US"/>
          </a:p>
        </p:txBody>
      </p:sp>
    </p:spTree>
    <p:extLst>
      <p:ext uri="{BB962C8B-B14F-4D97-AF65-F5344CB8AC3E}">
        <p14:creationId xmlns:p14="http://schemas.microsoft.com/office/powerpoint/2010/main" val="118393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Date Placeholder 6"/>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7"/>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8"/>
          <p:cNvSpPr>
            <a:spLocks noGrp="1"/>
          </p:cNvSpPr>
          <p:nvPr>
            <p:ph type="sldNum" sz="quarter" idx="12"/>
          </p:nvPr>
        </p:nvSpPr>
        <p:spPr/>
        <p:txBody>
          <a:bodyPr/>
          <a:lstStyle>
            <a:lvl1pPr>
              <a:defRPr/>
            </a:lvl1pPr>
          </a:lstStyle>
          <a:p>
            <a:pPr>
              <a:defRPr/>
            </a:pPr>
            <a:fld id="{B3A0CFFC-3C4D-4053-A338-DE6CE3B0237F}" type="slidenum">
              <a:rPr lang="en-US"/>
              <a:pPr>
                <a:defRPr/>
              </a:pPr>
              <a:t>‹#›</a:t>
            </a:fld>
            <a:endParaRPr lang="en-US"/>
          </a:p>
        </p:txBody>
      </p:sp>
    </p:spTree>
    <p:extLst>
      <p:ext uri="{BB962C8B-B14F-4D97-AF65-F5344CB8AC3E}">
        <p14:creationId xmlns:p14="http://schemas.microsoft.com/office/powerpoint/2010/main" val="3461017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3"/>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4"/>
          <p:cNvSpPr>
            <a:spLocks noGrp="1"/>
          </p:cNvSpPr>
          <p:nvPr>
            <p:ph type="sldNum" sz="quarter" idx="12"/>
          </p:nvPr>
        </p:nvSpPr>
        <p:spPr/>
        <p:txBody>
          <a:bodyPr/>
          <a:lstStyle>
            <a:lvl1pPr>
              <a:defRPr/>
            </a:lvl1pPr>
          </a:lstStyle>
          <a:p>
            <a:pPr>
              <a:defRPr/>
            </a:pPr>
            <a:fld id="{746193B5-8B05-4B65-802E-924D1115A562}" type="slidenum">
              <a:rPr lang="en-US"/>
              <a:pPr>
                <a:defRPr/>
              </a:pPr>
              <a:t>‹#›</a:t>
            </a:fld>
            <a:endParaRPr lang="en-US"/>
          </a:p>
        </p:txBody>
      </p:sp>
    </p:spTree>
    <p:extLst>
      <p:ext uri="{BB962C8B-B14F-4D97-AF65-F5344CB8AC3E}">
        <p14:creationId xmlns:p14="http://schemas.microsoft.com/office/powerpoint/2010/main" val="843908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2"/>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BE6A056F-8236-455B-AB19-D15F303AFF74}" type="slidenum">
              <a:rPr lang="en-US"/>
              <a:pPr>
                <a:defRPr/>
              </a:pPr>
              <a:t>‹#›</a:t>
            </a:fld>
            <a:endParaRPr lang="en-US"/>
          </a:p>
        </p:txBody>
      </p:sp>
    </p:spTree>
    <p:extLst>
      <p:ext uri="{BB962C8B-B14F-4D97-AF65-F5344CB8AC3E}">
        <p14:creationId xmlns:p14="http://schemas.microsoft.com/office/powerpoint/2010/main" val="1643105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5"/>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A142EB68-0AED-4A1A-BF9A-1030EF097D52}" type="slidenum">
              <a:rPr lang="en-US"/>
              <a:pPr>
                <a:defRPr/>
              </a:pPr>
              <a:t>‹#›</a:t>
            </a:fld>
            <a:endParaRPr lang="en-US"/>
          </a:p>
        </p:txBody>
      </p:sp>
    </p:spTree>
    <p:extLst>
      <p:ext uri="{BB962C8B-B14F-4D97-AF65-F5344CB8AC3E}">
        <p14:creationId xmlns:p14="http://schemas.microsoft.com/office/powerpoint/2010/main" val="2502852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5"/>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ECAA831C-3833-4F37-A1FA-215371E518C2}" type="slidenum">
              <a:rPr lang="en-US"/>
              <a:pPr>
                <a:defRPr/>
              </a:pPr>
              <a:t>‹#›</a:t>
            </a:fld>
            <a:endParaRPr lang="en-US"/>
          </a:p>
        </p:txBody>
      </p:sp>
    </p:spTree>
    <p:extLst>
      <p:ext uri="{BB962C8B-B14F-4D97-AF65-F5344CB8AC3E}">
        <p14:creationId xmlns:p14="http://schemas.microsoft.com/office/powerpoint/2010/main" val="3629721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4"/>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7724326-1E17-45E0-9E37-D8BF21A60D6C}" type="slidenum">
              <a:rPr lang="en-US"/>
              <a:pPr>
                <a:defRPr/>
              </a:pPr>
              <a:t>‹#›</a:t>
            </a:fld>
            <a:endParaRPr lang="en-US"/>
          </a:p>
        </p:txBody>
      </p:sp>
    </p:spTree>
    <p:extLst>
      <p:ext uri="{BB962C8B-B14F-4D97-AF65-F5344CB8AC3E}">
        <p14:creationId xmlns:p14="http://schemas.microsoft.com/office/powerpoint/2010/main" val="3074592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defRPr>
            </a:lvl1pPr>
          </a:lstStyle>
          <a:p>
            <a:pPr>
              <a:defRPr/>
            </a:pPr>
            <a:endParaRPr lang="en-US"/>
          </a:p>
        </p:txBody>
      </p:sp>
      <p:sp>
        <p:nvSpPr>
          <p:cNvPr id="3" name="Footer Placeholder 4"/>
          <p:cNvSpPr>
            <a:spLocks noGrp="1"/>
          </p:cNvSpPr>
          <p:nvPr>
            <p:ph type="ftr" sz="quarter" idx="11"/>
          </p:nvPr>
        </p:nvSpPr>
        <p:spPr/>
        <p:txBody>
          <a:bodyPr rtlCol="0"/>
          <a:lstStyle>
            <a:lvl1pPr fontAlgn="auto">
              <a:spcBef>
                <a:spcPts val="0"/>
              </a:spcBef>
              <a:spcAft>
                <a:spcPts val="0"/>
              </a:spcAft>
              <a:defRPr sz="1200">
                <a:solidFill>
                  <a:schemeClr val="tx1">
                    <a:tint val="75000"/>
                  </a:schemeClr>
                </a:solidFill>
                <a:latin typeface="+mn-lt"/>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32AE090-DAEE-435A-8DA6-C19324A85993}" type="slidenum">
              <a:rPr lang="en-US"/>
              <a:pPr>
                <a:defRPr/>
              </a:pPr>
              <a:t>‹#›</a:t>
            </a:fld>
            <a:endParaRPr lang="en-US"/>
          </a:p>
        </p:txBody>
      </p:sp>
    </p:spTree>
    <p:extLst>
      <p:ext uri="{BB962C8B-B14F-4D97-AF65-F5344CB8AC3E}">
        <p14:creationId xmlns:p14="http://schemas.microsoft.com/office/powerpoint/2010/main" val="2521235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938802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3252336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559594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28620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3781929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662541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4A3C5799-886C-4088-B714-D00EC325A3E7}" type="slidenum">
              <a:rPr lang="en-US"/>
              <a:pPr>
                <a:defRPr/>
              </a:pPr>
              <a:t>‹#›</a:t>
            </a:fld>
            <a:endParaRPr lang="en-US"/>
          </a:p>
        </p:txBody>
      </p:sp>
    </p:spTree>
    <p:extLst>
      <p:ext uri="{BB962C8B-B14F-4D97-AF65-F5344CB8AC3E}">
        <p14:creationId xmlns:p14="http://schemas.microsoft.com/office/powerpoint/2010/main" val="3100702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2A405A1E-32C7-40F9-AE9E-EF7BBF41821F}" type="slidenum">
              <a:rPr lang="en-US"/>
              <a:pPr>
                <a:defRPr/>
              </a:pPr>
              <a:t>‹#›</a:t>
            </a:fld>
            <a:endParaRPr lang="en-US"/>
          </a:p>
        </p:txBody>
      </p:sp>
    </p:spTree>
    <p:extLst>
      <p:ext uri="{BB962C8B-B14F-4D97-AF65-F5344CB8AC3E}">
        <p14:creationId xmlns:p14="http://schemas.microsoft.com/office/powerpoint/2010/main" val="2181419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EE388711-B15B-4FF0-8824-FDD608390D68}" type="slidenum">
              <a:rPr lang="en-US"/>
              <a:pPr>
                <a:defRPr/>
              </a:pPr>
              <a:t>‹#›</a:t>
            </a:fld>
            <a:endParaRPr lang="en-US"/>
          </a:p>
        </p:txBody>
      </p:sp>
    </p:spTree>
    <p:extLst>
      <p:ext uri="{BB962C8B-B14F-4D97-AF65-F5344CB8AC3E}">
        <p14:creationId xmlns:p14="http://schemas.microsoft.com/office/powerpoint/2010/main" val="4229021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C3720F67-4E66-41AF-9D63-518DD85BA3FF}" type="slidenum">
              <a:rPr lang="en-US"/>
              <a:pPr>
                <a:defRPr/>
              </a:pPr>
              <a:t>‹#›</a:t>
            </a:fld>
            <a:endParaRPr lang="en-US"/>
          </a:p>
        </p:txBody>
      </p:sp>
    </p:spTree>
    <p:extLst>
      <p:ext uri="{BB962C8B-B14F-4D97-AF65-F5344CB8AC3E}">
        <p14:creationId xmlns:p14="http://schemas.microsoft.com/office/powerpoint/2010/main" val="1796158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CED901E2-DC03-4A0A-94ED-8CA88D41C65E}" type="slidenum">
              <a:rPr lang="en-US"/>
              <a:pPr>
                <a:defRPr/>
              </a:pPr>
              <a:t>‹#›</a:t>
            </a:fld>
            <a:endParaRPr lang="en-US"/>
          </a:p>
        </p:txBody>
      </p:sp>
    </p:spTree>
    <p:extLst>
      <p:ext uri="{BB962C8B-B14F-4D97-AF65-F5344CB8AC3E}">
        <p14:creationId xmlns:p14="http://schemas.microsoft.com/office/powerpoint/2010/main" val="398788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42917887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5755809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496516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9295172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597259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623073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3587221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4215758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456935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8644210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9395341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8806827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3717603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6508575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8450326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1193304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7114805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93418190-C572-48AD-9959-850FC1C2CE1E}" type="slidenum">
              <a:rPr lang="en-US"/>
              <a:pPr>
                <a:defRPr/>
              </a:pPr>
              <a:t>‹#›</a:t>
            </a:fld>
            <a:endParaRPr lang="en-US"/>
          </a:p>
        </p:txBody>
      </p:sp>
      <p:sp>
        <p:nvSpPr>
          <p:cNvPr id="5" name="Slide Number Placeholder 5"/>
          <p:cNvSpPr txBox="1">
            <a:spLocks/>
          </p:cNvSpPr>
          <p:nvPr userDrawn="1"/>
        </p:nvSpPr>
        <p:spPr>
          <a:xfrm>
            <a:off x="6705600" y="6508750"/>
            <a:ext cx="2133600" cy="365125"/>
          </a:xfrm>
          <a:prstGeom prst="rect">
            <a:avLst/>
          </a:prstGeom>
        </p:spPr>
        <p:txBody>
          <a:bodyPr/>
          <a:lstStyle>
            <a:defPPr>
              <a:defRPr lang="en-US"/>
            </a:defPPr>
            <a:lvl1pPr algn="l" rtl="0" fontAlgn="auto">
              <a:spcBef>
                <a:spcPts val="0"/>
              </a:spcBef>
              <a:spcAft>
                <a:spcPts val="0"/>
              </a:spcAft>
              <a:defRPr kern="1200">
                <a:solidFill>
                  <a:prstClr val="black"/>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CA93DF22-ED20-4266-BE8A-D15ADB147BFC}" type="slidenum">
              <a:rPr lang="en-US" smtClean="0"/>
              <a:pPr>
                <a:defRPr/>
              </a:pPr>
              <a:t>‹#›</a:t>
            </a:fld>
            <a:endParaRPr lang="en-US"/>
          </a:p>
        </p:txBody>
      </p:sp>
    </p:spTree>
    <p:extLst>
      <p:ext uri="{BB962C8B-B14F-4D97-AF65-F5344CB8AC3E}">
        <p14:creationId xmlns:p14="http://schemas.microsoft.com/office/powerpoint/2010/main" val="6604291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522CA2EB-5FFB-4C46-9793-84D8AB5D8FCA}" type="slidenum">
              <a:rPr lang="en-US"/>
              <a:pPr>
                <a:defRPr/>
              </a:pPr>
              <a:t>‹#›</a:t>
            </a:fld>
            <a:endParaRPr lang="en-US"/>
          </a:p>
        </p:txBody>
      </p:sp>
    </p:spTree>
    <p:extLst>
      <p:ext uri="{BB962C8B-B14F-4D97-AF65-F5344CB8AC3E}">
        <p14:creationId xmlns:p14="http://schemas.microsoft.com/office/powerpoint/2010/main" val="2538819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B1672009-EEC0-4DF8-BA9E-85C232CA91A2}" type="slidenum">
              <a:rPr lang="en-US"/>
              <a:pPr>
                <a:defRPr/>
              </a:pPr>
              <a:t>‹#›</a:t>
            </a:fld>
            <a:endParaRPr lang="en-US"/>
          </a:p>
        </p:txBody>
      </p:sp>
    </p:spTree>
    <p:extLst>
      <p:ext uri="{BB962C8B-B14F-4D97-AF65-F5344CB8AC3E}">
        <p14:creationId xmlns:p14="http://schemas.microsoft.com/office/powerpoint/2010/main" val="35461818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707B0821-7523-4985-A8FC-8C37972DBFEE}" type="slidenum">
              <a:rPr lang="en-US"/>
              <a:pPr>
                <a:defRPr/>
              </a:pPr>
              <a:t>‹#›</a:t>
            </a:fld>
            <a:endParaRPr lang="en-US"/>
          </a:p>
        </p:txBody>
      </p:sp>
    </p:spTree>
    <p:extLst>
      <p:ext uri="{BB962C8B-B14F-4D97-AF65-F5344CB8AC3E}">
        <p14:creationId xmlns:p14="http://schemas.microsoft.com/office/powerpoint/2010/main" val="31961387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056D157E-095A-42C9-B5A5-AD86620DAFA4}" type="slidenum">
              <a:rPr lang="en-US"/>
              <a:pPr>
                <a:defRPr/>
              </a:pPr>
              <a:t>‹#›</a:t>
            </a:fld>
            <a:endParaRPr lang="en-US"/>
          </a:p>
        </p:txBody>
      </p:sp>
    </p:spTree>
    <p:extLst>
      <p:ext uri="{BB962C8B-B14F-4D97-AF65-F5344CB8AC3E}">
        <p14:creationId xmlns:p14="http://schemas.microsoft.com/office/powerpoint/2010/main" val="21369498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1865438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35280613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4131330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7088968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8"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42495271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7817472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3"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9861400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36603061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3029449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8145892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9282502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524000"/>
            <a:ext cx="3810000" cy="4267200"/>
          </a:xfrm>
        </p:spPr>
        <p:txBody>
          <a:bodyPr/>
          <a:lstStyle/>
          <a:p>
            <a:pPr lvl="0"/>
            <a:endParaRPr lang="en-US" noProof="0" smtClean="0"/>
          </a:p>
        </p:txBody>
      </p:sp>
      <p:sp>
        <p:nvSpPr>
          <p:cNvPr id="5" name="Date Placeholder 4"/>
          <p:cNvSpPr>
            <a:spLocks noGrp="1"/>
          </p:cNvSpPr>
          <p:nvPr>
            <p:ph type="dt" sz="half" idx="10"/>
          </p:nvPr>
        </p:nvSpPr>
        <p:spPr>
          <a:xfrm>
            <a:off x="685800" y="6526213"/>
            <a:ext cx="1905000" cy="457200"/>
          </a:xfrm>
        </p:spPr>
        <p:txBody>
          <a:bodyPr/>
          <a:lstStyle>
            <a:lvl1pPr eaLnBrk="1" fontAlgn="auto" hangingPunct="1">
              <a:spcBef>
                <a:spcPts val="0"/>
              </a:spcBef>
              <a:spcAft>
                <a:spcPts val="0"/>
              </a:spcAft>
              <a:defRPr sz="2400">
                <a:latin typeface="Times" charset="0"/>
              </a:defRPr>
            </a:lvl1pPr>
          </a:lstStyle>
          <a:p>
            <a:pPr>
              <a:defRPr/>
            </a:pPr>
            <a:endParaRPr lang="en-US" sz="1000">
              <a:solidFill>
                <a:srgbClr val="45556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1578565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27676723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42201375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6916518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3683578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40292381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41107243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D6C34CC4-4A9C-46A8-B868-8213B502CC26}" type="slidenum">
              <a:rPr lang="en-US"/>
              <a:pPr>
                <a:defRPr/>
              </a:pPr>
              <a:t>‹#›</a:t>
            </a:fld>
            <a:endParaRPr lang="en-US"/>
          </a:p>
        </p:txBody>
      </p:sp>
    </p:spTree>
    <p:extLst>
      <p:ext uri="{BB962C8B-B14F-4D97-AF65-F5344CB8AC3E}">
        <p14:creationId xmlns:p14="http://schemas.microsoft.com/office/powerpoint/2010/main" val="42437607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9AADB888-E265-45D2-AB72-42F989869C8B}" type="slidenum">
              <a:rPr lang="en-US"/>
              <a:pPr>
                <a:defRPr/>
              </a:pPr>
              <a:t>‹#›</a:t>
            </a:fld>
            <a:endParaRPr lang="en-US"/>
          </a:p>
        </p:txBody>
      </p:sp>
    </p:spTree>
    <p:extLst>
      <p:ext uri="{BB962C8B-B14F-4D97-AF65-F5344CB8AC3E}">
        <p14:creationId xmlns:p14="http://schemas.microsoft.com/office/powerpoint/2010/main" val="11825734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41B6BBE8-3265-4F90-907F-593B2BF22429}" type="slidenum">
              <a:rPr lang="en-US"/>
              <a:pPr>
                <a:defRPr/>
              </a:pPr>
              <a:t>‹#›</a:t>
            </a:fld>
            <a:endParaRPr lang="en-US"/>
          </a:p>
        </p:txBody>
      </p:sp>
    </p:spTree>
    <p:extLst>
      <p:ext uri="{BB962C8B-B14F-4D97-AF65-F5344CB8AC3E}">
        <p14:creationId xmlns:p14="http://schemas.microsoft.com/office/powerpoint/2010/main" val="32131534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009292C1-AA3D-4E38-9FC2-AF6595B2C4C0}" type="slidenum">
              <a:rPr lang="en-US"/>
              <a:pPr>
                <a:defRPr/>
              </a:pPr>
              <a:t>‹#›</a:t>
            </a:fld>
            <a:endParaRPr lang="en-US"/>
          </a:p>
        </p:txBody>
      </p:sp>
    </p:spTree>
    <p:extLst>
      <p:ext uri="{BB962C8B-B14F-4D97-AF65-F5344CB8AC3E}">
        <p14:creationId xmlns:p14="http://schemas.microsoft.com/office/powerpoint/2010/main" val="22025483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extLst>
      <p:ext uri="{BB962C8B-B14F-4D97-AF65-F5344CB8AC3E}">
        <p14:creationId xmlns:p14="http://schemas.microsoft.com/office/powerpoint/2010/main" val="3057699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image" Target="../media/image3.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jpe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0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613AF4F-3CFC-4F2A-AD5C-450F77CB52D0}" type="slidenum">
              <a:rPr lang="en-US"/>
              <a:pPr>
                <a:defRPr/>
              </a:pPr>
              <a:t>‹#›</a:t>
            </a:fld>
            <a:endParaRPr lang="en-US"/>
          </a:p>
        </p:txBody>
      </p:sp>
      <p:sp>
        <p:nvSpPr>
          <p:cNvPr id="7" name="Rectangle 6"/>
          <p:cNvSpPr/>
          <p:nvPr userDrawn="1"/>
        </p:nvSpPr>
        <p:spPr>
          <a:xfrm>
            <a:off x="914400" y="676275"/>
            <a:ext cx="7315200" cy="5486400"/>
          </a:xfrm>
          <a:prstGeom prst="rect">
            <a:avLst/>
          </a:prstGeom>
          <a:solidFill>
            <a:srgbClr val="D39D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4538" r:id="rId1"/>
    <p:sldLayoutId id="2147484539" r:id="rId2"/>
    <p:sldLayoutId id="2147484540" r:id="rId3"/>
    <p:sldLayoutId id="2147484541" r:id="rId4"/>
    <p:sldLayoutId id="2147484542" r:id="rId5"/>
    <p:sldLayoutId id="2147484543" r:id="rId6"/>
    <p:sldLayoutId id="2147484544" r:id="rId7"/>
    <p:sldLayoutId id="2147484545" r:id="rId8"/>
    <p:sldLayoutId id="2147484546" r:id="rId9"/>
    <p:sldLayoutId id="2147484547" r:id="rId10"/>
    <p:sldLayoutId id="2147484548"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914400" y="676275"/>
            <a:ext cx="7315200" cy="5486400"/>
          </a:xfrm>
          <a:prstGeom prst="rect">
            <a:avLst/>
          </a:prstGeom>
          <a:solidFill>
            <a:srgbClr val="E8E2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4549" r:id="rId1"/>
    <p:sldLayoutId id="2147484550" r:id="rId2"/>
    <p:sldLayoutId id="2147484551" r:id="rId3"/>
    <p:sldLayoutId id="2147484552" r:id="rId4"/>
    <p:sldLayoutId id="2147484553" r:id="rId5"/>
    <p:sldLayoutId id="2147484554" r:id="rId6"/>
    <p:sldLayoutId id="2147484555" r:id="rId7"/>
    <p:sldLayoutId id="2147484556" r:id="rId8"/>
    <p:sldLayoutId id="2147484557" r:id="rId9"/>
    <p:sldLayoutId id="2147484558" r:id="rId10"/>
    <p:sldLayoutId id="2147484559"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527" r:id="rId1"/>
    <p:sldLayoutId id="2147484528" r:id="rId2"/>
    <p:sldLayoutId id="2147484529" r:id="rId3"/>
    <p:sldLayoutId id="2147484530" r:id="rId4"/>
    <p:sldLayoutId id="2147484531" r:id="rId5"/>
    <p:sldLayoutId id="2147484532" r:id="rId6"/>
    <p:sldLayoutId id="2147484533" r:id="rId7"/>
    <p:sldLayoutId id="2147484534" r:id="rId8"/>
    <p:sldLayoutId id="2147484535" r:id="rId9"/>
    <p:sldLayoutId id="2147484536" r:id="rId10"/>
    <p:sldLayoutId id="2147484537"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914400" y="676275"/>
            <a:ext cx="7315200" cy="5486400"/>
          </a:xfrm>
          <a:prstGeom prst="rect">
            <a:avLst/>
          </a:prstGeom>
          <a:solidFill>
            <a:srgbClr val="E8E2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Slide Number Placeholder 5"/>
          <p:cNvSpPr>
            <a:spLocks noGrp="1"/>
          </p:cNvSpPr>
          <p:nvPr>
            <p:ph type="sldNum" sz="quarter" idx="4"/>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pic>
        <p:nvPicPr>
          <p:cNvPr id="4098" name="Picture 8" descr="PMI4.jpg                                                       00703EF4MY HD                          BE93234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200775"/>
            <a:ext cx="914558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title"/>
          </p:nvPr>
        </p:nvSpPr>
        <p:spPr bwMode="auto">
          <a:xfrm>
            <a:off x="685800" y="381000"/>
            <a:ext cx="7772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4100" name="Rectangle 3"/>
          <p:cNvSpPr>
            <a:spLocks noGrp="1" noChangeArrowheads="1"/>
          </p:cNvSpPr>
          <p:nvPr>
            <p:ph type="body" idx="1"/>
          </p:nvPr>
        </p:nvSpPr>
        <p:spPr bwMode="auto">
          <a:xfrm>
            <a:off x="685800" y="1524000"/>
            <a:ext cx="77724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ChangeArrowheads="1"/>
          </p:cNvSpPr>
          <p:nvPr userDrawn="1"/>
        </p:nvSpPr>
        <p:spPr bwMode="auto">
          <a:xfrm>
            <a:off x="8115300" y="6526213"/>
            <a:ext cx="419100" cy="304800"/>
          </a:xfrm>
          <a:prstGeom prst="rect">
            <a:avLst/>
          </a:prstGeom>
          <a:noFill/>
          <a:ln w="9525">
            <a:noFill/>
            <a:miter lim="800000"/>
            <a:headEnd/>
            <a:tailEnd/>
          </a:ln>
          <a:effectLst/>
        </p:spPr>
        <p:txBody>
          <a:bodyPr anchor="ctr"/>
          <a:lstStyle/>
          <a:p>
            <a:pPr algn="r" eaLnBrk="0" hangingPunct="0">
              <a:defRPr/>
            </a:pPr>
            <a:fld id="{7F4EAB31-93FA-415C-9CC1-2E2A22BAF649}" type="slidenum">
              <a:rPr lang="en-US" sz="1050">
                <a:solidFill>
                  <a:srgbClr val="FFFFFF"/>
                </a:solidFill>
                <a:latin typeface="+mn-lt"/>
              </a:rPr>
              <a:pPr algn="r" eaLnBrk="0" hangingPunct="0">
                <a:defRPr/>
              </a:pPr>
              <a:t>‹#›</a:t>
            </a:fld>
            <a:endParaRPr lang="en-US" sz="1050" dirty="0">
              <a:solidFill>
                <a:srgbClr val="455560"/>
              </a:solidFill>
              <a:latin typeface="+mn-lt"/>
            </a:endParaRPr>
          </a:p>
        </p:txBody>
      </p:sp>
      <p:sp>
        <p:nvSpPr>
          <p:cNvPr id="9" name="Date Placeholder 3"/>
          <p:cNvSpPr>
            <a:spLocks noGrp="1"/>
          </p:cNvSpPr>
          <p:nvPr userDrawn="1">
            <p:ph type="dt" sz="quarter" idx="2"/>
          </p:nvPr>
        </p:nvSpPr>
        <p:spPr>
          <a:xfrm>
            <a:off x="1524000" y="6572250"/>
            <a:ext cx="2209800" cy="228600"/>
          </a:xfrm>
          <a:prstGeom prst="rect">
            <a:avLst/>
          </a:prstGeom>
        </p:spPr>
        <p:txBody>
          <a:bodyPr/>
          <a:lstStyle>
            <a:lvl1pPr eaLnBrk="0" hangingPunct="0">
              <a:defRPr sz="1050">
                <a:solidFill>
                  <a:srgbClr val="FFFFFF"/>
                </a:solidFill>
                <a:latin typeface="+mn-lt"/>
              </a:defRPr>
            </a:lvl1pPr>
          </a:lstStyle>
          <a:p>
            <a:pPr>
              <a:defRPr/>
            </a:pPr>
            <a:endParaRPr lang="en-US"/>
          </a:p>
        </p:txBody>
      </p:sp>
      <p:pic>
        <p:nvPicPr>
          <p:cNvPr id="4103" name="Picture 6" descr="X:\Work\P\PMI\Logos\PMI_Logo_Wht_KO.pn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95338" y="6602413"/>
            <a:ext cx="6858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71" r:id="rId1"/>
    <p:sldLayoutId id="2147484572" r:id="rId2"/>
    <p:sldLayoutId id="2147484573" r:id="rId3"/>
    <p:sldLayoutId id="2147484574" r:id="rId4"/>
    <p:sldLayoutId id="2147484575" r:id="rId5"/>
    <p:sldLayoutId id="2147484576" r:id="rId6"/>
    <p:sldLayoutId id="2147484577" r:id="rId7"/>
    <p:sldLayoutId id="2147484578" r:id="rId8"/>
    <p:sldLayoutId id="2147484579" r:id="rId9"/>
    <p:sldLayoutId id="2147484580" r:id="rId10"/>
    <p:sldLayoutId id="2147484581" r:id="rId11"/>
    <p:sldLayoutId id="2147484582" r:id="rId12"/>
  </p:sldLayoutIdLst>
  <p:hf hdr="0" ftr="0" dt="0"/>
  <p:txStyles>
    <p:title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fontAlgn="base">
        <a:spcBef>
          <a:spcPct val="0"/>
        </a:spcBef>
        <a:spcAft>
          <a:spcPct val="0"/>
        </a:spcAft>
        <a:defRPr sz="2800" b="1">
          <a:solidFill>
            <a:srgbClr val="007AC2"/>
          </a:solidFill>
          <a:latin typeface="Arial" charset="0"/>
        </a:defRPr>
      </a:lvl6pPr>
      <a:lvl7pPr marL="914400" algn="l" rtl="0" fontAlgn="base">
        <a:spcBef>
          <a:spcPct val="0"/>
        </a:spcBef>
        <a:spcAft>
          <a:spcPct val="0"/>
        </a:spcAft>
        <a:defRPr sz="2800" b="1">
          <a:solidFill>
            <a:srgbClr val="007AC2"/>
          </a:solidFill>
          <a:latin typeface="Arial" charset="0"/>
        </a:defRPr>
      </a:lvl7pPr>
      <a:lvl8pPr marL="1371600" algn="l" rtl="0" fontAlgn="base">
        <a:spcBef>
          <a:spcPct val="0"/>
        </a:spcBef>
        <a:spcAft>
          <a:spcPct val="0"/>
        </a:spcAft>
        <a:defRPr sz="2800" b="1">
          <a:solidFill>
            <a:srgbClr val="007AC2"/>
          </a:solidFill>
          <a:latin typeface="Arial" charset="0"/>
        </a:defRPr>
      </a:lvl8pPr>
      <a:lvl9pPr marL="1828800" algn="l" rtl="0" fontAlgn="base">
        <a:spcBef>
          <a:spcPct val="0"/>
        </a:spcBef>
        <a:spcAft>
          <a:spcPct val="0"/>
        </a:spcAft>
        <a:defRPr sz="2800" b="1">
          <a:solidFill>
            <a:srgbClr val="007AC2"/>
          </a:solidFill>
          <a:latin typeface="Arial" charset="0"/>
        </a:defRPr>
      </a:lvl9pPr>
    </p:titleStyle>
    <p:body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fontAlgn="base">
        <a:spcBef>
          <a:spcPct val="20000"/>
        </a:spcBef>
        <a:spcAft>
          <a:spcPct val="0"/>
        </a:spcAft>
        <a:buChar char="»"/>
        <a:defRPr sz="2000">
          <a:solidFill>
            <a:srgbClr val="455560"/>
          </a:solidFill>
          <a:latin typeface="+mn-lt"/>
        </a:defRPr>
      </a:lvl6pPr>
      <a:lvl7pPr marL="2686050" indent="-228600" algn="l" rtl="0" fontAlgn="base">
        <a:spcBef>
          <a:spcPct val="20000"/>
        </a:spcBef>
        <a:spcAft>
          <a:spcPct val="0"/>
        </a:spcAft>
        <a:buChar char="»"/>
        <a:defRPr sz="2000">
          <a:solidFill>
            <a:srgbClr val="455560"/>
          </a:solidFill>
          <a:latin typeface="+mn-lt"/>
        </a:defRPr>
      </a:lvl7pPr>
      <a:lvl8pPr marL="3143250" indent="-228600" algn="l" rtl="0" fontAlgn="base">
        <a:spcBef>
          <a:spcPct val="20000"/>
        </a:spcBef>
        <a:spcAft>
          <a:spcPct val="0"/>
        </a:spcAft>
        <a:buChar char="»"/>
        <a:defRPr sz="2000">
          <a:solidFill>
            <a:srgbClr val="455560"/>
          </a:solidFill>
          <a:latin typeface="+mn-lt"/>
        </a:defRPr>
      </a:lvl8pPr>
      <a:lvl9pPr marL="3600450" indent="-228600" algn="l" rtl="0" fontAlgn="base">
        <a:spcBef>
          <a:spcPct val="20000"/>
        </a:spcBef>
        <a:spcAft>
          <a:spcPct val="0"/>
        </a:spcAft>
        <a:buChar char="»"/>
        <a:defRPr sz="2000">
          <a:solidFill>
            <a:srgbClr val="4555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914400" y="676275"/>
            <a:ext cx="7315200" cy="5486400"/>
          </a:xfrm>
          <a:prstGeom prst="rect">
            <a:avLst/>
          </a:prstGeom>
          <a:solidFill>
            <a:srgbClr val="E8E2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Slide Number Placeholder 5"/>
          <p:cNvSpPr>
            <a:spLocks noGrp="1"/>
          </p:cNvSpPr>
          <p:nvPr>
            <p:ph type="sldNum" sz="quarter" idx="4"/>
          </p:nvPr>
        </p:nvSpPr>
        <p:spPr>
          <a:xfrm>
            <a:off x="6553200" y="6356350"/>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A93DF22-ED20-4266-BE8A-D15ADB147BF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583" r:id="rId1"/>
    <p:sldLayoutId id="2147484584" r:id="rId2"/>
    <p:sldLayoutId id="2147484585" r:id="rId3"/>
    <p:sldLayoutId id="2147484586" r:id="rId4"/>
    <p:sldLayoutId id="2147484587" r:id="rId5"/>
    <p:sldLayoutId id="2147484588" r:id="rId6"/>
    <p:sldLayoutId id="2147484589" r:id="rId7"/>
    <p:sldLayoutId id="2147484590" r:id="rId8"/>
    <p:sldLayoutId id="2147484591" r:id="rId9"/>
    <p:sldLayoutId id="2147484592" r:id="rId10"/>
    <p:sldLayoutId id="2147484593"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5.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hyperlink" Target="mailto:healthcare.member@vcleader.pmi.org" TargetMode="External"/><Relationship Id="rId2" Type="http://schemas.openxmlformats.org/officeDocument/2006/relationships/hyperlink" Target="mailto:Healthcare.edu@vcleader.pmi.org" TargetMode="Externa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hyperlink" Target="mailto:Healthcare.edu@vcleader.pmi.org" TargetMode="Externa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jpeg"/><Relationship Id="rId3" Type="http://schemas.openxmlformats.org/officeDocument/2006/relationships/image" Target="../media/image8.tiff"/><Relationship Id="rId7" Type="http://schemas.openxmlformats.org/officeDocument/2006/relationships/image" Target="../media/image12.png"/><Relationship Id="rId12"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gif"/><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gif"/><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46.xml"/><Relationship Id="rId6" Type="http://schemas.openxmlformats.org/officeDocument/2006/relationships/image" Target="../media/image20.png"/><Relationship Id="rId5" Type="http://schemas.openxmlformats.org/officeDocument/2006/relationships/image" Target="../media/image9.png"/><Relationship Id="rId10" Type="http://schemas.openxmlformats.org/officeDocument/2006/relationships/image" Target="../media/image24.png"/><Relationship Id="rId4" Type="http://schemas.openxmlformats.org/officeDocument/2006/relationships/image" Target="../media/image15.jpe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51.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51.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51.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0.xml"/><Relationship Id="rId1" Type="http://schemas.openxmlformats.org/officeDocument/2006/relationships/vmlDrawing" Target="../drawings/vmlDrawing1.vml"/><Relationship Id="rId5" Type="http://schemas.openxmlformats.org/officeDocument/2006/relationships/image" Target="../media/image46.emf"/><Relationship Id="rId4" Type="http://schemas.openxmlformats.org/officeDocument/2006/relationships/package" Target="../embeddings/Microsoft_Word_Document1.docx"/></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51.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51.xml"/><Relationship Id="rId5" Type="http://schemas.openxmlformats.org/officeDocument/2006/relationships/image" Target="../media/image51.jpeg"/><Relationship Id="rId4" Type="http://schemas.openxmlformats.org/officeDocument/2006/relationships/image" Target="../media/image50.jpeg"/></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1.xml"/></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51.xml"/></Relationships>
</file>

<file path=ppt/slides/_rels/slide4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51.xml"/></Relationships>
</file>

<file path=ppt/slides/_rels/slide4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51.xml"/></Relationships>
</file>

<file path=ppt/slides/_rels/slide5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1.xml"/></Relationships>
</file>

<file path=ppt/slides/_rels/slide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6.xml"/><Relationship Id="rId1" Type="http://schemas.openxmlformats.org/officeDocument/2006/relationships/vmlDrawing" Target="../drawings/vmlDrawing2.vml"/><Relationship Id="rId5" Type="http://schemas.openxmlformats.org/officeDocument/2006/relationships/image" Target="../media/image58.png"/><Relationship Id="rId4" Type="http://schemas.openxmlformats.org/officeDocument/2006/relationships/oleObject" Target="../embeddings/oleObject2.bin"/></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hyperlink" Target="http://www.healthcarepm.com/" TargetMode="External"/><Relationship Id="rId2" Type="http://schemas.openxmlformats.org/officeDocument/2006/relationships/notesSlide" Target="../notesSlides/notesSlide21.xml"/><Relationship Id="rId1" Type="http://schemas.openxmlformats.org/officeDocument/2006/relationships/slideLayout" Target="../slideLayouts/slideLayout45.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8" name="Picture 7" descr="PMI1.jpg                                                       00703EF4MY HD                          BE93234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2"/>
          <p:cNvSpPr>
            <a:spLocks noGrp="1" noChangeArrowheads="1"/>
          </p:cNvSpPr>
          <p:nvPr>
            <p:ph type="ctrTitle"/>
          </p:nvPr>
        </p:nvSpPr>
        <p:spPr>
          <a:xfrm>
            <a:off x="533400" y="3048000"/>
            <a:ext cx="7772400" cy="1981200"/>
          </a:xfrm>
        </p:spPr>
        <p:txBody>
          <a:bodyPr/>
          <a:lstStyle/>
          <a:p>
            <a:pPr eaLnBrk="1" hangingPunct="1">
              <a:lnSpc>
                <a:spcPct val="110000"/>
              </a:lnSpc>
            </a:pPr>
            <a:r>
              <a:rPr lang="en-US" sz="2400" dirty="0" smtClean="0">
                <a:solidFill>
                  <a:schemeClr val="bg1"/>
                </a:solidFill>
              </a:rPr>
              <a:t>HEALTHCARE</a:t>
            </a:r>
            <a:br>
              <a:rPr lang="en-US" sz="2400" dirty="0" smtClean="0">
                <a:solidFill>
                  <a:schemeClr val="bg1"/>
                </a:solidFill>
              </a:rPr>
            </a:br>
            <a:r>
              <a:rPr lang="en-US" sz="2400" dirty="0" smtClean="0">
                <a:solidFill>
                  <a:schemeClr val="bg1"/>
                </a:solidFill>
              </a:rPr>
              <a:t>Community of Practice Presents</a:t>
            </a:r>
            <a:r>
              <a:rPr lang="en-US" sz="3200" dirty="0" smtClean="0">
                <a:solidFill>
                  <a:schemeClr val="bg1"/>
                </a:solidFill>
              </a:rPr>
              <a:t/>
            </a:r>
            <a:br>
              <a:rPr lang="en-US" sz="3200" dirty="0" smtClean="0">
                <a:solidFill>
                  <a:schemeClr val="bg1"/>
                </a:solidFill>
              </a:rPr>
            </a:br>
            <a:r>
              <a:rPr lang="en-US" sz="3200" dirty="0" smtClean="0">
                <a:solidFill>
                  <a:schemeClr val="bg1"/>
                </a:solidFill>
              </a:rPr>
              <a:t>Healthcare Project Management</a:t>
            </a:r>
          </a:p>
        </p:txBody>
      </p:sp>
      <p:sp>
        <p:nvSpPr>
          <p:cNvPr id="45060" name="Rectangle 3"/>
          <p:cNvSpPr>
            <a:spLocks noGrp="1" noChangeArrowheads="1"/>
          </p:cNvSpPr>
          <p:nvPr>
            <p:ph type="subTitle" idx="1"/>
          </p:nvPr>
        </p:nvSpPr>
        <p:spPr>
          <a:xfrm>
            <a:off x="533400" y="5486400"/>
            <a:ext cx="6400800" cy="990600"/>
          </a:xfrm>
        </p:spPr>
        <p:txBody>
          <a:bodyPr/>
          <a:lstStyle/>
          <a:p>
            <a:pPr algn="l"/>
            <a:r>
              <a:rPr lang="en-US" sz="1800" dirty="0">
                <a:latin typeface="Calibri" pitchFamily="34" charset="0"/>
              </a:rPr>
              <a:t>Dan Furlong &amp; Kathy Schwalbe </a:t>
            </a:r>
          </a:p>
          <a:p>
            <a:pPr algn="l"/>
            <a:r>
              <a:rPr lang="en-US" sz="1800" dirty="0" smtClean="0">
                <a:latin typeface="Calibri" pitchFamily="34" charset="0"/>
              </a:rPr>
              <a:t>13 Dec 2013</a:t>
            </a:r>
          </a:p>
          <a:p>
            <a:pPr algn="l" eaLnBrk="1" hangingPunct="1">
              <a:lnSpc>
                <a:spcPct val="100000"/>
              </a:lnSpc>
            </a:pPr>
            <a:endParaRPr lang="en-US" sz="1800" dirty="0" smtClean="0"/>
          </a:p>
        </p:txBody>
      </p:sp>
      <p:pic>
        <p:nvPicPr>
          <p:cNvPr id="45061" name="Picture 4" descr="PMI_Logo_Wht_KO.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762000"/>
            <a:ext cx="220980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609600"/>
            <a:ext cx="1568671" cy="2072886"/>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4000" y="609600"/>
            <a:ext cx="1558882" cy="207288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t>Important Webinar information</a:t>
            </a:r>
          </a:p>
        </p:txBody>
      </p:sp>
      <p:sp>
        <p:nvSpPr>
          <p:cNvPr id="46083" name="Content Placeholder 2"/>
          <p:cNvSpPr>
            <a:spLocks noGrp="1"/>
          </p:cNvSpPr>
          <p:nvPr>
            <p:ph idx="1"/>
          </p:nvPr>
        </p:nvSpPr>
        <p:spPr/>
        <p:txBody>
          <a:bodyPr/>
          <a:lstStyle/>
          <a:p>
            <a:r>
              <a:rPr lang="en-US" smtClean="0"/>
              <a:t>VOIP technology will be utilized, no conference line is available, all questions should be entered into the Chat window</a:t>
            </a:r>
          </a:p>
          <a:p>
            <a:r>
              <a:rPr lang="en-US" smtClean="0"/>
              <a:t>Join us for continuing discussion after the Webinar on the blog created for this Webinar at </a:t>
            </a:r>
          </a:p>
          <a:p>
            <a:r>
              <a:rPr lang="en-US" smtClean="0"/>
              <a:t>Visit our web site and access the blog from the Community tab, choose Blogs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t>Give Back to the Profession as our Presenter and volunteer support team are today:</a:t>
            </a:r>
          </a:p>
        </p:txBody>
      </p:sp>
      <p:sp>
        <p:nvSpPr>
          <p:cNvPr id="47107" name="Content Placeholder 2"/>
          <p:cNvSpPr>
            <a:spLocks noGrp="1"/>
          </p:cNvSpPr>
          <p:nvPr>
            <p:ph idx="1"/>
          </p:nvPr>
        </p:nvSpPr>
        <p:spPr/>
        <p:txBody>
          <a:bodyPr/>
          <a:lstStyle/>
          <a:p>
            <a:endParaRPr lang="en-US" smtClean="0"/>
          </a:p>
          <a:p>
            <a:r>
              <a:rPr lang="en-US" smtClean="0"/>
              <a:t>Earn PDUs for sharing your experience managing Healthcare projects with other members of the Healthcare CoP.</a:t>
            </a:r>
          </a:p>
          <a:p>
            <a:pPr lvl="1"/>
            <a:r>
              <a:rPr lang="en-US" smtClean="0"/>
              <a:t>Contact us at </a:t>
            </a:r>
            <a:r>
              <a:rPr lang="en-US" smtClean="0">
                <a:hlinkClick r:id="rId2"/>
              </a:rPr>
              <a:t>Healthcare.edu@vcleader.pmi.org</a:t>
            </a:r>
            <a:r>
              <a:rPr lang="en-US" smtClean="0"/>
              <a:t>  to get more details</a:t>
            </a:r>
          </a:p>
          <a:p>
            <a:r>
              <a:rPr lang="en-US" smtClean="0"/>
              <a:t>Earn PDUS for volunteering with the Community of Practice</a:t>
            </a:r>
          </a:p>
          <a:p>
            <a:pPr lvl="1"/>
            <a:r>
              <a:rPr lang="en-US" smtClean="0"/>
              <a:t>Contact us at </a:t>
            </a:r>
            <a:r>
              <a:rPr lang="en-US" b="1" smtClean="0">
                <a:hlinkClick r:id="rId3"/>
              </a:rPr>
              <a:t>healthcare.member@vcleader.pmi.org</a:t>
            </a:r>
            <a:r>
              <a:rPr lang="en-US" b="1" smtClean="0"/>
              <a:t> for more details</a:t>
            </a:r>
            <a:r>
              <a:rPr lang="en-US" smtClean="0"/>
              <a:t/>
            </a:r>
            <a:br>
              <a:rPr lang="en-US" smtClean="0"/>
            </a:br>
            <a:r>
              <a:rPr lang="en-US" smtClean="0"/>
              <a:t/>
            </a:r>
            <a:br>
              <a:rPr lang="en-US" smtClean="0"/>
            </a:br>
            <a:endParaRPr lang="en-US" smtClean="0"/>
          </a:p>
          <a:p>
            <a:pPr>
              <a:buFontTx/>
              <a:buNone/>
            </a:pPr>
            <a:r>
              <a:rPr lang="en-US" smtClean="0"/>
              <a:t> </a:t>
            </a:r>
            <a:br>
              <a:rPr lang="en-US" smtClean="0"/>
            </a:br>
            <a:endParaRPr lang="en-US" smtClean="0"/>
          </a:p>
          <a:p>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t>Reporting PDUs</a:t>
            </a:r>
          </a:p>
        </p:txBody>
      </p:sp>
      <p:sp>
        <p:nvSpPr>
          <p:cNvPr id="48131" name="Content Placeholder 2"/>
          <p:cNvSpPr>
            <a:spLocks noGrp="1"/>
          </p:cNvSpPr>
          <p:nvPr>
            <p:ph idx="1"/>
          </p:nvPr>
        </p:nvSpPr>
        <p:spPr/>
        <p:txBody>
          <a:bodyPr/>
          <a:lstStyle/>
          <a:p>
            <a:r>
              <a:rPr lang="en-US" dirty="0" smtClean="0"/>
              <a:t>We will record a PDU for all attendees at today’s LIVE presentation. If you do not see the acknowledgement of the award of the PDU within 48 hours, please contact us at </a:t>
            </a:r>
            <a:r>
              <a:rPr lang="en-US" dirty="0" smtClean="0">
                <a:hlinkClick r:id="rId2"/>
              </a:rPr>
              <a:t>Healthcare.edu@vcleader.pmi.org</a:t>
            </a:r>
            <a:endParaRPr lang="en-US" dirty="0" smtClean="0"/>
          </a:p>
          <a:p>
            <a:r>
              <a:rPr lang="en-US" dirty="0" smtClean="0"/>
              <a:t>For those viewing the recording post Live Webinar,  the PDU can be entered using </a:t>
            </a:r>
            <a:r>
              <a:rPr lang="en-US" b="1" dirty="0" smtClean="0">
                <a:solidFill>
                  <a:srgbClr val="FF0000"/>
                </a:solidFill>
              </a:rPr>
              <a:t>20131213</a:t>
            </a:r>
            <a:r>
              <a:rPr lang="en-US" dirty="0" smtClean="0"/>
              <a:t>, </a:t>
            </a:r>
            <a:r>
              <a:rPr lang="en-US" dirty="0" smtClean="0"/>
              <a:t>Provider </a:t>
            </a:r>
            <a:r>
              <a:rPr lang="en-US" b="1" dirty="0" smtClean="0"/>
              <a:t>S040</a:t>
            </a:r>
          </a:p>
          <a:p>
            <a:r>
              <a:rPr lang="en-US" dirty="0" smtClean="0"/>
              <a:t>HIMSS continuing education</a:t>
            </a:r>
            <a:endParaRPr lang="en-US" dirty="0"/>
          </a:p>
          <a:p>
            <a:pPr marL="685800" lvl="2" indent="-285750">
              <a:buSzPct val="110000"/>
            </a:pPr>
            <a:r>
              <a:rPr lang="en-US" sz="1600" dirty="0"/>
              <a:t>CPHIMS Credential</a:t>
            </a:r>
          </a:p>
          <a:p>
            <a:pPr marL="685800" lvl="2" indent="-285750">
              <a:buSzPct val="110000"/>
            </a:pPr>
            <a:r>
              <a:rPr lang="en-US" sz="1600" dirty="0"/>
              <a:t>CAHIMS Credential</a:t>
            </a:r>
            <a:endParaRPr lang="en-US" sz="1800" dirty="0"/>
          </a:p>
          <a:p>
            <a:endParaRPr lang="en-US"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t>Important information</a:t>
            </a:r>
          </a:p>
        </p:txBody>
      </p:sp>
      <p:sp>
        <p:nvSpPr>
          <p:cNvPr id="49155" name="Content Placeholder 2"/>
          <p:cNvSpPr>
            <a:spLocks noGrp="1"/>
          </p:cNvSpPr>
          <p:nvPr>
            <p:ph idx="1"/>
          </p:nvPr>
        </p:nvSpPr>
        <p:spPr/>
        <p:txBody>
          <a:bodyPr/>
          <a:lstStyle/>
          <a:p>
            <a:r>
              <a:rPr lang="en-US" smtClean="0"/>
              <a:t>Today’s presentation is being recorded and will be available for you on the Healthcare CoP website . After logging on to the home page , choose Webinars from the tool bar at the top of the page. Choose Recorded Webinars and choose this or any previously conducted Webinar for viewing</a:t>
            </a:r>
          </a:p>
          <a:p>
            <a:r>
              <a:rPr lang="en-US" smtClean="0"/>
              <a:t>Our website can provide you with information about upcoming events. Feel free to read or start a blog under the Community tab on the tool bar at the top of the page.</a:t>
            </a:r>
          </a:p>
          <a:p>
            <a:r>
              <a:rPr lang="en-US" smtClean="0"/>
              <a:t>Please visit often!!!!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573741" y="533400"/>
            <a:ext cx="8229600" cy="838200"/>
          </a:xfrm>
        </p:spPr>
        <p:txBody>
          <a:bodyPr/>
          <a:lstStyle/>
          <a:p>
            <a:r>
              <a:rPr lang="en-US" sz="4000" dirty="0"/>
              <a:t>Conflict of Interest Disclosure</a:t>
            </a:r>
            <a:br>
              <a:rPr lang="en-US" sz="4000" dirty="0"/>
            </a:br>
            <a:r>
              <a:rPr lang="en-US" sz="2400" dirty="0" smtClean="0"/>
              <a:t>Dan Furlong, PMP, MBA, CPHIMS, FHIMSS</a:t>
            </a:r>
            <a:br>
              <a:rPr lang="en-US" sz="2400" dirty="0" smtClean="0"/>
            </a:br>
            <a:r>
              <a:rPr lang="en-US" sz="1400" i="1" dirty="0" smtClean="0"/>
              <a:t>PMI Leadership Institute Masters Class, Class of 2008</a:t>
            </a:r>
            <a:endParaRPr lang="en-US" sz="2400" i="1" dirty="0"/>
          </a:p>
        </p:txBody>
      </p:sp>
      <p:sp>
        <p:nvSpPr>
          <p:cNvPr id="241667" name="Rectangle 3"/>
          <p:cNvSpPr>
            <a:spLocks noGrp="1" noChangeArrowheads="1"/>
          </p:cNvSpPr>
          <p:nvPr>
            <p:ph type="body" idx="1"/>
          </p:nvPr>
        </p:nvSpPr>
        <p:spPr>
          <a:xfrm>
            <a:off x="457200" y="1981200"/>
            <a:ext cx="8229600" cy="762000"/>
          </a:xfrm>
        </p:spPr>
        <p:txBody>
          <a:bodyPr/>
          <a:lstStyle/>
          <a:p>
            <a:pPr algn="ctr">
              <a:lnSpc>
                <a:spcPct val="100000"/>
              </a:lnSpc>
              <a:buFontTx/>
              <a:buNone/>
            </a:pPr>
            <a:r>
              <a:rPr lang="en-US" dirty="0"/>
              <a:t>Has no real or apparent </a:t>
            </a:r>
          </a:p>
          <a:p>
            <a:pPr algn="ctr">
              <a:lnSpc>
                <a:spcPct val="100000"/>
              </a:lnSpc>
              <a:buFontTx/>
              <a:buNone/>
            </a:pPr>
            <a:r>
              <a:rPr lang="en-US" dirty="0"/>
              <a:t>conflicts of interest to report.</a:t>
            </a:r>
          </a:p>
        </p:txBody>
      </p:sp>
      <p:pic>
        <p:nvPicPr>
          <p:cNvPr id="4" name="Picture 3" descr="MUSC Health logo.tif"/>
          <p:cNvPicPr>
            <a:picLocks noChangeAspect="1"/>
          </p:cNvPicPr>
          <p:nvPr/>
        </p:nvPicPr>
        <p:blipFill>
          <a:blip r:embed="rId3" cstate="print"/>
          <a:stretch>
            <a:fillRect/>
          </a:stretch>
        </p:blipFill>
        <p:spPr>
          <a:xfrm>
            <a:off x="165100" y="3327934"/>
            <a:ext cx="1947577" cy="568205"/>
          </a:xfrm>
          <a:prstGeom prst="rect">
            <a:avLst/>
          </a:prstGeom>
          <a:ln>
            <a:noFill/>
          </a:ln>
          <a:effectLst>
            <a:outerShdw blurRad="190500" algn="tl" rotWithShape="0">
              <a:srgbClr val="000000">
                <a:alpha val="70000"/>
              </a:srgbClr>
            </a:outerShdw>
          </a:effectLst>
        </p:spPr>
      </p:pic>
      <p:sp>
        <p:nvSpPr>
          <p:cNvPr id="5" name="Rectangle 3"/>
          <p:cNvSpPr txBox="1">
            <a:spLocks noChangeArrowheads="1"/>
          </p:cNvSpPr>
          <p:nvPr/>
        </p:nvSpPr>
        <p:spPr bwMode="auto">
          <a:xfrm>
            <a:off x="457200" y="2819400"/>
            <a:ext cx="82296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10000"/>
              <a:buFont typeface="Wingdings" pitchFamily="2" charset="2"/>
              <a:buBlip>
                <a:blip r:embed="rId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9pPr>
          </a:lstStyle>
          <a:p>
            <a:pPr algn="ctr">
              <a:buFontTx/>
              <a:buNone/>
            </a:pPr>
            <a:r>
              <a:rPr lang="en-US" sz="1400" i="1" kern="0" dirty="0" smtClean="0">
                <a:effectLst/>
              </a:rPr>
              <a:t>I am affiliated with the following organizations / endeavors as an employee, </a:t>
            </a:r>
          </a:p>
          <a:p>
            <a:pPr algn="ctr">
              <a:buFontTx/>
              <a:buNone/>
            </a:pPr>
            <a:r>
              <a:rPr lang="en-US" sz="1400" i="1" kern="0" dirty="0" smtClean="0">
                <a:effectLst/>
              </a:rPr>
              <a:t>faculty member, board member (past/present), author, or owner.</a:t>
            </a:r>
            <a:endParaRPr lang="en-US" sz="1400" i="1" kern="0" dirty="0">
              <a:effectLst/>
            </a:endParaRPr>
          </a:p>
        </p:txBody>
      </p:sp>
      <p:pic>
        <p:nvPicPr>
          <p:cNvPr id="8194" name="Picture 2" descr="College of Charleston Ho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ollege of Charleston Ho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975" y="158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80147" y="5511357"/>
            <a:ext cx="1860614" cy="71208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9450" y="5312879"/>
            <a:ext cx="1524000" cy="7120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99133" y="3429000"/>
            <a:ext cx="1822642" cy="6960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ollege of Health 4c"/>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19619" y="4418995"/>
            <a:ext cx="1381670" cy="82900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front cover May 11"/>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5181600" y="3602164"/>
            <a:ext cx="1524000" cy="19384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2275" y="4317682"/>
            <a:ext cx="1611175" cy="660237"/>
          </a:xfrm>
          <a:prstGeom prst="rect">
            <a:avLst/>
          </a:prstGeom>
        </p:spPr>
      </p:pic>
      <p:pic>
        <p:nvPicPr>
          <p:cNvPr id="5122" name="Picture 2" descr="http://ecx.images-amazon.com/images/I/61OX2y6J9ZL._SX258_BO1,204,203,200_.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38400" y="3581399"/>
            <a:ext cx="1524000" cy="19812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097274" y="4106607"/>
            <a:ext cx="949452" cy="726948"/>
          </a:xfrm>
          <a:prstGeom prst="rect">
            <a:avLst/>
          </a:prstGeom>
          <a:ln>
            <a:noFill/>
          </a:ln>
          <a:effectLst>
            <a:outerShdw blurRad="190500" algn="tl" rotWithShape="0">
              <a:srgbClr val="000000">
                <a:alpha val="70000"/>
              </a:srgbClr>
            </a:outerShdw>
          </a:effectLst>
        </p:spPr>
      </p:pic>
      <p:pic>
        <p:nvPicPr>
          <p:cNvPr id="5123"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07477" y="5738933"/>
            <a:ext cx="1329045" cy="5094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2059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573741" y="533400"/>
            <a:ext cx="8229600" cy="838200"/>
          </a:xfrm>
        </p:spPr>
        <p:txBody>
          <a:bodyPr/>
          <a:lstStyle/>
          <a:p>
            <a:r>
              <a:rPr lang="en-US" sz="4000" dirty="0"/>
              <a:t>Conflict of Interest Disclosure</a:t>
            </a:r>
            <a:br>
              <a:rPr lang="en-US" sz="4000" dirty="0"/>
            </a:br>
            <a:r>
              <a:rPr lang="en-US" sz="2400" dirty="0" smtClean="0"/>
              <a:t>Kathy Schwalbe, Ph.D., PMP</a:t>
            </a:r>
            <a:endParaRPr lang="en-US" sz="2400" dirty="0"/>
          </a:p>
        </p:txBody>
      </p:sp>
      <p:sp>
        <p:nvSpPr>
          <p:cNvPr id="241667" name="Rectangle 3"/>
          <p:cNvSpPr>
            <a:spLocks noGrp="1" noChangeArrowheads="1"/>
          </p:cNvSpPr>
          <p:nvPr>
            <p:ph type="body" idx="1"/>
          </p:nvPr>
        </p:nvSpPr>
        <p:spPr>
          <a:xfrm>
            <a:off x="457199" y="1752600"/>
            <a:ext cx="8229600" cy="1066800"/>
          </a:xfrm>
        </p:spPr>
        <p:txBody>
          <a:bodyPr/>
          <a:lstStyle/>
          <a:p>
            <a:pPr algn="ctr">
              <a:lnSpc>
                <a:spcPct val="100000"/>
              </a:lnSpc>
              <a:buFontTx/>
              <a:buNone/>
            </a:pPr>
            <a:r>
              <a:rPr lang="en-US" dirty="0"/>
              <a:t>Has no real or apparent </a:t>
            </a:r>
          </a:p>
          <a:p>
            <a:pPr algn="ctr">
              <a:lnSpc>
                <a:spcPct val="100000"/>
              </a:lnSpc>
              <a:buFontTx/>
              <a:buNone/>
            </a:pPr>
            <a:r>
              <a:rPr lang="en-US" dirty="0"/>
              <a:t>conflicts of interest to report.</a:t>
            </a:r>
          </a:p>
        </p:txBody>
      </p:sp>
      <p:pic>
        <p:nvPicPr>
          <p:cNvPr id="8194" name="Picture 2" descr="College of Charleston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ollege of Charleston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158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ront cover May 1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848099" y="4236296"/>
            <a:ext cx="1447800" cy="18415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2" name="Rectangle 3"/>
          <p:cNvSpPr txBox="1">
            <a:spLocks noChangeArrowheads="1"/>
          </p:cNvSpPr>
          <p:nvPr/>
        </p:nvSpPr>
        <p:spPr bwMode="auto">
          <a:xfrm>
            <a:off x="499782" y="2590800"/>
            <a:ext cx="82296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110000"/>
              <a:buFont typeface="Wingdings" pitchFamily="2" charset="2"/>
              <a:buBlip>
                <a:blip r:embed="rId5"/>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9pPr>
          </a:lstStyle>
          <a:p>
            <a:pPr algn="ctr">
              <a:buFontTx/>
              <a:buNone/>
            </a:pPr>
            <a:r>
              <a:rPr lang="en-US" sz="1400" i="1" kern="0" dirty="0" smtClean="0">
                <a:effectLst/>
              </a:rPr>
              <a:t>I am affiliated with the following organizations / endeavors as an employee, </a:t>
            </a:r>
          </a:p>
          <a:p>
            <a:pPr algn="ctr">
              <a:buFontTx/>
              <a:buNone/>
            </a:pPr>
            <a:r>
              <a:rPr lang="en-US" sz="1400" i="1" kern="0" dirty="0" smtClean="0">
                <a:effectLst/>
              </a:rPr>
              <a:t>faculty member, board member, author, or owner.</a:t>
            </a:r>
            <a:endParaRPr lang="en-US" sz="1400" i="1" kern="0" dirty="0">
              <a:effectLst/>
            </a:endParaRPr>
          </a:p>
        </p:txBody>
      </p:sp>
      <p:pic>
        <p:nvPicPr>
          <p:cNvPr id="13" name="Picture 12"/>
          <p:cNvPicPr>
            <a:picLocks noChangeAspect="1"/>
          </p:cNvPicPr>
          <p:nvPr/>
        </p:nvPicPr>
        <p:blipFill rotWithShape="1">
          <a:blip r:embed="rId6"/>
          <a:srcRect l="16094" t="11020" r="67076" b="78783"/>
          <a:stretch/>
        </p:blipFill>
        <p:spPr>
          <a:xfrm>
            <a:off x="6400800" y="3378043"/>
            <a:ext cx="2189747" cy="745958"/>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9782" y="3281068"/>
            <a:ext cx="1993392" cy="816864"/>
          </a:xfrm>
          <a:prstGeom prst="rect">
            <a:avLst/>
          </a:prstGeom>
        </p:spPr>
      </p:pic>
      <p:pic>
        <p:nvPicPr>
          <p:cNvPr id="15" name="Picture 14"/>
          <p:cNvPicPr>
            <a:picLocks noChangeAspect="1"/>
          </p:cNvPicPr>
          <p:nvPr/>
        </p:nvPicPr>
        <p:blipFill rotWithShape="1">
          <a:blip r:embed="rId8"/>
          <a:srcRect l="22936" t="12500" r="62823" b="77961"/>
          <a:stretch/>
        </p:blipFill>
        <p:spPr>
          <a:xfrm>
            <a:off x="3645568" y="3400101"/>
            <a:ext cx="1852863" cy="697831"/>
          </a:xfrm>
          <a:prstGeom prst="rect">
            <a:avLst/>
          </a:prstGeom>
        </p:spPr>
      </p:pic>
      <p:pic>
        <p:nvPicPr>
          <p:cNvPr id="16" name="Picture 15"/>
          <p:cNvPicPr>
            <a:picLocks noChangeAspect="1"/>
          </p:cNvPicPr>
          <p:nvPr/>
        </p:nvPicPr>
        <p:blipFill rotWithShape="1">
          <a:blip r:embed="rId9"/>
          <a:srcRect l="40414" t="8553" r="20933" b="7071"/>
          <a:stretch/>
        </p:blipFill>
        <p:spPr>
          <a:xfrm>
            <a:off x="800854" y="4210683"/>
            <a:ext cx="1461684" cy="1793885"/>
          </a:xfrm>
          <a:prstGeom prst="rect">
            <a:avLst/>
          </a:prstGeom>
          <a:ln>
            <a:noFill/>
          </a:ln>
          <a:effectLst>
            <a:outerShdw blurRad="190500" algn="tl" rotWithShape="0">
              <a:srgbClr val="000000">
                <a:alpha val="70000"/>
              </a:srgbClr>
            </a:outerShdw>
          </a:effectLst>
        </p:spPr>
      </p:pic>
      <p:pic>
        <p:nvPicPr>
          <p:cNvPr id="17" name="Picture 16"/>
          <p:cNvPicPr>
            <a:picLocks noChangeAspect="1"/>
          </p:cNvPicPr>
          <p:nvPr/>
        </p:nvPicPr>
        <p:blipFill rotWithShape="1">
          <a:blip r:embed="rId10"/>
          <a:srcRect l="16186" t="42270" r="72255" b="33552"/>
          <a:stretch/>
        </p:blipFill>
        <p:spPr>
          <a:xfrm>
            <a:off x="6553200" y="4236296"/>
            <a:ext cx="1646177" cy="193590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76535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7810" name="Rectangle 1026"/>
          <p:cNvSpPr>
            <a:spLocks noGrp="1" noChangeArrowheads="1"/>
          </p:cNvSpPr>
          <p:nvPr>
            <p:ph type="title"/>
          </p:nvPr>
        </p:nvSpPr>
        <p:spPr>
          <a:xfrm>
            <a:off x="685800" y="381000"/>
            <a:ext cx="7772400" cy="685800"/>
          </a:xfrm>
        </p:spPr>
        <p:txBody>
          <a:bodyPr/>
          <a:lstStyle/>
          <a:p>
            <a:pPr eaLnBrk="1" hangingPunct="1">
              <a:defRPr/>
            </a:pPr>
            <a:r>
              <a:rPr lang="en-US" sz="3200" dirty="0" smtClean="0"/>
              <a:t>Today’s Objectives</a:t>
            </a:r>
            <a:endParaRPr lang="en-US" dirty="0" smtClean="0"/>
          </a:p>
        </p:txBody>
      </p:sp>
      <p:sp>
        <p:nvSpPr>
          <p:cNvPr id="247811" name="Rectangle 1027" descr="Rectangle: Click to edit Master text styles&#10;Second level&#10;Third level&#10;Fourth level&#10;Fifth level"/>
          <p:cNvSpPr>
            <a:spLocks noGrp="1" noChangeArrowheads="1"/>
          </p:cNvSpPr>
          <p:nvPr>
            <p:ph type="body" idx="1"/>
          </p:nvPr>
        </p:nvSpPr>
        <p:spPr>
          <a:xfrm>
            <a:off x="685800" y="1143000"/>
            <a:ext cx="7924800" cy="4267200"/>
          </a:xfrm>
        </p:spPr>
        <p:txBody>
          <a:bodyPr/>
          <a:lstStyle/>
          <a:p>
            <a:r>
              <a:rPr lang="en-US" sz="2800" dirty="0" smtClean="0"/>
              <a:t>Learn why healthcare project management is growing</a:t>
            </a:r>
          </a:p>
          <a:p>
            <a:r>
              <a:rPr lang="en-US" sz="2800" dirty="0" smtClean="0"/>
              <a:t>Understand the unique challenges of managing healthcare projects</a:t>
            </a:r>
          </a:p>
          <a:p>
            <a:r>
              <a:rPr lang="en-US" sz="2800" dirty="0" smtClean="0"/>
              <a:t>Discuss real techniques that can be used to improve stakeholder participation &amp; project success</a:t>
            </a:r>
          </a:p>
          <a:p>
            <a:r>
              <a:rPr lang="en-US" sz="2800" dirty="0" smtClean="0"/>
              <a:t>Learn how to grow your knowledge</a:t>
            </a:r>
          </a:p>
        </p:txBody>
      </p:sp>
    </p:spTree>
    <p:extLst>
      <p:ext uri="{BB962C8B-B14F-4D97-AF65-F5344CB8AC3E}">
        <p14:creationId xmlns:p14="http://schemas.microsoft.com/office/powerpoint/2010/main" val="116855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78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78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78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78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066800"/>
          </a:xfrm>
        </p:spPr>
        <p:txBody>
          <a:bodyPr/>
          <a:lstStyle/>
          <a:p>
            <a:r>
              <a:rPr lang="en-US" sz="4000" dirty="0" smtClean="0"/>
              <a:t>Questions About You</a:t>
            </a:r>
            <a:endParaRPr lang="en-US" sz="4000" dirty="0"/>
          </a:p>
        </p:txBody>
      </p:sp>
      <p:sp>
        <p:nvSpPr>
          <p:cNvPr id="3" name="Content Placeholder 2"/>
          <p:cNvSpPr>
            <a:spLocks noGrp="1"/>
          </p:cNvSpPr>
          <p:nvPr>
            <p:ph idx="1"/>
          </p:nvPr>
        </p:nvSpPr>
        <p:spPr>
          <a:xfrm>
            <a:off x="457200" y="1143000"/>
            <a:ext cx="8229600" cy="4526756"/>
          </a:xfrm>
        </p:spPr>
        <p:txBody>
          <a:bodyPr/>
          <a:lstStyle/>
          <a:p>
            <a:pPr marL="643505" indent="-457200">
              <a:lnSpc>
                <a:spcPct val="100000"/>
              </a:lnSpc>
              <a:spcBef>
                <a:spcPts val="0"/>
              </a:spcBef>
              <a:buFont typeface="+mj-lt"/>
              <a:buAutoNum type="arabicPeriod"/>
            </a:pPr>
            <a:r>
              <a:rPr lang="en-US" sz="2400" dirty="0" smtClean="0">
                <a:solidFill>
                  <a:srgbClr val="415960"/>
                </a:solidFill>
              </a:rPr>
              <a:t>Do you currently work on projects in the healthcare industry? (yes/no)</a:t>
            </a:r>
          </a:p>
          <a:p>
            <a:pPr marL="643505" indent="-457200">
              <a:lnSpc>
                <a:spcPct val="100000"/>
              </a:lnSpc>
              <a:spcBef>
                <a:spcPts val="0"/>
              </a:spcBef>
              <a:buFont typeface="+mj-lt"/>
              <a:buAutoNum type="arabicPeriod"/>
            </a:pPr>
            <a:r>
              <a:rPr lang="en-US" sz="2400" dirty="0" smtClean="0">
                <a:solidFill>
                  <a:srgbClr val="415960"/>
                </a:solidFill>
              </a:rPr>
              <a:t>Are projects selected and managed well in your organization? (yes/no)</a:t>
            </a:r>
          </a:p>
          <a:p>
            <a:pPr marL="643505" indent="-457200">
              <a:lnSpc>
                <a:spcPct val="100000"/>
              </a:lnSpc>
              <a:spcBef>
                <a:spcPts val="0"/>
              </a:spcBef>
              <a:buFont typeface="+mj-lt"/>
              <a:buAutoNum type="arabicPeriod"/>
            </a:pPr>
            <a:r>
              <a:rPr lang="en-US" sz="2400" dirty="0" smtClean="0">
                <a:solidFill>
                  <a:srgbClr val="415960"/>
                </a:solidFill>
              </a:rPr>
              <a:t>What is your biggest challenge?</a:t>
            </a:r>
          </a:p>
          <a:p>
            <a:pPr marL="1043555" lvl="1" indent="-457200">
              <a:lnSpc>
                <a:spcPct val="100000"/>
              </a:lnSpc>
              <a:spcBef>
                <a:spcPts val="0"/>
              </a:spcBef>
              <a:buFont typeface="+mj-lt"/>
              <a:buAutoNum type="alphaLcPeriod"/>
            </a:pPr>
            <a:r>
              <a:rPr lang="en-US" dirty="0" smtClean="0">
                <a:solidFill>
                  <a:srgbClr val="415960"/>
                </a:solidFill>
              </a:rPr>
              <a:t>Not understanding clinical workflow or terminology</a:t>
            </a:r>
          </a:p>
          <a:p>
            <a:pPr marL="1043555" lvl="1" indent="-457200">
              <a:lnSpc>
                <a:spcPct val="100000"/>
              </a:lnSpc>
              <a:spcBef>
                <a:spcPts val="0"/>
              </a:spcBef>
              <a:buFont typeface="+mj-lt"/>
              <a:buAutoNum type="alphaLcPeriod"/>
            </a:pPr>
            <a:r>
              <a:rPr lang="en-US" dirty="0" smtClean="0">
                <a:solidFill>
                  <a:srgbClr val="415960"/>
                </a:solidFill>
              </a:rPr>
              <a:t>Lack of clinical stakeholder engagement</a:t>
            </a:r>
          </a:p>
          <a:p>
            <a:pPr marL="1043555" lvl="1" indent="-457200">
              <a:lnSpc>
                <a:spcPct val="100000"/>
              </a:lnSpc>
              <a:spcBef>
                <a:spcPts val="0"/>
              </a:spcBef>
              <a:buFont typeface="+mj-lt"/>
              <a:buAutoNum type="alphaLcPeriod"/>
            </a:pPr>
            <a:r>
              <a:rPr lang="en-US" dirty="0" smtClean="0">
                <a:solidFill>
                  <a:srgbClr val="415960"/>
                </a:solidFill>
              </a:rPr>
              <a:t>Lack of organized PM structure/methodology in use</a:t>
            </a:r>
          </a:p>
          <a:p>
            <a:pPr marL="1043555" lvl="1" indent="-457200">
              <a:lnSpc>
                <a:spcPct val="100000"/>
              </a:lnSpc>
              <a:spcBef>
                <a:spcPts val="0"/>
              </a:spcBef>
              <a:buFont typeface="+mj-lt"/>
              <a:buAutoNum type="alphaLcPeriod"/>
            </a:pPr>
            <a:r>
              <a:rPr lang="en-US" dirty="0" smtClean="0">
                <a:solidFill>
                  <a:srgbClr val="415960"/>
                </a:solidFill>
              </a:rPr>
              <a:t>Difficulty introducing change into clinical workflows</a:t>
            </a:r>
          </a:p>
          <a:p>
            <a:pPr marL="1043555" lvl="1" indent="-457200">
              <a:lnSpc>
                <a:spcPct val="100000"/>
              </a:lnSpc>
              <a:spcBef>
                <a:spcPts val="0"/>
              </a:spcBef>
              <a:buFont typeface="+mj-lt"/>
              <a:buAutoNum type="alphaLcPeriod"/>
            </a:pPr>
            <a:r>
              <a:rPr lang="en-US" dirty="0" smtClean="0">
                <a:solidFill>
                  <a:srgbClr val="415960"/>
                </a:solidFill>
              </a:rPr>
              <a:t>None of the above – we have other problems</a:t>
            </a:r>
          </a:p>
          <a:p>
            <a:pPr marL="643505" indent="-457200">
              <a:lnSpc>
                <a:spcPct val="100000"/>
              </a:lnSpc>
              <a:spcBef>
                <a:spcPts val="0"/>
              </a:spcBef>
              <a:buFont typeface="+mj-lt"/>
              <a:buAutoNum type="arabicPeriod"/>
            </a:pPr>
            <a:r>
              <a:rPr lang="en-US" sz="2400" dirty="0" smtClean="0">
                <a:solidFill>
                  <a:srgbClr val="415960"/>
                </a:solidFill>
              </a:rPr>
              <a:t>Would you like to see examples of project management tools applied to a clinical healthcare project? (yes/no)</a:t>
            </a:r>
          </a:p>
        </p:txBody>
      </p:sp>
    </p:spTree>
    <p:extLst>
      <p:ext uri="{BB962C8B-B14F-4D97-AF65-F5344CB8AC3E}">
        <p14:creationId xmlns:p14="http://schemas.microsoft.com/office/powerpoint/2010/main" val="1010434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762000"/>
          </a:xfrm>
          <a:noFill/>
        </p:spPr>
        <p:txBody>
          <a:bodyPr/>
          <a:lstStyle/>
          <a:p>
            <a:r>
              <a:rPr lang="en-US" sz="3600" dirty="0" smtClean="0">
                <a:solidFill>
                  <a:srgbClr val="0065BD"/>
                </a:solidFill>
              </a:rPr>
              <a:t>What’s Going on in Healthcare?</a:t>
            </a:r>
            <a:endParaRPr lang="en-US" sz="3600" dirty="0">
              <a:solidFill>
                <a:srgbClr val="0065BD"/>
              </a:solidFill>
            </a:endParaRPr>
          </a:p>
        </p:txBody>
      </p:sp>
      <p:sp>
        <p:nvSpPr>
          <p:cNvPr id="3" name="Content Placeholder 2"/>
          <p:cNvSpPr>
            <a:spLocks noGrp="1"/>
          </p:cNvSpPr>
          <p:nvPr>
            <p:ph idx="1"/>
          </p:nvPr>
        </p:nvSpPr>
        <p:spPr>
          <a:xfrm>
            <a:off x="304800" y="1071113"/>
            <a:ext cx="8001000" cy="4648200"/>
          </a:xfrm>
        </p:spPr>
        <p:txBody>
          <a:bodyPr/>
          <a:lstStyle/>
          <a:p>
            <a:pPr>
              <a:lnSpc>
                <a:spcPct val="100000"/>
              </a:lnSpc>
            </a:pPr>
            <a:r>
              <a:rPr lang="en-US" b="1" dirty="0" smtClean="0">
                <a:solidFill>
                  <a:schemeClr val="tx1"/>
                </a:solidFill>
              </a:rPr>
              <a:t>HITECH Act</a:t>
            </a:r>
          </a:p>
          <a:p>
            <a:pPr lvl="1">
              <a:lnSpc>
                <a:spcPct val="100000"/>
              </a:lnSpc>
            </a:pPr>
            <a:r>
              <a:rPr lang="en-US" dirty="0">
                <a:solidFill>
                  <a:schemeClr val="bg2">
                    <a:lumMod val="75000"/>
                  </a:schemeClr>
                </a:solidFill>
              </a:rPr>
              <a:t>Health Information Technology for Economic and Clinical Health </a:t>
            </a:r>
            <a:r>
              <a:rPr lang="en-US" dirty="0" smtClean="0">
                <a:solidFill>
                  <a:schemeClr val="bg2">
                    <a:lumMod val="75000"/>
                  </a:schemeClr>
                </a:solidFill>
              </a:rPr>
              <a:t>Act</a:t>
            </a:r>
          </a:p>
          <a:p>
            <a:pPr lvl="1">
              <a:lnSpc>
                <a:spcPct val="100000"/>
              </a:lnSpc>
            </a:pPr>
            <a:r>
              <a:rPr lang="en-US" dirty="0" smtClean="0">
                <a:solidFill>
                  <a:schemeClr val="bg2">
                    <a:lumMod val="75000"/>
                  </a:schemeClr>
                </a:solidFill>
              </a:rPr>
              <a:t>Part of the American Recovery and Reinvestment Act of 2009 (Title XIII)</a:t>
            </a:r>
          </a:p>
          <a:p>
            <a:pPr lvl="1">
              <a:lnSpc>
                <a:spcPct val="100000"/>
              </a:lnSpc>
            </a:pPr>
            <a:r>
              <a:rPr lang="en-US" dirty="0" smtClean="0">
                <a:solidFill>
                  <a:schemeClr val="bg2">
                    <a:lumMod val="75000"/>
                  </a:schemeClr>
                </a:solidFill>
              </a:rPr>
              <a:t>Invested over $30B in healthcare technology</a:t>
            </a:r>
          </a:p>
          <a:p>
            <a:pPr lvl="1">
              <a:lnSpc>
                <a:spcPct val="100000"/>
              </a:lnSpc>
            </a:pPr>
            <a:r>
              <a:rPr lang="en-US" dirty="0" smtClean="0">
                <a:solidFill>
                  <a:schemeClr val="bg2">
                    <a:lumMod val="75000"/>
                  </a:schemeClr>
                </a:solidFill>
              </a:rPr>
              <a:t>Stiffened HIPAA requirements / penalties</a:t>
            </a:r>
          </a:p>
          <a:p>
            <a:pPr>
              <a:lnSpc>
                <a:spcPct val="100000"/>
              </a:lnSpc>
            </a:pPr>
            <a:r>
              <a:rPr lang="en-US" b="1" dirty="0" smtClean="0">
                <a:solidFill>
                  <a:schemeClr val="tx1"/>
                </a:solidFill>
              </a:rPr>
              <a:t>Patient Protection and Affordable Care Act (ACA/</a:t>
            </a:r>
            <a:r>
              <a:rPr lang="en-US" b="1" dirty="0" err="1" smtClean="0">
                <a:solidFill>
                  <a:schemeClr val="tx1"/>
                </a:solidFill>
              </a:rPr>
              <a:t>ObamaCare</a:t>
            </a:r>
            <a:r>
              <a:rPr lang="en-US" b="1" dirty="0" smtClean="0">
                <a:solidFill>
                  <a:schemeClr val="tx1"/>
                </a:solidFill>
              </a:rPr>
              <a:t>)</a:t>
            </a:r>
          </a:p>
          <a:p>
            <a:pPr lvl="1">
              <a:lnSpc>
                <a:spcPct val="100000"/>
              </a:lnSpc>
            </a:pPr>
            <a:r>
              <a:rPr lang="en-US" dirty="0" smtClean="0">
                <a:solidFill>
                  <a:schemeClr val="bg2">
                    <a:lumMod val="75000"/>
                  </a:schemeClr>
                </a:solidFill>
              </a:rPr>
              <a:t>Forcing healthcare providers, insurers, and DME manufacturers to be more transparent and cost effective</a:t>
            </a:r>
          </a:p>
          <a:p>
            <a:pPr>
              <a:lnSpc>
                <a:spcPct val="100000"/>
              </a:lnSpc>
            </a:pPr>
            <a:r>
              <a:rPr lang="en-US" b="1" dirty="0" smtClean="0">
                <a:solidFill>
                  <a:schemeClr val="tx1"/>
                </a:solidFill>
              </a:rPr>
              <a:t>Other marketplace forces</a:t>
            </a:r>
          </a:p>
          <a:p>
            <a:pPr lvl="1">
              <a:lnSpc>
                <a:spcPct val="100000"/>
              </a:lnSpc>
            </a:pPr>
            <a:r>
              <a:rPr lang="en-US" dirty="0" smtClean="0">
                <a:solidFill>
                  <a:schemeClr val="bg2">
                    <a:lumMod val="75000"/>
                  </a:schemeClr>
                </a:solidFill>
              </a:rPr>
              <a:t>Movements </a:t>
            </a:r>
            <a:r>
              <a:rPr lang="en-US" dirty="0">
                <a:solidFill>
                  <a:schemeClr val="bg2">
                    <a:lumMod val="75000"/>
                  </a:schemeClr>
                </a:solidFill>
              </a:rPr>
              <a:t>to patient-centered care, </a:t>
            </a:r>
            <a:r>
              <a:rPr lang="en-US" dirty="0" smtClean="0">
                <a:solidFill>
                  <a:schemeClr val="bg2">
                    <a:lumMod val="75000"/>
                  </a:schemeClr>
                </a:solidFill>
              </a:rPr>
              <a:t>increased competition, evidence-based </a:t>
            </a:r>
            <a:r>
              <a:rPr lang="en-US" dirty="0">
                <a:solidFill>
                  <a:schemeClr val="bg2">
                    <a:lumMod val="75000"/>
                  </a:schemeClr>
                </a:solidFill>
              </a:rPr>
              <a:t>medicine, centers of excellence, </a:t>
            </a:r>
            <a:r>
              <a:rPr lang="en-US" dirty="0" smtClean="0">
                <a:solidFill>
                  <a:schemeClr val="bg2">
                    <a:lumMod val="75000"/>
                  </a:schemeClr>
                </a:solidFill>
              </a:rPr>
              <a:t>etc. </a:t>
            </a:r>
            <a:endParaRPr lang="en-US" i="1" dirty="0" smtClean="0">
              <a:solidFill>
                <a:schemeClr val="bg2">
                  <a:lumMod val="75000"/>
                </a:schemeClr>
              </a:solidFill>
            </a:endParaRPr>
          </a:p>
        </p:txBody>
      </p:sp>
      <p:sp>
        <p:nvSpPr>
          <p:cNvPr id="4" name="TextBox 3"/>
          <p:cNvSpPr txBox="1"/>
          <p:nvPr/>
        </p:nvSpPr>
        <p:spPr>
          <a:xfrm>
            <a:off x="0" y="5715000"/>
            <a:ext cx="9144000" cy="400110"/>
          </a:xfrm>
          <a:prstGeom prst="rect">
            <a:avLst/>
          </a:prstGeom>
          <a:solidFill>
            <a:srgbClr val="FFFF00"/>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lvl="1" algn="ctr"/>
            <a:r>
              <a:rPr lang="en-US" sz="2000" b="1" i="1" cap="small"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Together they have Created </a:t>
            </a:r>
            <a:r>
              <a:rPr lang="en-US" sz="2000" b="1" i="1" cap="small"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 </a:t>
            </a:r>
            <a:r>
              <a:rPr lang="en-US" sz="2000" b="1" i="1" cap="small"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Unsurpassed Need for Change!</a:t>
            </a:r>
            <a:endParaRPr lang="en-US" sz="2000" b="1" i="1" cap="small"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820868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Brain"/>
          <p:cNvPicPr>
            <a:picLocks noChangeAspect="1" noChangeArrowheads="1" noCrop="1"/>
          </p:cNvPicPr>
          <p:nvPr/>
        </p:nvPicPr>
        <p:blipFill>
          <a:blip r:embed="rId3" cstate="print"/>
          <a:srcRect/>
          <a:stretch>
            <a:fillRect/>
          </a:stretch>
        </p:blipFill>
        <p:spPr bwMode="auto">
          <a:xfrm>
            <a:off x="0" y="0"/>
            <a:ext cx="9144000" cy="6934200"/>
          </a:xfrm>
          <a:prstGeom prst="rect">
            <a:avLst/>
          </a:prstGeom>
          <a:noFill/>
        </p:spPr>
      </p:pic>
      <p:sp>
        <p:nvSpPr>
          <p:cNvPr id="5" name="TextBox 4"/>
          <p:cNvSpPr txBox="1"/>
          <p:nvPr/>
        </p:nvSpPr>
        <p:spPr>
          <a:xfrm>
            <a:off x="0" y="5638800"/>
            <a:ext cx="9144000" cy="523220"/>
          </a:xfrm>
          <a:prstGeom prst="rect">
            <a:avLst/>
          </a:prstGeom>
          <a:solidFill>
            <a:srgbClr val="0070C0"/>
          </a:solidFill>
          <a:effectLst>
            <a:glow rad="228600">
              <a:schemeClr val="accent1">
                <a:satMod val="175000"/>
                <a:alpha val="40000"/>
              </a:schemeClr>
            </a:glow>
          </a:effectLst>
          <a:scene3d>
            <a:camera prst="orthographicFront"/>
            <a:lightRig rig="flat" dir="tl">
              <a:rot lat="0" lon="0" rev="6600000"/>
            </a:lightRig>
          </a:scene3d>
          <a:sp3d>
            <a:bevelT/>
          </a:sp3d>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Healthcare is </a:t>
            </a:r>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ecoming Even More Complex!</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6378042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2"/>
          <p:cNvSpPr>
            <a:spLocks noGrp="1"/>
          </p:cNvSpPr>
          <p:nvPr>
            <p:ph type="sldNum" sz="quarter" idx="10"/>
          </p:nvPr>
        </p:nvSpPr>
        <p:spPr>
          <a:noFill/>
        </p:spPr>
        <p:txBody>
          <a:bodyPr/>
          <a:lstStyle/>
          <a:p>
            <a:fld id="{065C5563-9E9A-4741-B4C5-A5E5BDAD4580}" type="slidenum">
              <a:rPr lang="en-US" smtClean="0"/>
              <a:pPr/>
              <a:t>12</a:t>
            </a:fld>
            <a:endParaRPr lang="en-US" smtClean="0"/>
          </a:p>
        </p:txBody>
      </p:sp>
      <p:sp>
        <p:nvSpPr>
          <p:cNvPr id="815106" name="Rectangle 2"/>
          <p:cNvSpPr>
            <a:spLocks noGrp="1" noChangeArrowheads="1"/>
          </p:cNvSpPr>
          <p:nvPr>
            <p:ph type="title"/>
          </p:nvPr>
        </p:nvSpPr>
        <p:spPr>
          <a:xfrm>
            <a:off x="439739" y="457200"/>
            <a:ext cx="8229600" cy="762000"/>
          </a:xfrm>
        </p:spPr>
        <p:txBody>
          <a:bodyPr/>
          <a:lstStyle/>
          <a:p>
            <a:pPr algn="ctr" eaLnBrk="1" hangingPunct="1">
              <a:defRPr/>
            </a:pPr>
            <a:r>
              <a:rPr lang="en-US" sz="3200" dirty="0" smtClean="0"/>
              <a:t>We View Project “Success” Differently</a:t>
            </a:r>
          </a:p>
        </p:txBody>
      </p:sp>
      <p:grpSp>
        <p:nvGrpSpPr>
          <p:cNvPr id="2" name="Group 3"/>
          <p:cNvGrpSpPr>
            <a:grpSpLocks/>
          </p:cNvGrpSpPr>
          <p:nvPr/>
        </p:nvGrpSpPr>
        <p:grpSpPr bwMode="auto">
          <a:xfrm>
            <a:off x="660400" y="1434607"/>
            <a:ext cx="3916363" cy="3197226"/>
            <a:chOff x="551" y="1005"/>
            <a:chExt cx="2467" cy="2014"/>
          </a:xfrm>
        </p:grpSpPr>
        <p:sp>
          <p:nvSpPr>
            <p:cNvPr id="17421" name="AutoShape 4"/>
            <p:cNvSpPr>
              <a:spLocks noChangeArrowheads="1"/>
            </p:cNvSpPr>
            <p:nvPr/>
          </p:nvSpPr>
          <p:spPr bwMode="auto">
            <a:xfrm>
              <a:off x="864" y="1248"/>
              <a:ext cx="1776" cy="1489"/>
            </a:xfrm>
            <a:prstGeom prst="triangle">
              <a:avLst>
                <a:gd name="adj" fmla="val 50000"/>
              </a:avLst>
            </a:prstGeom>
            <a:solidFill>
              <a:srgbClr val="FFFF66"/>
            </a:solidFill>
            <a:ln w="9525">
              <a:solidFill>
                <a:schemeClr val="tx1"/>
              </a:solidFill>
              <a:miter lim="800000"/>
              <a:headEnd/>
              <a:tailEnd/>
            </a:ln>
            <a:scene3d>
              <a:camera prst="orthographicFront"/>
              <a:lightRig rig="threePt" dir="t"/>
            </a:scene3d>
            <a:sp3d>
              <a:bevelT prst="angle"/>
            </a:sp3d>
          </p:spPr>
          <p:txBody>
            <a:bodyPr wrap="none" anchor="b" anchorCtr="0"/>
            <a:lstStyle/>
            <a:p>
              <a:pPr algn="ct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Old</a:t>
              </a:r>
            </a:p>
            <a:p>
              <a:pPr algn="ct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School</a:t>
              </a:r>
            </a:p>
            <a:p>
              <a:pPr algn="ct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Project</a:t>
              </a:r>
            </a:p>
            <a:p>
              <a:pPr algn="ct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Manager</a:t>
              </a:r>
            </a:p>
            <a:p>
              <a:pPr algn="ct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Perspective</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7422" name="Text Box 5"/>
            <p:cNvSpPr txBox="1">
              <a:spLocks noChangeArrowheads="1"/>
            </p:cNvSpPr>
            <p:nvPr/>
          </p:nvSpPr>
          <p:spPr bwMode="auto">
            <a:xfrm>
              <a:off x="551" y="2728"/>
              <a:ext cx="594" cy="291"/>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Time</a:t>
              </a:r>
            </a:p>
          </p:txBody>
        </p:sp>
        <p:sp>
          <p:nvSpPr>
            <p:cNvPr id="17423" name="Text Box 6"/>
            <p:cNvSpPr txBox="1">
              <a:spLocks noChangeArrowheads="1"/>
            </p:cNvSpPr>
            <p:nvPr/>
          </p:nvSpPr>
          <p:spPr bwMode="auto">
            <a:xfrm>
              <a:off x="2363" y="2714"/>
              <a:ext cx="655" cy="291"/>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Cost</a:t>
              </a:r>
            </a:p>
          </p:txBody>
        </p:sp>
        <p:sp>
          <p:nvSpPr>
            <p:cNvPr id="17424" name="Text Box 7"/>
            <p:cNvSpPr txBox="1">
              <a:spLocks noChangeArrowheads="1"/>
            </p:cNvSpPr>
            <p:nvPr/>
          </p:nvSpPr>
          <p:spPr bwMode="auto">
            <a:xfrm>
              <a:off x="1365" y="1005"/>
              <a:ext cx="795" cy="291"/>
            </a:xfrm>
            <a:prstGeom prst="rect">
              <a:avLst/>
            </a:prstGeom>
            <a:noFill/>
            <a:ln w="9525">
              <a:noFill/>
              <a:miter lim="800000"/>
              <a:headEnd/>
              <a:tailEnd/>
            </a:ln>
            <a:scene3d>
              <a:camera prst="orthographicFront"/>
              <a:lightRig rig="threePt" dir="t"/>
            </a:scene3d>
            <a:sp3d>
              <a:bevelT prst="angle"/>
            </a:sp3d>
          </p:spPr>
          <p:txBody>
            <a:bodyPr wrap="none">
              <a:spAutoFit/>
            </a:bodyPr>
            <a:lstStyle/>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Scope</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pSp>
      <p:sp>
        <p:nvSpPr>
          <p:cNvPr id="17417" name="AutoShape 9"/>
          <p:cNvSpPr>
            <a:spLocks noChangeArrowheads="1"/>
          </p:cNvSpPr>
          <p:nvPr/>
        </p:nvSpPr>
        <p:spPr bwMode="auto">
          <a:xfrm>
            <a:off x="5029200" y="3581403"/>
            <a:ext cx="2819401" cy="2209802"/>
          </a:xfrm>
          <a:prstGeom prst="triangle">
            <a:avLst>
              <a:gd name="adj" fmla="val 50000"/>
            </a:avLst>
          </a:prstGeom>
          <a:ln>
            <a:headEnd/>
            <a:tailEnd/>
          </a:ln>
          <a:effectLst>
            <a:outerShdw blurRad="63500" sx="102000" sy="102000" algn="ctr"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2000" b="1" cap="small"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Clinical</a:t>
            </a:r>
            <a:endParaRPr lang="en-US" sz="2000"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lgn="ctr"/>
            <a:r>
              <a:rPr lang="en-US" sz="2000"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Perspective</a:t>
            </a:r>
          </a:p>
        </p:txBody>
      </p:sp>
      <p:sp>
        <p:nvSpPr>
          <p:cNvPr id="17418" name="Text Box 10"/>
          <p:cNvSpPr txBox="1">
            <a:spLocks noChangeArrowheads="1"/>
          </p:cNvSpPr>
          <p:nvPr/>
        </p:nvSpPr>
        <p:spPr bwMode="auto">
          <a:xfrm>
            <a:off x="4092575" y="5783268"/>
            <a:ext cx="2309813" cy="461963"/>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Patient Safety</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7419" name="Text Box 11"/>
          <p:cNvSpPr txBox="1">
            <a:spLocks noChangeArrowheads="1"/>
          </p:cNvSpPr>
          <p:nvPr/>
        </p:nvSpPr>
        <p:spPr bwMode="auto">
          <a:xfrm>
            <a:off x="6927851" y="5767393"/>
            <a:ext cx="1741488" cy="461963"/>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Outcomes</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7420" name="Text Box 12"/>
          <p:cNvSpPr txBox="1">
            <a:spLocks noChangeArrowheads="1"/>
          </p:cNvSpPr>
          <p:nvPr/>
        </p:nvSpPr>
        <p:spPr bwMode="auto">
          <a:xfrm>
            <a:off x="5029200" y="2750406"/>
            <a:ext cx="3027625" cy="830997"/>
          </a:xfrm>
          <a:prstGeom prst="rect">
            <a:avLst/>
          </a:prstGeom>
          <a:noFill/>
          <a:ln w="9525">
            <a:noFill/>
            <a:miter lim="800000"/>
            <a:headEnd/>
            <a:tailEnd/>
          </a:ln>
          <a:scene3d>
            <a:camera prst="orthographicFront"/>
            <a:lightRig rig="threePt" dir="t"/>
          </a:scene3d>
          <a:sp3d>
            <a:bevelT prst="convex"/>
          </a:sp3d>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Efficient</a:t>
            </a:r>
          </a:p>
          <a:p>
            <a:pPr algn="ctr"/>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Clinical Workflows</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pSp>
        <p:nvGrpSpPr>
          <p:cNvPr id="4" name="Group 13"/>
          <p:cNvGrpSpPr>
            <a:grpSpLocks/>
          </p:cNvGrpSpPr>
          <p:nvPr/>
        </p:nvGrpSpPr>
        <p:grpSpPr bwMode="auto">
          <a:xfrm>
            <a:off x="2819400" y="3505200"/>
            <a:ext cx="3124200" cy="1600200"/>
            <a:chOff x="1872" y="2208"/>
            <a:chExt cx="1968" cy="1008"/>
          </a:xfrm>
          <a:solidFill>
            <a:srgbClr val="FFC000"/>
          </a:solidFill>
        </p:grpSpPr>
        <p:sp>
          <p:nvSpPr>
            <p:cNvPr id="815118" name="AutoShape 14"/>
            <p:cNvSpPr>
              <a:spLocks noChangeArrowheads="1"/>
            </p:cNvSpPr>
            <p:nvPr/>
          </p:nvSpPr>
          <p:spPr bwMode="auto">
            <a:xfrm rot="1390428">
              <a:off x="2352" y="2208"/>
              <a:ext cx="1488" cy="288"/>
            </a:xfrm>
            <a:prstGeom prst="rightArrow">
              <a:avLst>
                <a:gd name="adj1" fmla="val 50000"/>
                <a:gd name="adj2" fmla="val 129167"/>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a:p>
          </p:txBody>
        </p:sp>
        <p:sp>
          <p:nvSpPr>
            <p:cNvPr id="815119" name="AutoShape 15"/>
            <p:cNvSpPr>
              <a:spLocks noChangeArrowheads="1"/>
            </p:cNvSpPr>
            <p:nvPr/>
          </p:nvSpPr>
          <p:spPr bwMode="auto">
            <a:xfrm rot="1390428">
              <a:off x="1872" y="2928"/>
              <a:ext cx="1488" cy="288"/>
            </a:xfrm>
            <a:prstGeom prst="rightArrow">
              <a:avLst>
                <a:gd name="adj1" fmla="val 50000"/>
                <a:gd name="adj2" fmla="val 129167"/>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a:p>
          </p:txBody>
        </p:sp>
      </p:grpSp>
    </p:spTree>
    <p:extLst>
      <p:ext uri="{BB962C8B-B14F-4D97-AF65-F5344CB8AC3E}">
        <p14:creationId xmlns:p14="http://schemas.microsoft.com/office/powerpoint/2010/main" val="15537964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0"/>
          </p:nvPr>
        </p:nvSpPr>
        <p:spPr>
          <a:noFill/>
        </p:spPr>
        <p:txBody>
          <a:bodyPr/>
          <a:lstStyle/>
          <a:p>
            <a:fld id="{C93F215C-8AB0-48B3-8143-74BD3E59B489}" type="slidenum">
              <a:rPr lang="en-US" smtClean="0"/>
              <a:pPr/>
              <a:t>13</a:t>
            </a:fld>
            <a:endParaRPr lang="en-US" smtClean="0"/>
          </a:p>
        </p:txBody>
      </p:sp>
      <p:pic>
        <p:nvPicPr>
          <p:cNvPr id="18435" name="Picture 2"/>
          <p:cNvPicPr>
            <a:picLocks noChangeAspect="1" noChangeArrowheads="1"/>
          </p:cNvPicPr>
          <p:nvPr/>
        </p:nvPicPr>
        <p:blipFill>
          <a:blip r:embed="rId3" cstate="print"/>
          <a:srcRect/>
          <a:stretch>
            <a:fillRect/>
          </a:stretch>
        </p:blipFill>
        <p:spPr bwMode="auto">
          <a:xfrm>
            <a:off x="914400" y="838200"/>
            <a:ext cx="7086600" cy="5354638"/>
          </a:xfrm>
          <a:prstGeom prst="rect">
            <a:avLst/>
          </a:prstGeom>
          <a:noFill/>
          <a:ln w="9525">
            <a:noFill/>
            <a:miter lim="800000"/>
            <a:headEnd/>
            <a:tailEnd/>
          </a:ln>
        </p:spPr>
      </p:pic>
      <p:sp>
        <p:nvSpPr>
          <p:cNvPr id="163844" name="Rectangle 4"/>
          <p:cNvSpPr>
            <a:spLocks noChangeArrowheads="1"/>
          </p:cNvSpPr>
          <p:nvPr/>
        </p:nvSpPr>
        <p:spPr bwMode="auto">
          <a:xfrm>
            <a:off x="1524000" y="838200"/>
            <a:ext cx="6248400" cy="381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8437" name="Rectangle 3"/>
          <p:cNvSpPr>
            <a:spLocks noChangeArrowheads="1"/>
          </p:cNvSpPr>
          <p:nvPr/>
        </p:nvSpPr>
        <p:spPr bwMode="auto">
          <a:xfrm>
            <a:off x="609600" y="304800"/>
            <a:ext cx="7772400" cy="1143000"/>
          </a:xfrm>
          <a:prstGeom prst="rect">
            <a:avLst/>
          </a:prstGeom>
          <a:noFill/>
          <a:ln w="9525">
            <a:noFill/>
            <a:miter lim="800000"/>
            <a:headEnd/>
            <a:tailEnd/>
          </a:ln>
        </p:spPr>
        <p:txBody>
          <a:bodyPr anchor="b"/>
          <a:lstStyle/>
          <a:p>
            <a:r>
              <a:rPr lang="en-US" sz="4400">
                <a:effectLst/>
              </a:rPr>
              <a:t>Sound Familiar?</a:t>
            </a:r>
          </a:p>
        </p:txBody>
      </p:sp>
      <p:sp>
        <p:nvSpPr>
          <p:cNvPr id="163845" name="Text Box 5"/>
          <p:cNvSpPr txBox="1">
            <a:spLocks noChangeArrowheads="1"/>
          </p:cNvSpPr>
          <p:nvPr/>
        </p:nvSpPr>
        <p:spPr bwMode="auto">
          <a:xfrm>
            <a:off x="0" y="6477000"/>
            <a:ext cx="457200" cy="274638"/>
          </a:xfrm>
          <a:prstGeom prst="rect">
            <a:avLst/>
          </a:prstGeom>
          <a:noFill/>
          <a:ln w="9525">
            <a:noFill/>
            <a:miter lim="800000"/>
            <a:headEnd/>
            <a:tailEnd/>
          </a:ln>
          <a:effectLst/>
        </p:spPr>
        <p:txBody>
          <a:bodyPr anchor="b">
            <a:spAutoFit/>
          </a:bodyPr>
          <a:lstStyle/>
          <a:p>
            <a:pPr>
              <a:spcBef>
                <a:spcPct val="50000"/>
              </a:spcBef>
              <a:defRPr/>
            </a:pPr>
            <a:r>
              <a:rPr lang="en-US" sz="1200">
                <a:solidFill>
                  <a:schemeClr val="accent2"/>
                </a:solidFill>
                <a:effectLst>
                  <a:outerShdw blurRad="38100" dist="38100" dir="2700000" algn="tl">
                    <a:srgbClr val="C0C0C0"/>
                  </a:outerShdw>
                </a:effectLst>
              </a:rPr>
              <a:t>40</a:t>
            </a:r>
          </a:p>
        </p:txBody>
      </p:sp>
      <p:sp>
        <p:nvSpPr>
          <p:cNvPr id="18439" name="Text Box 6"/>
          <p:cNvSpPr txBox="1">
            <a:spLocks noChangeArrowheads="1"/>
          </p:cNvSpPr>
          <p:nvPr/>
        </p:nvSpPr>
        <p:spPr bwMode="auto">
          <a:xfrm>
            <a:off x="304800" y="4724400"/>
            <a:ext cx="8610600" cy="1384995"/>
          </a:xfrm>
          <a:prstGeom prst="rect">
            <a:avLst/>
          </a:prstGeom>
          <a:solidFill>
            <a:schemeClr val="bg1"/>
          </a:solidFill>
          <a:ln w="9525">
            <a:noFill/>
            <a:miter lim="800000"/>
            <a:headEnd/>
            <a:tailEnd/>
          </a:ln>
        </p:spPr>
        <p:txBody>
          <a:bodyPr wrap="square">
            <a:spAutoFit/>
          </a:bodyPr>
          <a:lstStyle/>
          <a:p>
            <a:pPr algn="ctr">
              <a:spcBef>
                <a:spcPct val="50000"/>
              </a:spcBef>
            </a:pPr>
            <a:r>
              <a:rPr lang="en-US" sz="2400" dirty="0" smtClean="0">
                <a:solidFill>
                  <a:srgbClr val="030305"/>
                </a:solidFill>
                <a:effectLst/>
                <a:latin typeface="Copperplate Gothic Bold" pitchFamily="34" charset="0"/>
              </a:rPr>
              <a:t>“How am I supposed to find the time to fill out all these requirement documents?</a:t>
            </a:r>
            <a:endParaRPr lang="en-US" sz="2400" dirty="0">
              <a:solidFill>
                <a:srgbClr val="030305"/>
              </a:solidFill>
              <a:effectLst/>
              <a:latin typeface="Copperplate Gothic Bold" pitchFamily="34" charset="0"/>
            </a:endParaRPr>
          </a:p>
          <a:p>
            <a:pPr algn="ctr">
              <a:spcBef>
                <a:spcPct val="50000"/>
              </a:spcBef>
            </a:pPr>
            <a:r>
              <a:rPr lang="en-US" sz="2400" dirty="0" smtClean="0">
                <a:solidFill>
                  <a:srgbClr val="FF3300"/>
                </a:solidFill>
                <a:effectLst/>
                <a:latin typeface="Copperplate Gothic Bold" pitchFamily="34" charset="0"/>
              </a:rPr>
              <a:t>I am here to treat patients, not do paperwork!”</a:t>
            </a:r>
            <a:endParaRPr lang="en-US" sz="2400" dirty="0">
              <a:solidFill>
                <a:srgbClr val="FF3300"/>
              </a:solidFill>
              <a:effectLst/>
              <a:latin typeface="Copperplate Gothic Bold" pitchFamily="34" charset="0"/>
            </a:endParaRPr>
          </a:p>
        </p:txBody>
      </p:sp>
      <p:pic>
        <p:nvPicPr>
          <p:cNvPr id="9222" name="Picture 6" descr="https://encrypted-tbn2.gstatic.com/images?q=tbn:ANd9GcS7xGY86qjEWXvaLqBiHB77AdpLjs8GQUmhq0Wz1pO1tgz680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40839">
            <a:off x="3089909" y="3138795"/>
            <a:ext cx="541020" cy="541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678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7772400" cy="685800"/>
          </a:xfrm>
        </p:spPr>
        <p:txBody>
          <a:bodyPr/>
          <a:lstStyle/>
          <a:p>
            <a:r>
              <a:rPr lang="en-US" dirty="0" smtClean="0"/>
              <a:t>Unique Challenges – Stakeholders</a:t>
            </a:r>
            <a:endParaRPr lang="en-US" dirty="0"/>
          </a:p>
        </p:txBody>
      </p:sp>
      <p:sp>
        <p:nvSpPr>
          <p:cNvPr id="4" name="Content Placeholder 3"/>
          <p:cNvSpPr>
            <a:spLocks noGrp="1"/>
          </p:cNvSpPr>
          <p:nvPr>
            <p:ph idx="1"/>
          </p:nvPr>
        </p:nvSpPr>
        <p:spPr>
          <a:xfrm>
            <a:off x="533400" y="1066800"/>
            <a:ext cx="7772400" cy="4267200"/>
          </a:xfrm>
        </p:spPr>
        <p:txBody>
          <a:bodyPr/>
          <a:lstStyle/>
          <a:p>
            <a:pPr>
              <a:lnSpc>
                <a:spcPct val="100000"/>
              </a:lnSpc>
            </a:pPr>
            <a:r>
              <a:rPr lang="en-US" dirty="0" smtClean="0"/>
              <a:t>The subject matter experts have more critical duties to fulfill</a:t>
            </a:r>
          </a:p>
          <a:p>
            <a:pPr>
              <a:lnSpc>
                <a:spcPct val="100000"/>
              </a:lnSpc>
            </a:pPr>
            <a:r>
              <a:rPr lang="en-US" dirty="0" smtClean="0"/>
              <a:t>Physicians</a:t>
            </a:r>
          </a:p>
          <a:p>
            <a:pPr lvl="1">
              <a:lnSpc>
                <a:spcPct val="100000"/>
              </a:lnSpc>
            </a:pPr>
            <a:r>
              <a:rPr lang="en-US" dirty="0" smtClean="0"/>
              <a:t>Are considered part artist, part scientist</a:t>
            </a:r>
          </a:p>
          <a:p>
            <a:pPr lvl="1">
              <a:lnSpc>
                <a:spcPct val="100000"/>
              </a:lnSpc>
            </a:pPr>
            <a:r>
              <a:rPr lang="en-US" dirty="0" smtClean="0"/>
              <a:t>Are not scheduled time to work on projects</a:t>
            </a:r>
          </a:p>
          <a:p>
            <a:pPr lvl="1">
              <a:lnSpc>
                <a:spcPct val="100000"/>
              </a:lnSpc>
            </a:pPr>
            <a:r>
              <a:rPr lang="en-US" dirty="0" smtClean="0"/>
              <a:t>Lose significant money for any time spent on projects</a:t>
            </a:r>
          </a:p>
          <a:p>
            <a:pPr lvl="1">
              <a:lnSpc>
                <a:spcPct val="100000"/>
              </a:lnSpc>
            </a:pPr>
            <a:r>
              <a:rPr lang="en-US" dirty="0" smtClean="0"/>
              <a:t>Typically have work that can’t be handed off to others</a:t>
            </a:r>
          </a:p>
          <a:p>
            <a:pPr lvl="1">
              <a:lnSpc>
                <a:spcPct val="100000"/>
              </a:lnSpc>
            </a:pPr>
            <a:r>
              <a:rPr lang="en-US" dirty="0" smtClean="0"/>
              <a:t>Are specialized</a:t>
            </a:r>
          </a:p>
          <a:p>
            <a:pPr>
              <a:lnSpc>
                <a:spcPct val="100000"/>
              </a:lnSpc>
            </a:pPr>
            <a:r>
              <a:rPr lang="en-US" dirty="0" smtClean="0"/>
              <a:t>Nurses</a:t>
            </a:r>
          </a:p>
          <a:p>
            <a:pPr lvl="1">
              <a:lnSpc>
                <a:spcPct val="100000"/>
              </a:lnSpc>
            </a:pPr>
            <a:r>
              <a:rPr lang="en-US" dirty="0" smtClean="0"/>
              <a:t>Are already understaffed</a:t>
            </a:r>
          </a:p>
          <a:p>
            <a:pPr lvl="1">
              <a:lnSpc>
                <a:spcPct val="100000"/>
              </a:lnSpc>
            </a:pPr>
            <a:r>
              <a:rPr lang="en-US" dirty="0" smtClean="0"/>
              <a:t>Are already picking up all duties left undone by others</a:t>
            </a:r>
          </a:p>
          <a:p>
            <a:pPr lvl="1">
              <a:lnSpc>
                <a:spcPct val="100000"/>
              </a:lnSpc>
            </a:pPr>
            <a:r>
              <a:rPr lang="en-US" dirty="0" smtClean="0"/>
              <a:t>Do not have backup staff to cover them</a:t>
            </a:r>
          </a:p>
          <a:p>
            <a:pPr lvl="1">
              <a:lnSpc>
                <a:spcPct val="100000"/>
              </a:lnSpc>
            </a:pPr>
            <a:r>
              <a:rPr lang="en-US" dirty="0" smtClean="0"/>
              <a:t>Are often specialized</a:t>
            </a:r>
          </a:p>
          <a:p>
            <a:pPr>
              <a:lnSpc>
                <a:spcPct val="100000"/>
              </a:lnSpc>
            </a:pPr>
            <a:r>
              <a:rPr lang="en-US" dirty="0" smtClean="0"/>
              <a:t>Along with a host of pharmacists, therapists, surgeons, etc.</a:t>
            </a:r>
          </a:p>
          <a:p>
            <a:pPr>
              <a:lnSpc>
                <a:spcPct val="100000"/>
              </a:lnSpc>
            </a:pPr>
            <a:endParaRPr lang="en-US" dirty="0"/>
          </a:p>
        </p:txBody>
      </p:sp>
    </p:spTree>
    <p:extLst>
      <p:ext uri="{BB962C8B-B14F-4D97-AF65-F5344CB8AC3E}">
        <p14:creationId xmlns:p14="http://schemas.microsoft.com/office/powerpoint/2010/main" val="4133042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7772400" cy="685800"/>
          </a:xfrm>
        </p:spPr>
        <p:txBody>
          <a:bodyPr/>
          <a:lstStyle/>
          <a:p>
            <a:r>
              <a:rPr lang="en-US" dirty="0" smtClean="0"/>
              <a:t>Unique Challenges - Environment</a:t>
            </a:r>
            <a:endParaRPr lang="en-US" dirty="0"/>
          </a:p>
        </p:txBody>
      </p:sp>
      <p:sp>
        <p:nvSpPr>
          <p:cNvPr id="4" name="Content Placeholder 3"/>
          <p:cNvSpPr>
            <a:spLocks noGrp="1"/>
          </p:cNvSpPr>
          <p:nvPr>
            <p:ph idx="1"/>
          </p:nvPr>
        </p:nvSpPr>
        <p:spPr>
          <a:xfrm>
            <a:off x="533400" y="1066800"/>
            <a:ext cx="7772400" cy="4267200"/>
          </a:xfrm>
        </p:spPr>
        <p:txBody>
          <a:bodyPr/>
          <a:lstStyle/>
          <a:p>
            <a:pPr>
              <a:lnSpc>
                <a:spcPct val="100000"/>
              </a:lnSpc>
            </a:pPr>
            <a:r>
              <a:rPr lang="en-US" dirty="0" smtClean="0"/>
              <a:t>There is little room for failure</a:t>
            </a:r>
          </a:p>
          <a:p>
            <a:pPr lvl="1">
              <a:lnSpc>
                <a:spcPct val="100000"/>
              </a:lnSpc>
            </a:pPr>
            <a:r>
              <a:rPr lang="en-US" dirty="0" smtClean="0"/>
              <a:t>Small problems can quickly become large</a:t>
            </a:r>
          </a:p>
          <a:p>
            <a:pPr lvl="1">
              <a:lnSpc>
                <a:spcPct val="100000"/>
              </a:lnSpc>
            </a:pPr>
            <a:r>
              <a:rPr lang="en-US" dirty="0" smtClean="0"/>
              <a:t>Uncontrolled changes can cause injury or death</a:t>
            </a:r>
          </a:p>
          <a:p>
            <a:pPr>
              <a:lnSpc>
                <a:spcPct val="100000"/>
              </a:lnSpc>
            </a:pPr>
            <a:r>
              <a:rPr lang="en-US" dirty="0" smtClean="0"/>
              <a:t>Trump card: “First Do No Harm”</a:t>
            </a:r>
          </a:p>
          <a:p>
            <a:pPr>
              <a:lnSpc>
                <a:spcPct val="100000"/>
              </a:lnSpc>
            </a:pPr>
            <a:r>
              <a:rPr lang="en-US" dirty="0" smtClean="0"/>
              <a:t>Until recently</a:t>
            </a:r>
          </a:p>
          <a:p>
            <a:pPr lvl="1">
              <a:lnSpc>
                <a:spcPct val="100000"/>
              </a:lnSpc>
            </a:pPr>
            <a:r>
              <a:rPr lang="en-US" dirty="0" smtClean="0"/>
              <a:t>Time was not of the essence</a:t>
            </a:r>
          </a:p>
          <a:p>
            <a:pPr lvl="1">
              <a:lnSpc>
                <a:spcPct val="100000"/>
              </a:lnSpc>
            </a:pPr>
            <a:r>
              <a:rPr lang="en-US" dirty="0" smtClean="0"/>
              <a:t>Cost was not a limiting factor</a:t>
            </a:r>
          </a:p>
          <a:p>
            <a:pPr>
              <a:lnSpc>
                <a:spcPct val="100000"/>
              </a:lnSpc>
            </a:pPr>
            <a:r>
              <a:rPr lang="en-US" dirty="0" smtClean="0"/>
              <a:t>HITECH &amp; ACA have changed all that</a:t>
            </a:r>
          </a:p>
          <a:p>
            <a:pPr lvl="1">
              <a:lnSpc>
                <a:spcPct val="100000"/>
              </a:lnSpc>
            </a:pPr>
            <a:r>
              <a:rPr lang="en-US" dirty="0" smtClean="0"/>
              <a:t>Compliance deadlines</a:t>
            </a:r>
          </a:p>
          <a:p>
            <a:pPr lvl="1">
              <a:lnSpc>
                <a:spcPct val="100000"/>
              </a:lnSpc>
            </a:pPr>
            <a:r>
              <a:rPr lang="en-US" dirty="0" smtClean="0"/>
              <a:t>Higher security requirements</a:t>
            </a:r>
          </a:p>
          <a:p>
            <a:pPr lvl="1">
              <a:lnSpc>
                <a:spcPct val="100000"/>
              </a:lnSpc>
            </a:pPr>
            <a:r>
              <a:rPr lang="en-US" dirty="0" smtClean="0"/>
              <a:t>Transparency of outcomes</a:t>
            </a:r>
          </a:p>
          <a:p>
            <a:pPr lvl="1">
              <a:lnSpc>
                <a:spcPct val="100000"/>
              </a:lnSpc>
            </a:pPr>
            <a:r>
              <a:rPr lang="en-US" dirty="0" smtClean="0"/>
              <a:t>Reduced reimbursements forcing efficiencies</a:t>
            </a:r>
          </a:p>
          <a:p>
            <a:pPr>
              <a:lnSpc>
                <a:spcPct val="100000"/>
              </a:lnSpc>
            </a:pPr>
            <a:r>
              <a:rPr lang="en-US" dirty="0" smtClean="0"/>
              <a:t>Few healthcare organizations have formal PM structures</a:t>
            </a:r>
          </a:p>
          <a:p>
            <a:pPr>
              <a:lnSpc>
                <a:spcPct val="100000"/>
              </a:lnSpc>
            </a:pPr>
            <a:endParaRPr lang="en-US" dirty="0"/>
          </a:p>
        </p:txBody>
      </p:sp>
    </p:spTree>
    <p:extLst>
      <p:ext uri="{BB962C8B-B14F-4D97-AF65-F5344CB8AC3E}">
        <p14:creationId xmlns:p14="http://schemas.microsoft.com/office/powerpoint/2010/main" val="9171953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7772400" cy="685800"/>
          </a:xfrm>
        </p:spPr>
        <p:txBody>
          <a:bodyPr/>
          <a:lstStyle/>
          <a:p>
            <a:r>
              <a:rPr lang="en-US" dirty="0" smtClean="0"/>
              <a:t>Unique Challenges - Collaboration</a:t>
            </a:r>
            <a:endParaRPr lang="en-US" dirty="0"/>
          </a:p>
        </p:txBody>
      </p:sp>
      <p:sp>
        <p:nvSpPr>
          <p:cNvPr id="4" name="Content Placeholder 3"/>
          <p:cNvSpPr>
            <a:spLocks noGrp="1"/>
          </p:cNvSpPr>
          <p:nvPr>
            <p:ph idx="1"/>
          </p:nvPr>
        </p:nvSpPr>
        <p:spPr>
          <a:xfrm>
            <a:off x="533400" y="1066800"/>
            <a:ext cx="7772400" cy="4267200"/>
          </a:xfrm>
        </p:spPr>
        <p:txBody>
          <a:bodyPr/>
          <a:lstStyle/>
          <a:p>
            <a:pPr>
              <a:lnSpc>
                <a:spcPct val="100000"/>
              </a:lnSpc>
            </a:pPr>
            <a:r>
              <a:rPr lang="en-US" dirty="0" smtClean="0"/>
              <a:t>There are multiple command hierarchies</a:t>
            </a:r>
          </a:p>
          <a:p>
            <a:pPr lvl="1">
              <a:lnSpc>
                <a:spcPct val="100000"/>
              </a:lnSpc>
            </a:pPr>
            <a:r>
              <a:rPr lang="en-US" dirty="0" smtClean="0"/>
              <a:t>Physician</a:t>
            </a:r>
          </a:p>
          <a:p>
            <a:pPr lvl="1">
              <a:lnSpc>
                <a:spcPct val="100000"/>
              </a:lnSpc>
            </a:pPr>
            <a:r>
              <a:rPr lang="en-US" dirty="0" smtClean="0"/>
              <a:t>Nursing</a:t>
            </a:r>
          </a:p>
          <a:p>
            <a:pPr lvl="1">
              <a:lnSpc>
                <a:spcPct val="100000"/>
              </a:lnSpc>
            </a:pPr>
            <a:r>
              <a:rPr lang="en-US" dirty="0" smtClean="0"/>
              <a:t>Therapies</a:t>
            </a:r>
          </a:p>
          <a:p>
            <a:pPr lvl="1">
              <a:lnSpc>
                <a:spcPct val="100000"/>
              </a:lnSpc>
            </a:pPr>
            <a:r>
              <a:rPr lang="en-US" dirty="0" smtClean="0"/>
              <a:t>Administration</a:t>
            </a:r>
          </a:p>
          <a:p>
            <a:pPr lvl="1">
              <a:lnSpc>
                <a:spcPct val="100000"/>
              </a:lnSpc>
            </a:pPr>
            <a:r>
              <a:rPr lang="en-US" dirty="0" smtClean="0"/>
              <a:t>Academic (if academic medical center)</a:t>
            </a:r>
          </a:p>
          <a:p>
            <a:pPr lvl="1">
              <a:lnSpc>
                <a:spcPct val="100000"/>
              </a:lnSpc>
            </a:pPr>
            <a:r>
              <a:rPr lang="en-US" dirty="0" smtClean="0"/>
              <a:t>Practice plan</a:t>
            </a:r>
            <a:endParaRPr lang="en-US" dirty="0"/>
          </a:p>
          <a:p>
            <a:pPr>
              <a:lnSpc>
                <a:spcPct val="100000"/>
              </a:lnSpc>
            </a:pPr>
            <a:r>
              <a:rPr lang="en-US" dirty="0" smtClean="0"/>
              <a:t>Clinical </a:t>
            </a:r>
            <a:r>
              <a:rPr lang="en-US" dirty="0"/>
              <a:t>roles define authority levels</a:t>
            </a:r>
          </a:p>
          <a:p>
            <a:pPr>
              <a:lnSpc>
                <a:spcPct val="100000"/>
              </a:lnSpc>
            </a:pPr>
            <a:r>
              <a:rPr lang="en-US" dirty="0" smtClean="0"/>
              <a:t>There is very clear “pecking order”</a:t>
            </a:r>
          </a:p>
          <a:p>
            <a:pPr>
              <a:lnSpc>
                <a:spcPct val="100000"/>
              </a:lnSpc>
            </a:pPr>
            <a:r>
              <a:rPr lang="en-US" dirty="0" smtClean="0"/>
              <a:t>The perceived pecking order sometimes gets in the way of open collaboration and cooperation</a:t>
            </a:r>
          </a:p>
          <a:p>
            <a:pPr>
              <a:lnSpc>
                <a:spcPct val="100000"/>
              </a:lnSpc>
            </a:pPr>
            <a:r>
              <a:rPr lang="en-US" dirty="0" smtClean="0"/>
              <a:t>There is a recent drive toward inter-disciplinary cooperation</a:t>
            </a:r>
          </a:p>
          <a:p>
            <a:pPr>
              <a:lnSpc>
                <a:spcPct val="100000"/>
              </a:lnSpc>
            </a:pPr>
            <a:endParaRPr lang="en-US" dirty="0" smtClean="0"/>
          </a:p>
          <a:p>
            <a:pPr>
              <a:lnSpc>
                <a:spcPct val="100000"/>
              </a:lnSpc>
            </a:pPr>
            <a:endParaRPr lang="en-US" dirty="0"/>
          </a:p>
        </p:txBody>
      </p:sp>
    </p:spTree>
    <p:extLst>
      <p:ext uri="{BB962C8B-B14F-4D97-AF65-F5344CB8AC3E}">
        <p14:creationId xmlns:p14="http://schemas.microsoft.com/office/powerpoint/2010/main" val="29420247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ChangeArrowheads="1"/>
          </p:cNvSpPr>
          <p:nvPr/>
        </p:nvSpPr>
        <p:spPr bwMode="auto">
          <a:xfrm>
            <a:off x="6019800" y="-240507"/>
            <a:ext cx="2167581" cy="6986528"/>
          </a:xfrm>
          <a:prstGeom prst="rect">
            <a:avLst/>
          </a:prstGeom>
          <a:noFill/>
          <a:ln w="9525">
            <a:noFill/>
            <a:miter lim="800000"/>
            <a:headEnd/>
            <a:tailEnd/>
          </a:ln>
          <a:effectLst/>
        </p:spPr>
        <p:txBody>
          <a:bodyPr wrap="none">
            <a:spAutoFit/>
          </a:bodyPr>
          <a:lstStyle/>
          <a:p>
            <a:pPr>
              <a:defRPr/>
            </a:pPr>
            <a:r>
              <a:rPr lang="en-US" sz="448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sym typeface="Wingdings 3" pitchFamily="18" charset="2"/>
              </a:rPr>
              <a:t>!</a:t>
            </a:r>
          </a:p>
        </p:txBody>
      </p:sp>
      <p:sp>
        <p:nvSpPr>
          <p:cNvPr id="817155" name="Text Box 3"/>
          <p:cNvSpPr txBox="1">
            <a:spLocks noChangeArrowheads="1"/>
          </p:cNvSpPr>
          <p:nvPr/>
        </p:nvSpPr>
        <p:spPr bwMode="auto">
          <a:xfrm>
            <a:off x="685800" y="1524000"/>
            <a:ext cx="6248400" cy="4154984"/>
          </a:xfrm>
          <a:prstGeom prst="rect">
            <a:avLst/>
          </a:prstGeom>
          <a:noFill/>
          <a:ln w="9525">
            <a:noFill/>
            <a:miter lim="800000"/>
            <a:headEnd/>
            <a:tailEnd/>
          </a:ln>
          <a:effectLst/>
        </p:spPr>
        <p:txBody>
          <a:bodyPr>
            <a:spAutoFit/>
          </a:bodyPr>
          <a:lstStyle/>
          <a:p>
            <a:pPr>
              <a:spcBef>
                <a:spcPct val="50000"/>
              </a:spcBef>
              <a:defRPr/>
            </a:pPr>
            <a:r>
              <a:rPr lang="en-US" sz="6600" dirty="0" smtClean="0">
                <a:effectLst>
                  <a:outerShdw blurRad="38100" dist="38100" dir="2700000" algn="tl">
                    <a:srgbClr val="C0C0C0"/>
                  </a:outerShdw>
                </a:effectLst>
              </a:rPr>
              <a:t>P</a:t>
            </a:r>
            <a:r>
              <a:rPr lang="en-US" sz="6600" dirty="0" smtClean="0">
                <a:solidFill>
                  <a:schemeClr val="tx1"/>
                </a:solidFill>
                <a:effectLst>
                  <a:outerShdw blurRad="38100" dist="38100" dir="2700000" algn="tl">
                    <a:srgbClr val="C0C0C0"/>
                  </a:outerShdw>
                </a:effectLst>
              </a:rPr>
              <a:t>rojects are about </a:t>
            </a:r>
            <a:r>
              <a:rPr lang="en-US" sz="6600" dirty="0">
                <a:solidFill>
                  <a:schemeClr val="tx1"/>
                </a:solidFill>
                <a:effectLst>
                  <a:outerShdw blurRad="38100" dist="38100" dir="2700000" algn="tl">
                    <a:srgbClr val="C0C0C0"/>
                  </a:outerShdw>
                </a:effectLst>
              </a:rPr>
              <a:t>solving business problems!</a:t>
            </a:r>
          </a:p>
        </p:txBody>
      </p:sp>
      <p:sp>
        <p:nvSpPr>
          <p:cNvPr id="2" name="TextBox 1"/>
          <p:cNvSpPr txBox="1"/>
          <p:nvPr/>
        </p:nvSpPr>
        <p:spPr>
          <a:xfrm>
            <a:off x="762000" y="452388"/>
            <a:ext cx="5257800" cy="1107996"/>
          </a:xfrm>
          <a:prstGeom prst="rect">
            <a:avLst/>
          </a:prstGeom>
          <a:noFill/>
        </p:spPr>
        <p:txBody>
          <a:bodyPr wrap="square" rtlCol="0">
            <a:spAutoFit/>
          </a:bodyPr>
          <a:lstStyle/>
          <a:p>
            <a:pPr algn="ctr"/>
            <a:r>
              <a:rPr lang="en-US" sz="6600" b="1" i="1" u="sng" spc="19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Remember!</a:t>
            </a:r>
            <a:endParaRPr lang="en-US" sz="7200" u="sng" spc="190" dirty="0"/>
          </a:p>
        </p:txBody>
      </p:sp>
    </p:spTree>
    <p:extLst>
      <p:ext uri="{BB962C8B-B14F-4D97-AF65-F5344CB8AC3E}">
        <p14:creationId xmlns:p14="http://schemas.microsoft.com/office/powerpoint/2010/main" val="3162722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ChangeArrowheads="1"/>
          </p:cNvSpPr>
          <p:nvPr/>
        </p:nvSpPr>
        <p:spPr bwMode="auto">
          <a:xfrm>
            <a:off x="6019800" y="-240507"/>
            <a:ext cx="2167581" cy="6986528"/>
          </a:xfrm>
          <a:prstGeom prst="rect">
            <a:avLst/>
          </a:prstGeom>
          <a:noFill/>
          <a:ln w="9525">
            <a:noFill/>
            <a:miter lim="800000"/>
            <a:headEnd/>
            <a:tailEnd/>
          </a:ln>
          <a:effectLst/>
        </p:spPr>
        <p:txBody>
          <a:bodyPr wrap="none">
            <a:spAutoFit/>
          </a:bodyPr>
          <a:lstStyle/>
          <a:p>
            <a:pPr>
              <a:defRPr/>
            </a:pPr>
            <a:r>
              <a:rPr lang="en-US" sz="448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sym typeface="Wingdings 3" pitchFamily="18" charset="2"/>
              </a:rPr>
              <a:t>!</a:t>
            </a:r>
          </a:p>
        </p:txBody>
      </p:sp>
      <p:sp>
        <p:nvSpPr>
          <p:cNvPr id="817155" name="Text Box 3"/>
          <p:cNvSpPr txBox="1">
            <a:spLocks noChangeArrowheads="1"/>
          </p:cNvSpPr>
          <p:nvPr/>
        </p:nvSpPr>
        <p:spPr bwMode="auto">
          <a:xfrm>
            <a:off x="457200" y="1219200"/>
            <a:ext cx="6248400" cy="3416320"/>
          </a:xfrm>
          <a:prstGeom prst="rect">
            <a:avLst/>
          </a:prstGeom>
          <a:noFill/>
          <a:ln w="9525">
            <a:noFill/>
            <a:miter lim="800000"/>
            <a:headEnd/>
            <a:tailEnd/>
          </a:ln>
          <a:effectLst/>
        </p:spPr>
        <p:txBody>
          <a:bodyPr>
            <a:spAutoFit/>
          </a:bodyPr>
          <a:lstStyle/>
          <a:p>
            <a:pPr>
              <a:spcBef>
                <a:spcPct val="50000"/>
              </a:spcBef>
              <a:defRPr/>
            </a:pPr>
            <a:r>
              <a:rPr lang="en-US" sz="7200" dirty="0" smtClean="0">
                <a:effectLst>
                  <a:outerShdw blurRad="38100" dist="38100" dir="2700000" algn="tl">
                    <a:srgbClr val="C0C0C0"/>
                  </a:outerShdw>
                </a:effectLst>
              </a:rPr>
              <a:t>…a</a:t>
            </a:r>
            <a:r>
              <a:rPr lang="en-US" sz="7200" dirty="0" smtClean="0">
                <a:solidFill>
                  <a:schemeClr val="tx1"/>
                </a:solidFill>
                <a:effectLst>
                  <a:outerShdw blurRad="38100" dist="38100" dir="2700000" algn="tl">
                    <a:srgbClr val="C0C0C0"/>
                  </a:outerShdw>
                </a:effectLst>
              </a:rPr>
              <a:t>nd our business is patient care!</a:t>
            </a:r>
            <a:endParaRPr lang="en-US" sz="7200" dirty="0">
              <a:solidFill>
                <a:schemeClr val="tx1"/>
              </a:solidFill>
              <a:effectLst>
                <a:outerShdw blurRad="38100" dist="38100" dir="2700000" algn="tl">
                  <a:srgbClr val="C0C0C0"/>
                </a:outerShdw>
              </a:effectLst>
            </a:endParaRPr>
          </a:p>
        </p:txBody>
      </p:sp>
      <p:sp>
        <p:nvSpPr>
          <p:cNvPr id="2" name="TextBox 1"/>
          <p:cNvSpPr txBox="1"/>
          <p:nvPr/>
        </p:nvSpPr>
        <p:spPr>
          <a:xfrm>
            <a:off x="0" y="5321587"/>
            <a:ext cx="9144000" cy="584775"/>
          </a:xfrm>
          <a:prstGeom prst="rect">
            <a:avLst/>
          </a:prstGeom>
          <a:solidFill>
            <a:srgbClr val="FFFF00"/>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So how do we make this work?</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7068530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2" name="Rectangle 2"/>
          <p:cNvSpPr>
            <a:spLocks noChangeArrowheads="1"/>
          </p:cNvSpPr>
          <p:nvPr/>
        </p:nvSpPr>
        <p:spPr bwMode="auto">
          <a:xfrm>
            <a:off x="5437007" y="-228600"/>
            <a:ext cx="3451586" cy="6986528"/>
          </a:xfrm>
          <a:prstGeom prst="rect">
            <a:avLst/>
          </a:prstGeom>
          <a:noFill/>
          <a:ln w="9525">
            <a:noFill/>
            <a:miter lim="800000"/>
            <a:headEnd/>
            <a:tailEnd/>
          </a:ln>
          <a:effectLst/>
        </p:spPr>
        <p:txBody>
          <a:bodyPr wrap="none">
            <a:spAutoFit/>
          </a:bodyPr>
          <a:lstStyle/>
          <a:p>
            <a:pPr>
              <a:defRPr/>
            </a:pPr>
            <a:r>
              <a:rPr lang="en-US" sz="448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sym typeface="Wingdings 3" pitchFamily="18" charset="2"/>
              </a:rPr>
              <a:t>?</a:t>
            </a:r>
            <a:endParaRPr lang="en-US" sz="44800" dirty="0">
              <a:solidFill>
                <a:schemeClr val="bg2"/>
              </a:solidFill>
              <a:effectLst>
                <a:outerShdw blurRad="38100" dist="38100" dir="2700000" algn="tl">
                  <a:srgbClr val="C0C0C0"/>
                </a:outerShdw>
              </a:effectLst>
              <a:sym typeface="Wingdings 3" pitchFamily="18" charset="2"/>
            </a:endParaRPr>
          </a:p>
        </p:txBody>
      </p:sp>
      <p:sp>
        <p:nvSpPr>
          <p:cNvPr id="829443" name="Text Box 3"/>
          <p:cNvSpPr txBox="1">
            <a:spLocks noChangeArrowheads="1"/>
          </p:cNvSpPr>
          <p:nvPr/>
        </p:nvSpPr>
        <p:spPr bwMode="auto">
          <a:xfrm>
            <a:off x="533400" y="685800"/>
            <a:ext cx="6629400" cy="5016758"/>
          </a:xfrm>
          <a:prstGeom prst="rect">
            <a:avLst/>
          </a:prstGeom>
          <a:noFill/>
          <a:ln w="9525">
            <a:noFill/>
            <a:miter lim="800000"/>
            <a:headEnd/>
            <a:tailEnd/>
          </a:ln>
          <a:effectLst/>
        </p:spPr>
        <p:txBody>
          <a:bodyPr>
            <a:spAutoFit/>
          </a:bodyPr>
          <a:lstStyle/>
          <a:p>
            <a:pPr>
              <a:spcBef>
                <a:spcPct val="50000"/>
              </a:spcBef>
              <a:defRPr/>
            </a:pPr>
            <a:r>
              <a:rPr lang="en-US" sz="8000" dirty="0" smtClean="0">
                <a:effectLst>
                  <a:outerShdw blurRad="38100" dist="38100" dir="2700000" algn="tl">
                    <a:srgbClr val="C0C0C0"/>
                  </a:outerShdw>
                </a:effectLst>
              </a:rPr>
              <a:t>And what is it that project managers do</a:t>
            </a:r>
            <a:r>
              <a:rPr lang="en-US" sz="8000" dirty="0" smtClean="0">
                <a:solidFill>
                  <a:schemeClr val="tx1"/>
                </a:solidFill>
                <a:effectLst>
                  <a:outerShdw blurRad="38100" dist="38100" dir="2700000" algn="tl">
                    <a:srgbClr val="C0C0C0"/>
                  </a:outerShdw>
                </a:effectLst>
              </a:rPr>
              <a:t>?</a:t>
            </a:r>
            <a:endParaRPr lang="en-US" sz="8000" dirty="0">
              <a:solidFill>
                <a:schemeClr val="tx1"/>
              </a:solidFill>
              <a:effectLst>
                <a:outerShdw blurRad="38100" dist="38100" dir="2700000" algn="tl">
                  <a:srgbClr val="C0C0C0"/>
                </a:outerShdw>
              </a:effectLst>
            </a:endParaRPr>
          </a:p>
        </p:txBody>
      </p:sp>
    </p:spTree>
    <p:extLst>
      <p:ext uri="{BB962C8B-B14F-4D97-AF65-F5344CB8AC3E}">
        <p14:creationId xmlns:p14="http://schemas.microsoft.com/office/powerpoint/2010/main" val="20297896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0" name="Rectangle 2"/>
          <p:cNvSpPr>
            <a:spLocks noChangeArrowheads="1"/>
          </p:cNvSpPr>
          <p:nvPr/>
        </p:nvSpPr>
        <p:spPr bwMode="auto">
          <a:xfrm>
            <a:off x="8153400" y="5715000"/>
            <a:ext cx="990600" cy="876300"/>
          </a:xfrm>
          <a:prstGeom prst="rect">
            <a:avLst/>
          </a:prstGeom>
          <a:solidFill>
            <a:schemeClr val="bg1"/>
          </a:solidFill>
          <a:ln w="9525">
            <a:solidFill>
              <a:schemeClr val="bg1"/>
            </a:solidFill>
            <a:miter lim="800000"/>
            <a:headEnd/>
            <a:tailEnd/>
          </a:ln>
          <a:effectLst/>
        </p:spPr>
        <p:txBody>
          <a:bodyPr wrap="none" anchor="ctr"/>
          <a:lstStyle/>
          <a:p>
            <a:pPr>
              <a:defRPr/>
            </a:pPr>
            <a:endParaRPr lang="en-US"/>
          </a:p>
        </p:txBody>
      </p:sp>
      <p:sp>
        <p:nvSpPr>
          <p:cNvPr id="831491" name="Rectangle 3"/>
          <p:cNvSpPr>
            <a:spLocks noChangeArrowheads="1"/>
          </p:cNvSpPr>
          <p:nvPr/>
        </p:nvSpPr>
        <p:spPr bwMode="auto">
          <a:xfrm>
            <a:off x="2895600" y="-304800"/>
            <a:ext cx="5851282" cy="6986528"/>
          </a:xfrm>
          <a:prstGeom prst="rect">
            <a:avLst/>
          </a:prstGeom>
          <a:noFill/>
          <a:ln w="9525">
            <a:noFill/>
            <a:miter lim="800000"/>
            <a:headEnd/>
            <a:tailEnd/>
          </a:ln>
          <a:effectLst/>
        </p:spPr>
        <p:txBody>
          <a:bodyPr wrap="none">
            <a:spAutoFit/>
          </a:bodyPr>
          <a:lstStyle/>
          <a:p>
            <a:pPr>
              <a:defRPr/>
            </a:pPr>
            <a:r>
              <a:rPr lang="en-US" sz="44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sym typeface="Wingdings 3" pitchFamily="18" charset="2"/>
              </a:rPr>
              <a:t></a:t>
            </a:r>
            <a:endParaRPr lang="en-US" sz="44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sym typeface="Wingdings 3" pitchFamily="18" charset="2"/>
            </a:endParaRPr>
          </a:p>
        </p:txBody>
      </p:sp>
      <p:sp>
        <p:nvSpPr>
          <p:cNvPr id="831492" name="Text Box 4"/>
          <p:cNvSpPr txBox="1">
            <a:spLocks noChangeArrowheads="1"/>
          </p:cNvSpPr>
          <p:nvPr/>
        </p:nvSpPr>
        <p:spPr bwMode="auto">
          <a:xfrm>
            <a:off x="659921" y="993775"/>
            <a:ext cx="4648200" cy="4154984"/>
          </a:xfrm>
          <a:prstGeom prst="rect">
            <a:avLst/>
          </a:prstGeom>
          <a:noFill/>
          <a:ln w="9525">
            <a:noFill/>
            <a:miter lim="800000"/>
            <a:headEnd/>
            <a:tailEnd/>
          </a:ln>
          <a:effectLst/>
        </p:spPr>
        <p:txBody>
          <a:bodyPr>
            <a:spAutoFit/>
          </a:bodyPr>
          <a:lstStyle/>
          <a:p>
            <a:pPr>
              <a:spcBef>
                <a:spcPct val="50000"/>
              </a:spcBef>
              <a:defRPr/>
            </a:pPr>
            <a:r>
              <a:rPr lang="en-US" sz="8800" dirty="0">
                <a:solidFill>
                  <a:schemeClr val="tx1"/>
                </a:solidFill>
                <a:effectLst>
                  <a:outerShdw blurRad="38100" dist="38100" dir="2700000" algn="tl">
                    <a:srgbClr val="C0C0C0"/>
                  </a:outerShdw>
                </a:effectLst>
              </a:rPr>
              <a:t>We </a:t>
            </a:r>
            <a:r>
              <a:rPr lang="en-US" sz="8800" dirty="0">
                <a:effectLst>
                  <a:outerShdw blurRad="38100" dist="38100" dir="2700000" algn="tl">
                    <a:srgbClr val="C0C0C0"/>
                  </a:outerShdw>
                </a:effectLst>
              </a:rPr>
              <a:t>M</a:t>
            </a:r>
            <a:r>
              <a:rPr lang="en-US" sz="8800" dirty="0" smtClean="0">
                <a:solidFill>
                  <a:schemeClr val="tx1"/>
                </a:solidFill>
                <a:effectLst>
                  <a:outerShdw blurRad="38100" dist="38100" dir="2700000" algn="tl">
                    <a:srgbClr val="C0C0C0"/>
                  </a:outerShdw>
                </a:effectLst>
              </a:rPr>
              <a:t>anage </a:t>
            </a:r>
            <a:r>
              <a:rPr lang="en-US" sz="8800" dirty="0">
                <a:effectLst>
                  <a:outerShdw blurRad="38100" dist="38100" dir="2700000" algn="tl">
                    <a:srgbClr val="C0C0C0"/>
                  </a:outerShdw>
                </a:effectLst>
              </a:rPr>
              <a:t>C</a:t>
            </a:r>
            <a:r>
              <a:rPr lang="en-US" sz="8800" dirty="0" smtClean="0">
                <a:solidFill>
                  <a:schemeClr val="tx1"/>
                </a:solidFill>
                <a:effectLst>
                  <a:outerShdw blurRad="38100" dist="38100" dir="2700000" algn="tl">
                    <a:srgbClr val="C0C0C0"/>
                  </a:outerShdw>
                </a:effectLst>
              </a:rPr>
              <a:t>hange</a:t>
            </a:r>
            <a:r>
              <a:rPr lang="en-US" sz="8800" dirty="0">
                <a:solidFill>
                  <a:schemeClr val="tx1"/>
                </a:solidFill>
                <a:effectLst>
                  <a:outerShdw blurRad="38100" dist="38100" dir="2700000" algn="tl">
                    <a:srgbClr val="C0C0C0"/>
                  </a:outerShdw>
                </a:effectLst>
              </a:rPr>
              <a:t>!</a:t>
            </a:r>
          </a:p>
        </p:txBody>
      </p:sp>
      <p:grpSp>
        <p:nvGrpSpPr>
          <p:cNvPr id="2" name="Group 5"/>
          <p:cNvGrpSpPr>
            <a:grpSpLocks/>
          </p:cNvGrpSpPr>
          <p:nvPr/>
        </p:nvGrpSpPr>
        <p:grpSpPr bwMode="auto">
          <a:xfrm>
            <a:off x="7010399" y="1143000"/>
            <a:ext cx="2019299" cy="3967163"/>
            <a:chOff x="3792" y="1152"/>
            <a:chExt cx="1272" cy="2499"/>
          </a:xfrm>
        </p:grpSpPr>
        <p:sp>
          <p:nvSpPr>
            <p:cNvPr id="831494" name="Text Box 6"/>
            <p:cNvSpPr txBox="1">
              <a:spLocks noChangeArrowheads="1"/>
            </p:cNvSpPr>
            <p:nvPr/>
          </p:nvSpPr>
          <p:spPr bwMode="auto">
            <a:xfrm rot="3524228">
              <a:off x="2771" y="2173"/>
              <a:ext cx="2408" cy="365"/>
            </a:xfrm>
            <a:prstGeom prst="rect">
              <a:avLst/>
            </a:prstGeom>
            <a:noFill/>
            <a:ln w="9525">
              <a:noFill/>
              <a:miter lim="800000"/>
              <a:headEnd/>
              <a:tailEnd/>
            </a:ln>
            <a:effectLst/>
          </p:spPr>
          <p:txBody>
            <a:bodyPr wrap="none">
              <a:spAutoFit/>
            </a:bodyPr>
            <a:lstStyle/>
            <a:p>
              <a:pPr>
                <a:defRPr/>
              </a:pPr>
              <a:r>
                <a:rPr lang="en-US" sz="3200" dirty="0">
                  <a:solidFill>
                    <a:schemeClr val="tx1"/>
                  </a:solidFill>
                  <a:effectLst>
                    <a:outerShdw blurRad="38100" dist="38100" dir="2700000" algn="tl">
                      <a:srgbClr val="C0C0C0"/>
                    </a:outerShdw>
                  </a:effectLst>
                </a:rPr>
                <a:t>We “Lead the Way”!</a:t>
              </a:r>
            </a:p>
          </p:txBody>
        </p:sp>
        <p:sp>
          <p:nvSpPr>
            <p:cNvPr id="21515" name="Text Box 7"/>
            <p:cNvSpPr txBox="1">
              <a:spLocks noChangeArrowheads="1"/>
            </p:cNvSpPr>
            <p:nvPr/>
          </p:nvSpPr>
          <p:spPr bwMode="auto">
            <a:xfrm>
              <a:off x="4464" y="3360"/>
              <a:ext cx="600" cy="291"/>
            </a:xfrm>
            <a:prstGeom prst="rect">
              <a:avLst/>
            </a:prstGeom>
            <a:noFill/>
            <a:ln w="9525">
              <a:noFill/>
              <a:miter lim="800000"/>
              <a:headEnd/>
              <a:tailEnd/>
            </a:ln>
          </p:spPr>
          <p:txBody>
            <a:bodyPr wrap="none">
              <a:spAutoFit/>
            </a:bodyPr>
            <a:lstStyle/>
            <a:p>
              <a:r>
                <a:rPr lang="en-US" sz="1200" i="1" dirty="0">
                  <a:solidFill>
                    <a:schemeClr val="tx1"/>
                  </a:solidFill>
                  <a:effectLst/>
                </a:rPr>
                <a:t>Bill Stewart</a:t>
              </a:r>
            </a:p>
            <a:p>
              <a:r>
                <a:rPr lang="en-US" sz="1200" i="1" dirty="0">
                  <a:solidFill>
                    <a:schemeClr val="tx1"/>
                  </a:solidFill>
                  <a:effectLst/>
                </a:rPr>
                <a:t>PMLG</a:t>
              </a:r>
            </a:p>
          </p:txBody>
        </p:sp>
      </p:grpSp>
      <p:grpSp>
        <p:nvGrpSpPr>
          <p:cNvPr id="3" name="Group 8"/>
          <p:cNvGrpSpPr>
            <a:grpSpLocks/>
          </p:cNvGrpSpPr>
          <p:nvPr/>
        </p:nvGrpSpPr>
        <p:grpSpPr bwMode="auto">
          <a:xfrm>
            <a:off x="3048000" y="5257803"/>
            <a:ext cx="5611813" cy="919163"/>
            <a:chOff x="1248" y="3600"/>
            <a:chExt cx="3535" cy="579"/>
          </a:xfrm>
        </p:grpSpPr>
        <p:sp>
          <p:nvSpPr>
            <p:cNvPr id="831497" name="Text Box 9"/>
            <p:cNvSpPr txBox="1">
              <a:spLocks noChangeArrowheads="1"/>
            </p:cNvSpPr>
            <p:nvPr/>
          </p:nvSpPr>
          <p:spPr bwMode="auto">
            <a:xfrm>
              <a:off x="1248" y="3600"/>
              <a:ext cx="3456" cy="365"/>
            </a:xfrm>
            <a:prstGeom prst="rect">
              <a:avLst/>
            </a:prstGeom>
            <a:noFill/>
            <a:ln w="9525">
              <a:noFill/>
              <a:miter lim="800000"/>
              <a:headEnd/>
              <a:tailEnd/>
            </a:ln>
            <a:effectLst/>
          </p:spPr>
          <p:txBody>
            <a:bodyPr>
              <a:spAutoFit/>
            </a:bodyPr>
            <a:lstStyle/>
            <a:p>
              <a:pPr algn="ctr">
                <a:spcBef>
                  <a:spcPct val="50000"/>
                </a:spcBef>
                <a:defRPr/>
              </a:pPr>
              <a:r>
                <a:rPr lang="en-US" sz="3200" dirty="0">
                  <a:solidFill>
                    <a:schemeClr val="tx1"/>
                  </a:solidFill>
                  <a:effectLst>
                    <a:outerShdw blurRad="38100" dist="38100" dir="2700000" algn="tl">
                      <a:srgbClr val="C0C0C0"/>
                    </a:outerShdw>
                  </a:effectLst>
                </a:rPr>
                <a:t>We “Create the Future”!</a:t>
              </a:r>
            </a:p>
          </p:txBody>
        </p:sp>
        <p:sp>
          <p:nvSpPr>
            <p:cNvPr id="21513" name="Text Box 10"/>
            <p:cNvSpPr txBox="1">
              <a:spLocks noChangeArrowheads="1"/>
            </p:cNvSpPr>
            <p:nvPr/>
          </p:nvSpPr>
          <p:spPr bwMode="auto">
            <a:xfrm>
              <a:off x="3984" y="3888"/>
              <a:ext cx="799" cy="291"/>
            </a:xfrm>
            <a:prstGeom prst="rect">
              <a:avLst/>
            </a:prstGeom>
            <a:noFill/>
            <a:ln w="9525">
              <a:noFill/>
              <a:miter lim="800000"/>
              <a:headEnd/>
              <a:tailEnd/>
            </a:ln>
          </p:spPr>
          <p:txBody>
            <a:bodyPr wrap="none">
              <a:spAutoFit/>
            </a:bodyPr>
            <a:lstStyle/>
            <a:p>
              <a:r>
                <a:rPr lang="en-US" sz="1200" i="1" dirty="0">
                  <a:solidFill>
                    <a:schemeClr val="tx1"/>
                  </a:solidFill>
                  <a:effectLst/>
                </a:rPr>
                <a:t>Dr. John Adams</a:t>
              </a:r>
            </a:p>
            <a:p>
              <a:r>
                <a:rPr lang="en-US" sz="1200" i="1" dirty="0">
                  <a:solidFill>
                    <a:schemeClr val="tx1"/>
                  </a:solidFill>
                  <a:effectLst/>
                </a:rPr>
                <a:t>PMI Fellow</a:t>
              </a:r>
            </a:p>
          </p:txBody>
        </p:sp>
      </p:grpSp>
    </p:spTree>
    <p:extLst>
      <p:ext uri="{BB962C8B-B14F-4D97-AF65-F5344CB8AC3E}">
        <p14:creationId xmlns:p14="http://schemas.microsoft.com/office/powerpoint/2010/main" val="3446655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143000" y="1981200"/>
            <a:ext cx="6629400" cy="2862322"/>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60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Be careful about making deals with the devil…</a:t>
            </a:r>
            <a:endParaRPr lang="en-US" sz="6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26" name="Rectangle 25"/>
          <p:cNvSpPr/>
          <p:nvPr/>
        </p:nvSpPr>
        <p:spPr>
          <a:xfrm>
            <a:off x="0" y="0"/>
            <a:ext cx="9144000" cy="6858000"/>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p>
        </p:txBody>
      </p:sp>
      <p:grpSp>
        <p:nvGrpSpPr>
          <p:cNvPr id="36869" name="Group 19"/>
          <p:cNvGrpSpPr>
            <a:grpSpLocks/>
          </p:cNvGrpSpPr>
          <p:nvPr/>
        </p:nvGrpSpPr>
        <p:grpSpPr bwMode="auto">
          <a:xfrm>
            <a:off x="304800" y="142875"/>
            <a:ext cx="1931988" cy="3200907"/>
            <a:chOff x="228600" y="71945"/>
            <a:chExt cx="1932609" cy="3200400"/>
          </a:xfrm>
        </p:grpSpPr>
        <p:pic>
          <p:nvPicPr>
            <p:cNvPr id="17432" name="Picture 2"/>
            <p:cNvPicPr>
              <a:picLocks noChangeAspect="1" noChangeArrowheads="1"/>
            </p:cNvPicPr>
            <p:nvPr/>
          </p:nvPicPr>
          <p:blipFill>
            <a:blip r:embed="rId3" cstate="print"/>
            <a:srcRect/>
            <a:stretch>
              <a:fillRect/>
            </a:stretch>
          </p:blipFill>
          <p:spPr bwMode="auto">
            <a:xfrm>
              <a:off x="228600" y="71945"/>
              <a:ext cx="1932609" cy="3200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2" name="TextBox 11"/>
            <p:cNvSpPr txBox="1"/>
            <p:nvPr/>
          </p:nvSpPr>
          <p:spPr>
            <a:xfrm>
              <a:off x="228600" y="2958203"/>
              <a:ext cx="1905612" cy="276955"/>
            </a:xfrm>
            <a:prstGeom prst="rect">
              <a:avLst/>
            </a:prstGeom>
            <a:noFill/>
          </p:spPr>
          <p:txBody>
            <a:bodyPr>
              <a:spAutoFit/>
            </a:bodyPr>
            <a:lstStyle/>
            <a:p>
              <a:pPr algn="ctr">
                <a:defRPr/>
              </a:pPr>
              <a:r>
                <a:rPr lang="en-US" sz="1200" dirty="0" smtClean="0">
                  <a:solidFill>
                    <a:schemeClr val="bg1"/>
                  </a:solidFill>
                  <a:latin typeface="Tahoma" charset="0"/>
                </a:rPr>
                <a:t>Paper Based “System”</a:t>
              </a:r>
              <a:endParaRPr lang="en-US" sz="1200" dirty="0">
                <a:solidFill>
                  <a:schemeClr val="bg1"/>
                </a:solidFill>
                <a:latin typeface="Tahoma" charset="0"/>
              </a:endParaRPr>
            </a:p>
          </p:txBody>
        </p:sp>
      </p:grpSp>
      <p:grpSp>
        <p:nvGrpSpPr>
          <p:cNvPr id="3" name="Group 20"/>
          <p:cNvGrpSpPr>
            <a:grpSpLocks/>
          </p:cNvGrpSpPr>
          <p:nvPr/>
        </p:nvGrpSpPr>
        <p:grpSpPr bwMode="auto">
          <a:xfrm>
            <a:off x="2514600" y="142875"/>
            <a:ext cx="1931988" cy="3214390"/>
            <a:chOff x="2438400" y="71945"/>
            <a:chExt cx="1932609" cy="3214390"/>
          </a:xfrm>
        </p:grpSpPr>
        <p:pic>
          <p:nvPicPr>
            <p:cNvPr id="17430" name="Picture 4"/>
            <p:cNvPicPr>
              <a:picLocks noChangeAspect="1" noChangeArrowheads="1"/>
            </p:cNvPicPr>
            <p:nvPr/>
          </p:nvPicPr>
          <p:blipFill>
            <a:blip r:embed="rId4" cstate="print"/>
            <a:srcRect/>
            <a:stretch>
              <a:fillRect/>
            </a:stretch>
          </p:blipFill>
          <p:spPr bwMode="auto">
            <a:xfrm>
              <a:off x="2438400" y="71945"/>
              <a:ext cx="1932609" cy="3200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6890" name="TextBox 12"/>
            <p:cNvSpPr txBox="1">
              <a:spLocks noChangeArrowheads="1"/>
            </p:cNvSpPr>
            <p:nvPr/>
          </p:nvSpPr>
          <p:spPr bwMode="auto">
            <a:xfrm>
              <a:off x="2438400" y="2824670"/>
              <a:ext cx="1905000" cy="461665"/>
            </a:xfrm>
            <a:prstGeom prst="rect">
              <a:avLst/>
            </a:prstGeom>
            <a:noFill/>
            <a:ln w="9525">
              <a:noFill/>
              <a:miter lim="800000"/>
              <a:headEnd/>
              <a:tailEnd/>
            </a:ln>
          </p:spPr>
          <p:txBody>
            <a:bodyPr>
              <a:spAutoFit/>
            </a:bodyPr>
            <a:lstStyle/>
            <a:p>
              <a:pPr algn="ctr"/>
              <a:r>
                <a:rPr lang="en-US" sz="1200" dirty="0" smtClean="0">
                  <a:solidFill>
                    <a:schemeClr val="bg1"/>
                  </a:solidFill>
                </a:rPr>
                <a:t>IT’s First Attempted Solution</a:t>
              </a:r>
              <a:endParaRPr lang="en-US" sz="1200" dirty="0">
                <a:solidFill>
                  <a:schemeClr val="bg1"/>
                </a:solidFill>
              </a:endParaRPr>
            </a:p>
          </p:txBody>
        </p:sp>
      </p:grpSp>
      <p:grpSp>
        <p:nvGrpSpPr>
          <p:cNvPr id="4" name="Group 30"/>
          <p:cNvGrpSpPr>
            <a:grpSpLocks/>
          </p:cNvGrpSpPr>
          <p:nvPr/>
        </p:nvGrpSpPr>
        <p:grpSpPr bwMode="auto">
          <a:xfrm>
            <a:off x="4724400" y="147638"/>
            <a:ext cx="1935163" cy="3205119"/>
            <a:chOff x="4648200" y="76200"/>
            <a:chExt cx="1935178" cy="3204822"/>
          </a:xfrm>
        </p:grpSpPr>
        <p:pic>
          <p:nvPicPr>
            <p:cNvPr id="17428" name="Picture 3"/>
            <p:cNvPicPr>
              <a:picLocks noChangeAspect="1" noChangeArrowheads="1"/>
            </p:cNvPicPr>
            <p:nvPr/>
          </p:nvPicPr>
          <p:blipFill>
            <a:blip r:embed="rId5" cstate="print"/>
            <a:srcRect/>
            <a:stretch>
              <a:fillRect/>
            </a:stretch>
          </p:blipFill>
          <p:spPr bwMode="auto">
            <a:xfrm>
              <a:off x="4648200" y="76200"/>
              <a:ext cx="1935178" cy="320465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6888" name="TextBox 13"/>
            <p:cNvSpPr txBox="1">
              <a:spLocks noChangeArrowheads="1"/>
            </p:cNvSpPr>
            <p:nvPr/>
          </p:nvSpPr>
          <p:spPr bwMode="auto">
            <a:xfrm>
              <a:off x="4648200" y="2819400"/>
              <a:ext cx="1905000" cy="461622"/>
            </a:xfrm>
            <a:prstGeom prst="rect">
              <a:avLst/>
            </a:prstGeom>
            <a:noFill/>
            <a:ln w="9525">
              <a:noFill/>
              <a:miter lim="800000"/>
              <a:headEnd/>
              <a:tailEnd/>
            </a:ln>
          </p:spPr>
          <p:txBody>
            <a:bodyPr>
              <a:spAutoFit/>
            </a:bodyPr>
            <a:lstStyle/>
            <a:p>
              <a:pPr algn="ctr"/>
              <a:r>
                <a:rPr lang="en-US" sz="1200" dirty="0" smtClean="0">
                  <a:solidFill>
                    <a:schemeClr val="bg1"/>
                  </a:solidFill>
                </a:rPr>
                <a:t>IT’s Attempt at Improvement</a:t>
              </a:r>
              <a:endParaRPr lang="en-US" sz="1200" dirty="0">
                <a:solidFill>
                  <a:schemeClr val="bg1"/>
                </a:solidFill>
              </a:endParaRPr>
            </a:p>
          </p:txBody>
        </p:sp>
      </p:grpSp>
      <p:grpSp>
        <p:nvGrpSpPr>
          <p:cNvPr id="5" name="Group 23"/>
          <p:cNvGrpSpPr>
            <a:grpSpLocks/>
          </p:cNvGrpSpPr>
          <p:nvPr/>
        </p:nvGrpSpPr>
        <p:grpSpPr bwMode="auto">
          <a:xfrm>
            <a:off x="6934198" y="147638"/>
            <a:ext cx="1933574" cy="3200697"/>
            <a:chOff x="6858000" y="76200"/>
            <a:chExt cx="1934196" cy="3200400"/>
          </a:xfrm>
        </p:grpSpPr>
        <p:pic>
          <p:nvPicPr>
            <p:cNvPr id="17426" name="Picture 7"/>
            <p:cNvPicPr>
              <a:picLocks noChangeAspect="1" noChangeArrowheads="1"/>
            </p:cNvPicPr>
            <p:nvPr/>
          </p:nvPicPr>
          <p:blipFill>
            <a:blip r:embed="rId6" cstate="print"/>
            <a:srcRect/>
            <a:stretch>
              <a:fillRect/>
            </a:stretch>
          </p:blipFill>
          <p:spPr bwMode="auto">
            <a:xfrm>
              <a:off x="6858000" y="76200"/>
              <a:ext cx="1932609" cy="3200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6886" name="TextBox 14"/>
            <p:cNvSpPr txBox="1">
              <a:spLocks noChangeArrowheads="1"/>
            </p:cNvSpPr>
            <p:nvPr/>
          </p:nvSpPr>
          <p:spPr bwMode="auto">
            <a:xfrm>
              <a:off x="6887196" y="2957887"/>
              <a:ext cx="1905000" cy="276973"/>
            </a:xfrm>
            <a:prstGeom prst="rect">
              <a:avLst/>
            </a:prstGeom>
            <a:noFill/>
            <a:ln w="9525">
              <a:noFill/>
              <a:miter lim="800000"/>
              <a:headEnd/>
              <a:tailEnd/>
            </a:ln>
          </p:spPr>
          <p:txBody>
            <a:bodyPr>
              <a:spAutoFit/>
            </a:bodyPr>
            <a:lstStyle/>
            <a:p>
              <a:pPr algn="ctr"/>
              <a:r>
                <a:rPr lang="en-US" sz="1200" dirty="0" smtClean="0">
                  <a:solidFill>
                    <a:schemeClr val="bg1"/>
                  </a:solidFill>
                </a:rPr>
                <a:t>IT’s Second </a:t>
              </a:r>
              <a:r>
                <a:rPr lang="en-US" sz="1200" dirty="0">
                  <a:solidFill>
                    <a:schemeClr val="bg1"/>
                  </a:solidFill>
                </a:rPr>
                <a:t>S</a:t>
              </a:r>
              <a:r>
                <a:rPr lang="en-US" sz="1200" dirty="0" smtClean="0">
                  <a:solidFill>
                    <a:schemeClr val="bg1"/>
                  </a:solidFill>
                </a:rPr>
                <a:t>olution</a:t>
              </a:r>
              <a:endParaRPr lang="en-US" sz="1200" dirty="0">
                <a:solidFill>
                  <a:schemeClr val="bg1"/>
                </a:solidFill>
              </a:endParaRPr>
            </a:p>
          </p:txBody>
        </p:sp>
      </p:grpSp>
      <p:grpSp>
        <p:nvGrpSpPr>
          <p:cNvPr id="6" name="Group 24"/>
          <p:cNvGrpSpPr>
            <a:grpSpLocks/>
          </p:cNvGrpSpPr>
          <p:nvPr/>
        </p:nvGrpSpPr>
        <p:grpSpPr bwMode="auto">
          <a:xfrm>
            <a:off x="304800" y="3505498"/>
            <a:ext cx="1931988" cy="3200400"/>
            <a:chOff x="228600" y="3581400"/>
            <a:chExt cx="1932609" cy="3200400"/>
          </a:xfrm>
        </p:grpSpPr>
        <p:pic>
          <p:nvPicPr>
            <p:cNvPr id="17424" name="Picture 8"/>
            <p:cNvPicPr>
              <a:picLocks noChangeAspect="1" noChangeArrowheads="1"/>
            </p:cNvPicPr>
            <p:nvPr/>
          </p:nvPicPr>
          <p:blipFill>
            <a:blip r:embed="rId7" cstate="print"/>
            <a:srcRect/>
            <a:stretch>
              <a:fillRect/>
            </a:stretch>
          </p:blipFill>
          <p:spPr bwMode="auto">
            <a:xfrm>
              <a:off x="228600" y="3581400"/>
              <a:ext cx="1932609" cy="3200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6884" name="TextBox 15"/>
            <p:cNvSpPr txBox="1">
              <a:spLocks noChangeArrowheads="1"/>
            </p:cNvSpPr>
            <p:nvPr/>
          </p:nvSpPr>
          <p:spPr bwMode="auto">
            <a:xfrm>
              <a:off x="256209" y="6315905"/>
              <a:ext cx="1905000" cy="461665"/>
            </a:xfrm>
            <a:prstGeom prst="rect">
              <a:avLst/>
            </a:prstGeom>
            <a:noFill/>
            <a:ln w="9525">
              <a:noFill/>
              <a:miter lim="800000"/>
              <a:headEnd/>
              <a:tailEnd/>
            </a:ln>
          </p:spPr>
          <p:txBody>
            <a:bodyPr>
              <a:spAutoFit/>
            </a:bodyPr>
            <a:lstStyle/>
            <a:p>
              <a:pPr algn="ctr"/>
              <a:r>
                <a:rPr lang="en-US" sz="1200" dirty="0" smtClean="0">
                  <a:solidFill>
                    <a:schemeClr val="bg1"/>
                  </a:solidFill>
                </a:rPr>
                <a:t>Customer’s Perception of All IT Attempts</a:t>
              </a:r>
              <a:endParaRPr lang="en-US" sz="1200" dirty="0">
                <a:solidFill>
                  <a:schemeClr val="bg1"/>
                </a:solidFill>
              </a:endParaRPr>
            </a:p>
          </p:txBody>
        </p:sp>
      </p:grpSp>
      <p:grpSp>
        <p:nvGrpSpPr>
          <p:cNvPr id="7" name="Group 27"/>
          <p:cNvGrpSpPr>
            <a:grpSpLocks/>
          </p:cNvGrpSpPr>
          <p:nvPr/>
        </p:nvGrpSpPr>
        <p:grpSpPr bwMode="auto">
          <a:xfrm>
            <a:off x="4744403" y="3509728"/>
            <a:ext cx="1930400" cy="3196170"/>
            <a:chOff x="2438400" y="3581400"/>
            <a:chExt cx="1929875" cy="3195873"/>
          </a:xfrm>
        </p:grpSpPr>
        <p:pic>
          <p:nvPicPr>
            <p:cNvPr id="17422" name="Picture 9"/>
            <p:cNvPicPr>
              <a:picLocks noChangeAspect="1" noChangeArrowheads="1"/>
            </p:cNvPicPr>
            <p:nvPr/>
          </p:nvPicPr>
          <p:blipFill>
            <a:blip r:embed="rId8" cstate="print"/>
            <a:srcRect/>
            <a:stretch>
              <a:fillRect/>
            </a:stretch>
          </p:blipFill>
          <p:spPr bwMode="auto">
            <a:xfrm>
              <a:off x="2438400" y="3581400"/>
              <a:ext cx="1929875" cy="319587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6882" name="TextBox 16"/>
            <p:cNvSpPr txBox="1">
              <a:spLocks noChangeArrowheads="1"/>
            </p:cNvSpPr>
            <p:nvPr/>
          </p:nvSpPr>
          <p:spPr bwMode="auto">
            <a:xfrm>
              <a:off x="2438400" y="6495027"/>
              <a:ext cx="1905000" cy="276973"/>
            </a:xfrm>
            <a:prstGeom prst="rect">
              <a:avLst/>
            </a:prstGeom>
            <a:noFill/>
            <a:ln w="9525">
              <a:noFill/>
              <a:miter lim="800000"/>
              <a:headEnd/>
              <a:tailEnd/>
            </a:ln>
          </p:spPr>
          <p:txBody>
            <a:bodyPr>
              <a:spAutoFit/>
            </a:bodyPr>
            <a:lstStyle/>
            <a:p>
              <a:pPr algn="ctr"/>
              <a:r>
                <a:rPr lang="en-US" sz="1200" dirty="0" smtClean="0">
                  <a:solidFill>
                    <a:schemeClr val="bg1"/>
                  </a:solidFill>
                </a:rPr>
                <a:t>IT’s Final Solution</a:t>
              </a:r>
              <a:endParaRPr lang="en-US" sz="1200" dirty="0">
                <a:solidFill>
                  <a:schemeClr val="bg1"/>
                </a:solidFill>
              </a:endParaRPr>
            </a:p>
          </p:txBody>
        </p:sp>
      </p:grpSp>
      <p:grpSp>
        <p:nvGrpSpPr>
          <p:cNvPr id="8" name="Group 28"/>
          <p:cNvGrpSpPr>
            <a:grpSpLocks/>
          </p:cNvGrpSpPr>
          <p:nvPr/>
        </p:nvGrpSpPr>
        <p:grpSpPr bwMode="auto">
          <a:xfrm>
            <a:off x="2522537" y="3505200"/>
            <a:ext cx="1935163" cy="3200698"/>
            <a:chOff x="4648200" y="3581400"/>
            <a:chExt cx="1935785" cy="3200400"/>
          </a:xfrm>
        </p:grpSpPr>
        <p:pic>
          <p:nvPicPr>
            <p:cNvPr id="17420" name="Picture 11"/>
            <p:cNvPicPr>
              <a:picLocks noChangeAspect="1" noChangeArrowheads="1"/>
            </p:cNvPicPr>
            <p:nvPr/>
          </p:nvPicPr>
          <p:blipFill>
            <a:blip r:embed="rId9" cstate="print"/>
            <a:srcRect/>
            <a:stretch>
              <a:fillRect/>
            </a:stretch>
          </p:blipFill>
          <p:spPr bwMode="auto">
            <a:xfrm>
              <a:off x="4648200" y="3581400"/>
              <a:ext cx="1932609" cy="3200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6880" name="TextBox 17"/>
            <p:cNvSpPr txBox="1">
              <a:spLocks noChangeArrowheads="1"/>
            </p:cNvSpPr>
            <p:nvPr/>
          </p:nvSpPr>
          <p:spPr bwMode="auto">
            <a:xfrm>
              <a:off x="4678985" y="6320178"/>
              <a:ext cx="1905000" cy="461622"/>
            </a:xfrm>
            <a:prstGeom prst="rect">
              <a:avLst/>
            </a:prstGeom>
            <a:noFill/>
            <a:ln w="9525">
              <a:noFill/>
              <a:miter lim="800000"/>
              <a:headEnd/>
              <a:tailEnd/>
            </a:ln>
          </p:spPr>
          <p:txBody>
            <a:bodyPr>
              <a:spAutoFit/>
            </a:bodyPr>
            <a:lstStyle/>
            <a:p>
              <a:pPr algn="ctr"/>
              <a:r>
                <a:rPr lang="en-US" sz="1200" dirty="0" smtClean="0">
                  <a:solidFill>
                    <a:schemeClr val="bg1"/>
                  </a:solidFill>
                </a:rPr>
                <a:t>What Users Really Wanted</a:t>
              </a:r>
              <a:endParaRPr lang="en-US" sz="1200" dirty="0">
                <a:solidFill>
                  <a:schemeClr val="bg1"/>
                </a:solidFill>
              </a:endParaRPr>
            </a:p>
          </p:txBody>
        </p:sp>
      </p:grpSp>
      <p:grpSp>
        <p:nvGrpSpPr>
          <p:cNvPr id="9" name="Group 29"/>
          <p:cNvGrpSpPr>
            <a:grpSpLocks/>
          </p:cNvGrpSpPr>
          <p:nvPr/>
        </p:nvGrpSpPr>
        <p:grpSpPr bwMode="auto">
          <a:xfrm>
            <a:off x="6934200" y="3505200"/>
            <a:ext cx="1933575" cy="3200698"/>
            <a:chOff x="6857999" y="3581400"/>
            <a:chExt cx="1932915" cy="3200400"/>
          </a:xfrm>
        </p:grpSpPr>
        <p:pic>
          <p:nvPicPr>
            <p:cNvPr id="17418" name="Picture 10"/>
            <p:cNvPicPr>
              <a:picLocks noChangeAspect="1" noChangeArrowheads="1"/>
            </p:cNvPicPr>
            <p:nvPr/>
          </p:nvPicPr>
          <p:blipFill>
            <a:blip r:embed="rId10" cstate="print"/>
            <a:srcRect/>
            <a:stretch>
              <a:fillRect/>
            </a:stretch>
          </p:blipFill>
          <p:spPr bwMode="auto">
            <a:xfrm>
              <a:off x="6857999" y="3581400"/>
              <a:ext cx="1932915" cy="3200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6878" name="TextBox 18"/>
            <p:cNvSpPr txBox="1">
              <a:spLocks noChangeArrowheads="1"/>
            </p:cNvSpPr>
            <p:nvPr/>
          </p:nvSpPr>
          <p:spPr bwMode="auto">
            <a:xfrm>
              <a:off x="6871162" y="6315649"/>
              <a:ext cx="1905000" cy="461622"/>
            </a:xfrm>
            <a:prstGeom prst="rect">
              <a:avLst/>
            </a:prstGeom>
            <a:noFill/>
            <a:ln w="9525">
              <a:noFill/>
              <a:miter lim="800000"/>
              <a:headEnd/>
              <a:tailEnd/>
            </a:ln>
          </p:spPr>
          <p:txBody>
            <a:bodyPr>
              <a:spAutoFit/>
            </a:bodyPr>
            <a:lstStyle/>
            <a:p>
              <a:pPr algn="ctr"/>
              <a:r>
                <a:rPr lang="en-US" sz="1200" dirty="0" smtClean="0">
                  <a:solidFill>
                    <a:schemeClr val="bg1"/>
                  </a:solidFill>
                </a:rPr>
                <a:t>How Users Feel About Project Managers</a:t>
              </a:r>
              <a:endParaRPr lang="en-US" sz="1200" dirty="0">
                <a:solidFill>
                  <a:schemeClr val="bg1"/>
                </a:solidFill>
              </a:endParaRPr>
            </a:p>
          </p:txBody>
        </p:sp>
      </p:grpSp>
    </p:spTree>
    <p:extLst>
      <p:ext uri="{BB962C8B-B14F-4D97-AF65-F5344CB8AC3E}">
        <p14:creationId xmlns:p14="http://schemas.microsoft.com/office/powerpoint/2010/main" val="335055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par>
                          <p:cTn id="8" fill="hold">
                            <p:stCondLst>
                              <p:cond delay="2000"/>
                            </p:stCondLst>
                            <p:childTnLst>
                              <p:par>
                                <p:cTn id="9" presetID="31" presetClass="entr" presetSubtype="0" fill="hold" nodeType="afterEffect">
                                  <p:stCondLst>
                                    <p:cond delay="0"/>
                                  </p:stCondLst>
                                  <p:iterate type="lt">
                                    <p:tmPct val="5000"/>
                                  </p:iterate>
                                  <p:childTnLst>
                                    <p:set>
                                      <p:cBhvr>
                                        <p:cTn id="10" dur="1" fill="hold">
                                          <p:stCondLst>
                                            <p:cond delay="0"/>
                                          </p:stCondLst>
                                        </p:cTn>
                                        <p:tgtEl>
                                          <p:spTgt spid="36869"/>
                                        </p:tgtEl>
                                        <p:attrNameLst>
                                          <p:attrName>style.visibility</p:attrName>
                                        </p:attrNameLst>
                                      </p:cBhvr>
                                      <p:to>
                                        <p:strVal val="visible"/>
                                      </p:to>
                                    </p:set>
                                    <p:anim calcmode="lin" valueType="num">
                                      <p:cBhvr>
                                        <p:cTn id="11" dur="1000" fill="hold"/>
                                        <p:tgtEl>
                                          <p:spTgt spid="36869"/>
                                        </p:tgtEl>
                                        <p:attrNameLst>
                                          <p:attrName>ppt_w</p:attrName>
                                        </p:attrNameLst>
                                      </p:cBhvr>
                                      <p:tavLst>
                                        <p:tav tm="0">
                                          <p:val>
                                            <p:fltVal val="0"/>
                                          </p:val>
                                        </p:tav>
                                        <p:tav tm="100000">
                                          <p:val>
                                            <p:strVal val="#ppt_w"/>
                                          </p:val>
                                        </p:tav>
                                      </p:tavLst>
                                    </p:anim>
                                    <p:anim calcmode="lin" valueType="num">
                                      <p:cBhvr>
                                        <p:cTn id="12" dur="1000" fill="hold"/>
                                        <p:tgtEl>
                                          <p:spTgt spid="36869"/>
                                        </p:tgtEl>
                                        <p:attrNameLst>
                                          <p:attrName>ppt_h</p:attrName>
                                        </p:attrNameLst>
                                      </p:cBhvr>
                                      <p:tavLst>
                                        <p:tav tm="0">
                                          <p:val>
                                            <p:fltVal val="0"/>
                                          </p:val>
                                        </p:tav>
                                        <p:tav tm="100000">
                                          <p:val>
                                            <p:strVal val="#ppt_h"/>
                                          </p:val>
                                        </p:tav>
                                      </p:tavLst>
                                    </p:anim>
                                    <p:anim calcmode="lin" valueType="num">
                                      <p:cBhvr>
                                        <p:cTn id="13" dur="1000" fill="hold"/>
                                        <p:tgtEl>
                                          <p:spTgt spid="36869"/>
                                        </p:tgtEl>
                                        <p:attrNameLst>
                                          <p:attrName>style.rotation</p:attrName>
                                        </p:attrNameLst>
                                      </p:cBhvr>
                                      <p:tavLst>
                                        <p:tav tm="0">
                                          <p:val>
                                            <p:fltVal val="90"/>
                                          </p:val>
                                        </p:tav>
                                        <p:tav tm="100000">
                                          <p:val>
                                            <p:fltVal val="0"/>
                                          </p:val>
                                        </p:tav>
                                      </p:tavLst>
                                    </p:anim>
                                    <p:animEffect transition="in" filter="fade">
                                      <p:cBhvr>
                                        <p:cTn id="14" dur="1000"/>
                                        <p:tgtEl>
                                          <p:spTgt spid="36869"/>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iterate type="lt">
                                    <p:tmPct val="5000"/>
                                  </p:iterate>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 calcmode="lin" valueType="num">
                                      <p:cBhvr>
                                        <p:cTn id="29" dur="500" fill="hold"/>
                                        <p:tgtEl>
                                          <p:spTgt spid="4"/>
                                        </p:tgtEl>
                                        <p:attrNameLst>
                                          <p:attrName>style.rotation</p:attrName>
                                        </p:attrNameLst>
                                      </p:cBhvr>
                                      <p:tavLst>
                                        <p:tav tm="0">
                                          <p:val>
                                            <p:fltVal val="90"/>
                                          </p:val>
                                        </p:tav>
                                        <p:tav tm="100000">
                                          <p:val>
                                            <p:fltVal val="0"/>
                                          </p:val>
                                        </p:tav>
                                      </p:tavLst>
                                    </p:anim>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iterate type="lt">
                                    <p:tmPct val="5000"/>
                                  </p:iterate>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 calcmode="lin" valueType="num">
                                      <p:cBhvr>
                                        <p:cTn id="37" dur="500" fill="hold"/>
                                        <p:tgtEl>
                                          <p:spTgt spid="5"/>
                                        </p:tgtEl>
                                        <p:attrNameLst>
                                          <p:attrName>style.rotation</p:attrName>
                                        </p:attrNameLst>
                                      </p:cBhvr>
                                      <p:tavLst>
                                        <p:tav tm="0">
                                          <p:val>
                                            <p:fltVal val="90"/>
                                          </p:val>
                                        </p:tav>
                                        <p:tav tm="100000">
                                          <p:val>
                                            <p:fltVal val="0"/>
                                          </p:val>
                                        </p:tav>
                                      </p:tavLst>
                                    </p:anim>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iterate type="lt">
                                    <p:tmPct val="5000"/>
                                  </p:iterate>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 calcmode="lin" valueType="num">
                                      <p:cBhvr>
                                        <p:cTn id="45" dur="500" fill="hold"/>
                                        <p:tgtEl>
                                          <p:spTgt spid="6"/>
                                        </p:tgtEl>
                                        <p:attrNameLst>
                                          <p:attrName>style.rotation</p:attrName>
                                        </p:attrNameLst>
                                      </p:cBhvr>
                                      <p:tavLst>
                                        <p:tav tm="0">
                                          <p:val>
                                            <p:fltVal val="90"/>
                                          </p:val>
                                        </p:tav>
                                        <p:tav tm="100000">
                                          <p:val>
                                            <p:fltVal val="0"/>
                                          </p:val>
                                        </p:tav>
                                      </p:tavLst>
                                    </p:anim>
                                    <p:animEffect transition="in" filter="fade">
                                      <p:cBhvr>
                                        <p:cTn id="46" dur="500"/>
                                        <p:tgtEl>
                                          <p:spTgt spid="6"/>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iterate type="lt">
                                    <p:tmPct val="5000"/>
                                  </p:iterate>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 calcmode="lin" valueType="num">
                                      <p:cBhvr>
                                        <p:cTn id="53" dur="500" fill="hold"/>
                                        <p:tgtEl>
                                          <p:spTgt spid="8"/>
                                        </p:tgtEl>
                                        <p:attrNameLst>
                                          <p:attrName>style.rotation</p:attrName>
                                        </p:attrNameLst>
                                      </p:cBhvr>
                                      <p:tavLst>
                                        <p:tav tm="0">
                                          <p:val>
                                            <p:fltVal val="90"/>
                                          </p:val>
                                        </p:tav>
                                        <p:tav tm="100000">
                                          <p:val>
                                            <p:fltVal val="0"/>
                                          </p:val>
                                        </p:tav>
                                      </p:tavLst>
                                    </p:anim>
                                    <p:animEffect transition="in" filter="fade">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iterate type="lt">
                                    <p:tmPct val="5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 calcmode="lin" valueType="num">
                                      <p:cBhvr>
                                        <p:cTn id="61" dur="500" fill="hold"/>
                                        <p:tgtEl>
                                          <p:spTgt spid="7"/>
                                        </p:tgtEl>
                                        <p:attrNameLst>
                                          <p:attrName>style.rotation</p:attrName>
                                        </p:attrNameLst>
                                      </p:cBhvr>
                                      <p:tavLst>
                                        <p:tav tm="0">
                                          <p:val>
                                            <p:fltVal val="90"/>
                                          </p:val>
                                        </p:tav>
                                        <p:tav tm="100000">
                                          <p:val>
                                            <p:fltVal val="0"/>
                                          </p:val>
                                        </p:tav>
                                      </p:tavLst>
                                    </p:anim>
                                    <p:animEffect transition="in" filter="fade">
                                      <p:cBhvr>
                                        <p:cTn id="62" dur="500"/>
                                        <p:tgtEl>
                                          <p:spTgt spid="7"/>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nodeType="clickEffect">
                                  <p:stCondLst>
                                    <p:cond delay="0"/>
                                  </p:stCondLst>
                                  <p:iterate type="lt">
                                    <p:tmPct val="5000"/>
                                  </p:iterate>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90"/>
                                          </p:val>
                                        </p:tav>
                                        <p:tav tm="100000">
                                          <p:val>
                                            <p:fltVal val="0"/>
                                          </p:val>
                                        </p:tav>
                                      </p:tavLst>
                                    </p:anim>
                                    <p:animEffect transition="in" filter="fade">
                                      <p:cBhvr>
                                        <p:cTn id="7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2" name="Rectangle 2"/>
          <p:cNvSpPr>
            <a:spLocks noChangeArrowheads="1"/>
          </p:cNvSpPr>
          <p:nvPr/>
        </p:nvSpPr>
        <p:spPr bwMode="auto">
          <a:xfrm>
            <a:off x="5437007" y="-228600"/>
            <a:ext cx="3451586" cy="6986528"/>
          </a:xfrm>
          <a:prstGeom prst="rect">
            <a:avLst/>
          </a:prstGeom>
          <a:noFill/>
          <a:ln w="9525">
            <a:noFill/>
            <a:miter lim="800000"/>
            <a:headEnd/>
            <a:tailEnd/>
          </a:ln>
          <a:effectLst/>
        </p:spPr>
        <p:txBody>
          <a:bodyPr wrap="none">
            <a:spAutoFit/>
          </a:bodyPr>
          <a:lstStyle/>
          <a:p>
            <a:pPr>
              <a:defRPr/>
            </a:pPr>
            <a:r>
              <a:rPr lang="en-US" sz="448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sym typeface="Wingdings 3" pitchFamily="18" charset="2"/>
              </a:rPr>
              <a:t>?</a:t>
            </a:r>
            <a:endParaRPr lang="en-US" sz="44800" dirty="0">
              <a:solidFill>
                <a:schemeClr val="bg2"/>
              </a:solidFill>
              <a:effectLst>
                <a:outerShdw blurRad="38100" dist="38100" dir="2700000" algn="tl">
                  <a:srgbClr val="C0C0C0"/>
                </a:outerShdw>
              </a:effectLst>
              <a:sym typeface="Wingdings 3" pitchFamily="18" charset="2"/>
            </a:endParaRPr>
          </a:p>
        </p:txBody>
      </p:sp>
      <p:sp>
        <p:nvSpPr>
          <p:cNvPr id="829443" name="Text Box 3"/>
          <p:cNvSpPr txBox="1">
            <a:spLocks noChangeArrowheads="1"/>
          </p:cNvSpPr>
          <p:nvPr/>
        </p:nvSpPr>
        <p:spPr bwMode="auto">
          <a:xfrm>
            <a:off x="396031" y="914400"/>
            <a:ext cx="6587836" cy="4524315"/>
          </a:xfrm>
          <a:prstGeom prst="rect">
            <a:avLst/>
          </a:prstGeom>
          <a:noFill/>
          <a:ln w="9525">
            <a:noFill/>
            <a:miter lim="800000"/>
            <a:headEnd/>
            <a:tailEnd/>
          </a:ln>
          <a:effectLst/>
        </p:spPr>
        <p:txBody>
          <a:bodyPr wrap="square">
            <a:spAutoFit/>
          </a:bodyPr>
          <a:lstStyle/>
          <a:p>
            <a:pPr>
              <a:spcBef>
                <a:spcPct val="50000"/>
              </a:spcBef>
              <a:defRPr/>
            </a:pPr>
            <a:r>
              <a:rPr lang="en-US" sz="7200" dirty="0" smtClean="0">
                <a:effectLst>
                  <a:outerShdw blurRad="38100" dist="38100" dir="2700000" algn="tl">
                    <a:srgbClr val="C0C0C0"/>
                  </a:outerShdw>
                </a:effectLst>
              </a:rPr>
              <a:t>So How Can We Improve on HC Project Outcomes?</a:t>
            </a:r>
            <a:endParaRPr lang="en-US" sz="7200" dirty="0">
              <a:solidFill>
                <a:schemeClr val="tx1"/>
              </a:solidFill>
              <a:effectLst>
                <a:outerShdw blurRad="38100" dist="38100" dir="2700000" algn="tl">
                  <a:srgbClr val="C0C0C0"/>
                </a:outerShdw>
              </a:effectLst>
            </a:endParaRPr>
          </a:p>
        </p:txBody>
      </p:sp>
    </p:spTree>
    <p:extLst>
      <p:ext uri="{BB962C8B-B14F-4D97-AF65-F5344CB8AC3E}">
        <p14:creationId xmlns:p14="http://schemas.microsoft.com/office/powerpoint/2010/main" val="31522855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2" name="Rectangle 2"/>
          <p:cNvSpPr>
            <a:spLocks noChangeArrowheads="1"/>
          </p:cNvSpPr>
          <p:nvPr/>
        </p:nvSpPr>
        <p:spPr bwMode="auto">
          <a:xfrm>
            <a:off x="6411862" y="-228600"/>
            <a:ext cx="2111475" cy="6986528"/>
          </a:xfrm>
          <a:prstGeom prst="rect">
            <a:avLst/>
          </a:prstGeom>
          <a:noFill/>
          <a:ln w="9525">
            <a:noFill/>
            <a:miter lim="800000"/>
            <a:headEnd/>
            <a:tailEnd/>
          </a:ln>
          <a:effectLst/>
        </p:spPr>
        <p:txBody>
          <a:bodyPr wrap="none">
            <a:spAutoFit/>
          </a:bodyPr>
          <a:lstStyle/>
          <a:p>
            <a:pPr>
              <a:defRPr/>
            </a:pPr>
            <a:r>
              <a:rPr lang="en-US" sz="448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sym typeface="Wingdings 3" pitchFamily="18" charset="2"/>
              </a:rPr>
              <a:t>!</a:t>
            </a:r>
            <a:endParaRPr lang="en-US" sz="44800" dirty="0">
              <a:solidFill>
                <a:schemeClr val="bg2"/>
              </a:solidFill>
              <a:effectLst>
                <a:outerShdw blurRad="38100" dist="38100" dir="2700000" algn="tl">
                  <a:srgbClr val="C0C0C0"/>
                </a:outerShdw>
              </a:effectLst>
              <a:sym typeface="Wingdings 3" pitchFamily="18" charset="2"/>
            </a:endParaRPr>
          </a:p>
        </p:txBody>
      </p:sp>
      <p:sp>
        <p:nvSpPr>
          <p:cNvPr id="829443" name="Text Box 3"/>
          <p:cNvSpPr txBox="1">
            <a:spLocks noChangeArrowheads="1"/>
          </p:cNvSpPr>
          <p:nvPr/>
        </p:nvSpPr>
        <p:spPr bwMode="auto">
          <a:xfrm>
            <a:off x="609600" y="458972"/>
            <a:ext cx="6629400" cy="5170646"/>
          </a:xfrm>
          <a:prstGeom prst="rect">
            <a:avLst/>
          </a:prstGeom>
          <a:noFill/>
          <a:ln w="9525">
            <a:noFill/>
            <a:miter lim="800000"/>
            <a:headEnd/>
            <a:tailEnd/>
          </a:ln>
          <a:effectLst/>
        </p:spPr>
        <p:txBody>
          <a:bodyPr wrap="square">
            <a:spAutoFit/>
          </a:bodyPr>
          <a:lstStyle/>
          <a:p>
            <a:pPr>
              <a:spcBef>
                <a:spcPct val="50000"/>
              </a:spcBef>
              <a:defRPr/>
            </a:pPr>
            <a:r>
              <a:rPr lang="en-US" sz="6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r>
              <a:rPr lang="en-US" sz="6600" b="1" baseline="300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st</a:t>
            </a:r>
            <a:r>
              <a:rPr lang="en-US" sz="6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&amp; Foremost!</a:t>
            </a:r>
            <a:endParaRPr lang="en-US" sz="6600" dirty="0" smtClean="0">
              <a:effectLst>
                <a:outerShdw blurRad="38100" dist="38100" dir="2700000" algn="tl">
                  <a:srgbClr val="C0C0C0"/>
                </a:outerShdw>
              </a:effectLst>
            </a:endParaRPr>
          </a:p>
          <a:p>
            <a:pPr>
              <a:spcBef>
                <a:spcPct val="50000"/>
              </a:spcBef>
              <a:defRPr/>
            </a:pPr>
            <a:r>
              <a:rPr lang="en-US" sz="6600" dirty="0" smtClean="0">
                <a:solidFill>
                  <a:schemeClr val="tx1"/>
                </a:solidFill>
                <a:effectLst>
                  <a:outerShdw blurRad="38100" dist="38100" dir="2700000" algn="tl">
                    <a:srgbClr val="C0C0C0"/>
                  </a:outerShdw>
                </a:effectLst>
              </a:rPr>
              <a:t>IT is an Enabler! </a:t>
            </a:r>
          </a:p>
          <a:p>
            <a:pPr>
              <a:spcBef>
                <a:spcPct val="50000"/>
              </a:spcBef>
              <a:defRPr/>
            </a:pPr>
            <a:r>
              <a:rPr lang="en-US" sz="6600" dirty="0" smtClean="0">
                <a:solidFill>
                  <a:schemeClr val="tx1"/>
                </a:solidFill>
                <a:effectLst>
                  <a:outerShdw blurRad="38100" dist="38100" dir="2700000" algn="tl">
                    <a:srgbClr val="C0C0C0"/>
                  </a:outerShdw>
                </a:effectLst>
              </a:rPr>
              <a:t>These are not IT Projects!</a:t>
            </a:r>
            <a:endParaRPr lang="en-US" sz="6600" dirty="0">
              <a:solidFill>
                <a:schemeClr val="tx1"/>
              </a:solidFill>
              <a:effectLst>
                <a:outerShdw blurRad="38100" dist="38100" dir="2700000" algn="tl">
                  <a:srgbClr val="C0C0C0"/>
                </a:outerShdw>
              </a:effectLst>
            </a:endParaRPr>
          </a:p>
        </p:txBody>
      </p:sp>
    </p:spTree>
    <p:extLst>
      <p:ext uri="{BB962C8B-B14F-4D97-AF65-F5344CB8AC3E}">
        <p14:creationId xmlns:p14="http://schemas.microsoft.com/office/powerpoint/2010/main" val="2735129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772400" cy="685800"/>
          </a:xfrm>
        </p:spPr>
        <p:txBody>
          <a:bodyPr/>
          <a:lstStyle/>
          <a:p>
            <a:r>
              <a:rPr lang="en-US" sz="3600" dirty="0" smtClean="0"/>
              <a:t>What Can You Do? – Adapt!</a:t>
            </a:r>
            <a:endParaRPr lang="en-US" sz="3600" dirty="0"/>
          </a:p>
        </p:txBody>
      </p:sp>
      <p:sp>
        <p:nvSpPr>
          <p:cNvPr id="5" name="Content Placeholder 4"/>
          <p:cNvSpPr>
            <a:spLocks noGrp="1"/>
          </p:cNvSpPr>
          <p:nvPr>
            <p:ph idx="1"/>
          </p:nvPr>
        </p:nvSpPr>
        <p:spPr>
          <a:xfrm>
            <a:off x="685800" y="1143000"/>
            <a:ext cx="8153400" cy="4267200"/>
          </a:xfrm>
        </p:spPr>
        <p:txBody>
          <a:bodyPr/>
          <a:lstStyle/>
          <a:p>
            <a:pPr>
              <a:lnSpc>
                <a:spcPct val="100000"/>
              </a:lnSpc>
            </a:pPr>
            <a:r>
              <a:rPr lang="en-US" dirty="0" smtClean="0"/>
              <a:t>Learn clinical terminology</a:t>
            </a:r>
          </a:p>
          <a:p>
            <a:pPr lvl="1">
              <a:lnSpc>
                <a:spcPct val="100000"/>
              </a:lnSpc>
            </a:pPr>
            <a:r>
              <a:rPr lang="en-US" dirty="0" smtClean="0"/>
              <a:t>Study/read all you can</a:t>
            </a:r>
          </a:p>
          <a:p>
            <a:pPr lvl="1">
              <a:lnSpc>
                <a:spcPct val="100000"/>
              </a:lnSpc>
            </a:pPr>
            <a:r>
              <a:rPr lang="en-US" dirty="0" smtClean="0"/>
              <a:t>Spend time on the floor</a:t>
            </a:r>
          </a:p>
          <a:p>
            <a:pPr lvl="1">
              <a:lnSpc>
                <a:spcPct val="100000"/>
              </a:lnSpc>
            </a:pPr>
            <a:r>
              <a:rPr lang="en-US" dirty="0" smtClean="0"/>
              <a:t>No matter what you know, remember they are the experts</a:t>
            </a:r>
            <a:endParaRPr lang="en-US" dirty="0"/>
          </a:p>
          <a:p>
            <a:pPr>
              <a:lnSpc>
                <a:spcPct val="100000"/>
              </a:lnSpc>
            </a:pPr>
            <a:r>
              <a:rPr lang="en-US" dirty="0" smtClean="0"/>
              <a:t>Be willing to accept less than 100% commitment from clinical staff</a:t>
            </a:r>
          </a:p>
          <a:p>
            <a:pPr lvl="1">
              <a:lnSpc>
                <a:spcPct val="100000"/>
              </a:lnSpc>
            </a:pPr>
            <a:r>
              <a:rPr lang="en-US" dirty="0" smtClean="0"/>
              <a:t>Plan for &amp; learn to work around it</a:t>
            </a:r>
          </a:p>
          <a:p>
            <a:pPr lvl="1">
              <a:lnSpc>
                <a:spcPct val="100000"/>
              </a:lnSpc>
            </a:pPr>
            <a:r>
              <a:rPr lang="en-US" dirty="0" smtClean="0"/>
              <a:t>Plan for &amp; learn to use pieces/parts of different staff</a:t>
            </a:r>
          </a:p>
          <a:p>
            <a:pPr>
              <a:lnSpc>
                <a:spcPct val="100000"/>
              </a:lnSpc>
            </a:pPr>
            <a:r>
              <a:rPr lang="en-US" dirty="0" smtClean="0"/>
              <a:t>Incentivize staff to participate</a:t>
            </a:r>
          </a:p>
          <a:p>
            <a:pPr lvl="1">
              <a:lnSpc>
                <a:spcPct val="100000"/>
              </a:lnSpc>
            </a:pPr>
            <a:r>
              <a:rPr lang="en-US" dirty="0" smtClean="0"/>
              <a:t>Gift cards, candy, coffee</a:t>
            </a:r>
          </a:p>
          <a:p>
            <a:pPr lvl="1">
              <a:lnSpc>
                <a:spcPct val="100000"/>
              </a:lnSpc>
            </a:pPr>
            <a:r>
              <a:rPr lang="en-US" dirty="0" smtClean="0"/>
              <a:t>Training opportunities, new skills</a:t>
            </a:r>
          </a:p>
          <a:p>
            <a:pPr>
              <a:lnSpc>
                <a:spcPct val="100000"/>
              </a:lnSpc>
            </a:pPr>
            <a:r>
              <a:rPr lang="en-US" dirty="0" smtClean="0"/>
              <a:t>Work to their schedules</a:t>
            </a:r>
          </a:p>
          <a:p>
            <a:pPr lvl="1">
              <a:lnSpc>
                <a:spcPct val="100000"/>
              </a:lnSpc>
            </a:pPr>
            <a:r>
              <a:rPr lang="en-US" dirty="0" smtClean="0"/>
              <a:t>Early / late meetings</a:t>
            </a:r>
          </a:p>
          <a:p>
            <a:pPr lvl="1">
              <a:lnSpc>
                <a:spcPct val="100000"/>
              </a:lnSpc>
            </a:pPr>
            <a:r>
              <a:rPr lang="en-US" dirty="0" smtClean="0"/>
              <a:t>On-the-floor updates</a:t>
            </a:r>
          </a:p>
          <a:p>
            <a:pPr>
              <a:lnSpc>
                <a:spcPct val="100000"/>
              </a:lnSpc>
            </a:pPr>
            <a:endParaRPr lang="en-US" dirty="0"/>
          </a:p>
        </p:txBody>
      </p:sp>
    </p:spTree>
    <p:extLst>
      <p:ext uri="{BB962C8B-B14F-4D97-AF65-F5344CB8AC3E}">
        <p14:creationId xmlns:p14="http://schemas.microsoft.com/office/powerpoint/2010/main" val="1655427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772400" cy="685800"/>
          </a:xfrm>
        </p:spPr>
        <p:txBody>
          <a:bodyPr/>
          <a:lstStyle/>
          <a:p>
            <a:r>
              <a:rPr lang="en-US" sz="3600" dirty="0" smtClean="0"/>
              <a:t>What Can You Do? – Mentor!</a:t>
            </a:r>
            <a:endParaRPr lang="en-US" sz="3600" dirty="0"/>
          </a:p>
        </p:txBody>
      </p:sp>
      <p:sp>
        <p:nvSpPr>
          <p:cNvPr id="5" name="Content Placeholder 4"/>
          <p:cNvSpPr>
            <a:spLocks noGrp="1"/>
          </p:cNvSpPr>
          <p:nvPr>
            <p:ph idx="1"/>
          </p:nvPr>
        </p:nvSpPr>
        <p:spPr>
          <a:xfrm>
            <a:off x="609600" y="1066800"/>
            <a:ext cx="7772400" cy="4267200"/>
          </a:xfrm>
        </p:spPr>
        <p:txBody>
          <a:bodyPr/>
          <a:lstStyle/>
          <a:p>
            <a:pPr>
              <a:lnSpc>
                <a:spcPct val="100000"/>
              </a:lnSpc>
            </a:pPr>
            <a:r>
              <a:rPr lang="en-US" dirty="0" smtClean="0"/>
              <a:t>Consider having clinicians lead projects</a:t>
            </a:r>
          </a:p>
          <a:p>
            <a:pPr lvl="1">
              <a:lnSpc>
                <a:spcPct val="100000"/>
              </a:lnSpc>
            </a:pPr>
            <a:r>
              <a:rPr lang="en-US" dirty="0" smtClean="0"/>
              <a:t>They are brilliant, but be sure they have the aptitude for PM</a:t>
            </a:r>
          </a:p>
          <a:p>
            <a:pPr lvl="1">
              <a:lnSpc>
                <a:spcPct val="100000"/>
              </a:lnSpc>
            </a:pPr>
            <a:r>
              <a:rPr lang="en-US" dirty="0" smtClean="0"/>
              <a:t>If not PM trained or experienced in PM</a:t>
            </a:r>
          </a:p>
          <a:p>
            <a:pPr lvl="2"/>
            <a:r>
              <a:rPr lang="en-US" dirty="0" smtClean="0"/>
              <a:t>Mentor, mentor, mentor</a:t>
            </a:r>
          </a:p>
          <a:p>
            <a:pPr lvl="2"/>
            <a:r>
              <a:rPr lang="en-US" dirty="0" smtClean="0"/>
              <a:t>Set the expectation up front so there are no surprises</a:t>
            </a:r>
          </a:p>
          <a:p>
            <a:pPr lvl="2"/>
            <a:r>
              <a:rPr lang="en-US" dirty="0" smtClean="0"/>
              <a:t>Be flexible, but do not allow corners to be cut</a:t>
            </a:r>
          </a:p>
          <a:p>
            <a:pPr lvl="2"/>
            <a:r>
              <a:rPr lang="en-US" dirty="0" smtClean="0"/>
              <a:t>Give them the tools they need</a:t>
            </a:r>
          </a:p>
          <a:p>
            <a:pPr lvl="2"/>
            <a:r>
              <a:rPr lang="en-US" dirty="0" smtClean="0"/>
              <a:t>Offer to facilitate meetings where stakeholders in higher roles will be participating</a:t>
            </a:r>
          </a:p>
          <a:p>
            <a:pPr lvl="1">
              <a:lnSpc>
                <a:spcPct val="100000"/>
              </a:lnSpc>
            </a:pPr>
            <a:r>
              <a:rPr lang="en-US" dirty="0" smtClean="0"/>
              <a:t>Stay neutral</a:t>
            </a:r>
          </a:p>
          <a:p>
            <a:pPr lvl="1">
              <a:lnSpc>
                <a:spcPct val="100000"/>
              </a:lnSpc>
            </a:pPr>
            <a:r>
              <a:rPr lang="en-US" dirty="0" smtClean="0"/>
              <a:t>Provide honest feedback</a:t>
            </a:r>
          </a:p>
          <a:p>
            <a:pPr lvl="1">
              <a:lnSpc>
                <a:spcPct val="100000"/>
              </a:lnSpc>
            </a:pPr>
            <a:r>
              <a:rPr lang="en-US" dirty="0" smtClean="0"/>
              <a:t>Learn from them</a:t>
            </a:r>
          </a:p>
          <a:p>
            <a:pPr>
              <a:lnSpc>
                <a:spcPct val="100000"/>
              </a:lnSpc>
            </a:pPr>
            <a:r>
              <a:rPr lang="en-US" dirty="0" smtClean="0"/>
              <a:t>Remember you are all on the same team</a:t>
            </a:r>
          </a:p>
          <a:p>
            <a:pPr lvl="1">
              <a:lnSpc>
                <a:spcPct val="100000"/>
              </a:lnSpc>
            </a:pPr>
            <a:endParaRPr lang="en-US" dirty="0" smtClean="0"/>
          </a:p>
          <a:p>
            <a:pPr>
              <a:lnSpc>
                <a:spcPct val="100000"/>
              </a:lnSpc>
            </a:pPr>
            <a:endParaRPr lang="en-US" dirty="0"/>
          </a:p>
        </p:txBody>
      </p:sp>
    </p:spTree>
    <p:extLst>
      <p:ext uri="{BB962C8B-B14F-4D97-AF65-F5344CB8AC3E}">
        <p14:creationId xmlns:p14="http://schemas.microsoft.com/office/powerpoint/2010/main" val="430539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772400" cy="685800"/>
          </a:xfrm>
        </p:spPr>
        <p:txBody>
          <a:bodyPr/>
          <a:lstStyle/>
          <a:p>
            <a:r>
              <a:rPr lang="en-US" sz="3600" dirty="0" smtClean="0"/>
              <a:t>What Can You Do? – Mentor!</a:t>
            </a:r>
            <a:endParaRPr lang="en-US" sz="3600" dirty="0"/>
          </a:p>
        </p:txBody>
      </p:sp>
      <p:sp>
        <p:nvSpPr>
          <p:cNvPr id="5" name="Content Placeholder 4"/>
          <p:cNvSpPr>
            <a:spLocks noGrp="1"/>
          </p:cNvSpPr>
          <p:nvPr>
            <p:ph idx="1"/>
          </p:nvPr>
        </p:nvSpPr>
        <p:spPr>
          <a:xfrm>
            <a:off x="609600" y="1066800"/>
            <a:ext cx="7772400" cy="4267200"/>
          </a:xfrm>
        </p:spPr>
        <p:txBody>
          <a:bodyPr/>
          <a:lstStyle/>
          <a:p>
            <a:pPr>
              <a:lnSpc>
                <a:spcPct val="100000"/>
              </a:lnSpc>
            </a:pPr>
            <a:r>
              <a:rPr lang="en-US" dirty="0" smtClean="0"/>
              <a:t>Consider having clinicians lead projects</a:t>
            </a:r>
          </a:p>
          <a:p>
            <a:pPr lvl="1">
              <a:lnSpc>
                <a:spcPct val="100000"/>
              </a:lnSpc>
            </a:pPr>
            <a:r>
              <a:rPr lang="en-US" dirty="0" smtClean="0"/>
              <a:t>They are brilliant, but be sure they have the aptitude for PM</a:t>
            </a:r>
          </a:p>
          <a:p>
            <a:pPr lvl="1">
              <a:lnSpc>
                <a:spcPct val="100000"/>
              </a:lnSpc>
            </a:pPr>
            <a:r>
              <a:rPr lang="en-US" dirty="0" smtClean="0"/>
              <a:t>If not PM trained or experienced in PM</a:t>
            </a:r>
          </a:p>
          <a:p>
            <a:pPr lvl="2"/>
            <a:r>
              <a:rPr lang="en-US" dirty="0" smtClean="0"/>
              <a:t>Mentor, mentor, mentor</a:t>
            </a:r>
          </a:p>
          <a:p>
            <a:pPr lvl="2"/>
            <a:r>
              <a:rPr lang="en-US" dirty="0" smtClean="0"/>
              <a:t>Set the expectation up front so there are no surprises</a:t>
            </a:r>
          </a:p>
          <a:p>
            <a:pPr lvl="2"/>
            <a:r>
              <a:rPr lang="en-US" dirty="0" smtClean="0"/>
              <a:t>Be flexible, but do not allow corners to be cut</a:t>
            </a:r>
          </a:p>
          <a:p>
            <a:pPr lvl="2"/>
            <a:r>
              <a:rPr lang="en-US" dirty="0" smtClean="0"/>
              <a:t>Give them the tools they need</a:t>
            </a:r>
          </a:p>
          <a:p>
            <a:pPr lvl="2"/>
            <a:r>
              <a:rPr lang="en-US" dirty="0" smtClean="0"/>
              <a:t>Offer to facilitate meetings where stakeholders in higher roles will be participating</a:t>
            </a:r>
          </a:p>
          <a:p>
            <a:pPr lvl="1">
              <a:lnSpc>
                <a:spcPct val="100000"/>
              </a:lnSpc>
            </a:pPr>
            <a:r>
              <a:rPr lang="en-US" dirty="0" smtClean="0"/>
              <a:t>Stay neutral</a:t>
            </a:r>
          </a:p>
          <a:p>
            <a:pPr lvl="1">
              <a:lnSpc>
                <a:spcPct val="100000"/>
              </a:lnSpc>
            </a:pPr>
            <a:r>
              <a:rPr lang="en-US" dirty="0" smtClean="0"/>
              <a:t>Provide honest feedback</a:t>
            </a:r>
          </a:p>
          <a:p>
            <a:pPr lvl="1">
              <a:lnSpc>
                <a:spcPct val="100000"/>
              </a:lnSpc>
            </a:pPr>
            <a:r>
              <a:rPr lang="en-US" dirty="0" smtClean="0"/>
              <a:t>Learn from them</a:t>
            </a:r>
          </a:p>
          <a:p>
            <a:pPr>
              <a:lnSpc>
                <a:spcPct val="100000"/>
              </a:lnSpc>
            </a:pPr>
            <a:r>
              <a:rPr lang="en-US" dirty="0" smtClean="0"/>
              <a:t>Remember you are all on the same team</a:t>
            </a:r>
          </a:p>
          <a:p>
            <a:pPr lvl="1">
              <a:lnSpc>
                <a:spcPct val="100000"/>
              </a:lnSpc>
            </a:pPr>
            <a:endParaRPr lang="en-US" dirty="0" smtClean="0"/>
          </a:p>
          <a:p>
            <a:pPr>
              <a:lnSpc>
                <a:spcPct val="100000"/>
              </a:lnSpc>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4638"/>
            <a:ext cx="7292206" cy="518883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38874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0" y="0"/>
            <a:ext cx="9144000" cy="6858000"/>
          </a:xfrm>
          <a:prstGeom prst="rect">
            <a:avLst/>
          </a:prstGeom>
          <a:solidFill>
            <a:schemeClr val="accent1">
              <a:lumMod val="75000"/>
            </a:schemeClr>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sp>
        <p:nvSpPr>
          <p:cNvPr id="15" name="Rounded Rectangle 14"/>
          <p:cNvSpPr/>
          <p:nvPr/>
        </p:nvSpPr>
        <p:spPr>
          <a:xfrm>
            <a:off x="2933700" y="169985"/>
            <a:ext cx="5410200" cy="65532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3" name="Oval 12"/>
          <p:cNvSpPr/>
          <p:nvPr/>
        </p:nvSpPr>
        <p:spPr bwMode="auto">
          <a:xfrm>
            <a:off x="4533900" y="931985"/>
            <a:ext cx="2057400" cy="1905000"/>
          </a:xfrm>
          <a:prstGeom prst="ellipse">
            <a:avLst/>
          </a:prstGeom>
          <a:ln>
            <a:headEnd type="none" w="med" len="med"/>
            <a:tailEnd type="none" w="med" len="med"/>
          </a:ln>
          <a:effectLst>
            <a:softEdge rad="127000"/>
          </a:effec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sp>
        <p:nvSpPr>
          <p:cNvPr id="10" name="Rectangle 9"/>
          <p:cNvSpPr/>
          <p:nvPr/>
        </p:nvSpPr>
        <p:spPr>
          <a:xfrm>
            <a:off x="3187118" y="2989385"/>
            <a:ext cx="4942380" cy="707886"/>
          </a:xfrm>
          <a:prstGeom prst="rect">
            <a:avLst/>
          </a:prstGeom>
          <a:noFill/>
        </p:spPr>
        <p:txBody>
          <a:bodyPr wrap="none" lIns="91440" tIns="45720" rIns="91440" bIns="45720">
            <a:spAutoFit/>
          </a:bodyPr>
          <a:lstStyle/>
          <a:p>
            <a:pPr algn="ctr"/>
            <a:r>
              <a:rPr lang="en-US" sz="4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Clinical Champions</a:t>
            </a: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1" name="Rectangle 10"/>
          <p:cNvSpPr/>
          <p:nvPr/>
        </p:nvSpPr>
        <p:spPr>
          <a:xfrm>
            <a:off x="3009900" y="322385"/>
            <a:ext cx="5257800" cy="52322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IT Staff</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12" name="Rectangle 11"/>
          <p:cNvSpPr/>
          <p:nvPr/>
        </p:nvSpPr>
        <p:spPr>
          <a:xfrm>
            <a:off x="3009900" y="6037385"/>
            <a:ext cx="5257800" cy="52322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Clinical Staff</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1027" name="Picture 3"/>
          <p:cNvPicPr>
            <a:picLocks noChangeAspect="1" noChangeArrowheads="1"/>
          </p:cNvPicPr>
          <p:nvPr/>
        </p:nvPicPr>
        <p:blipFill>
          <a:blip r:embed="rId3" cstate="print"/>
          <a:srcRect/>
          <a:stretch>
            <a:fillRect/>
          </a:stretch>
        </p:blipFill>
        <p:spPr bwMode="auto">
          <a:xfrm>
            <a:off x="4762500" y="1160585"/>
            <a:ext cx="1676400" cy="1441283"/>
          </a:xfrm>
          <a:prstGeom prst="rect">
            <a:avLst/>
          </a:prstGeom>
          <a:ln>
            <a:noFill/>
          </a:ln>
          <a:effectLst>
            <a:softEdge rad="112500"/>
          </a:effectLst>
        </p:spPr>
      </p:pic>
      <p:grpSp>
        <p:nvGrpSpPr>
          <p:cNvPr id="2" name="Group 15"/>
          <p:cNvGrpSpPr/>
          <p:nvPr/>
        </p:nvGrpSpPr>
        <p:grpSpPr>
          <a:xfrm>
            <a:off x="4610100" y="855785"/>
            <a:ext cx="1905000" cy="2057400"/>
            <a:chOff x="3581400" y="838200"/>
            <a:chExt cx="1905000" cy="2057400"/>
          </a:xfrm>
        </p:grpSpPr>
        <p:sp>
          <p:nvSpPr>
            <p:cNvPr id="6" name="Curved Left Arrow 5"/>
            <p:cNvSpPr/>
            <p:nvPr/>
          </p:nvSpPr>
          <p:spPr>
            <a:xfrm>
              <a:off x="4724400" y="914400"/>
              <a:ext cx="762000" cy="1981200"/>
            </a:xfrm>
            <a:prstGeom prst="curved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7" name="Curved Left Arrow 6"/>
            <p:cNvSpPr/>
            <p:nvPr/>
          </p:nvSpPr>
          <p:spPr>
            <a:xfrm flipH="1" flipV="1">
              <a:off x="3581400" y="838200"/>
              <a:ext cx="762000" cy="1981200"/>
            </a:xfrm>
            <a:prstGeom prst="curvedLeftArrow">
              <a:avLst/>
            </a:prstGeom>
            <a:solidFill>
              <a:srgbClr val="00B05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endParaRPr>
            </a:p>
          </p:txBody>
        </p:sp>
      </p:grpSp>
      <p:sp>
        <p:nvSpPr>
          <p:cNvPr id="14" name="Oval 13"/>
          <p:cNvSpPr/>
          <p:nvPr/>
        </p:nvSpPr>
        <p:spPr bwMode="auto">
          <a:xfrm>
            <a:off x="4610100" y="3979985"/>
            <a:ext cx="2057400" cy="1905000"/>
          </a:xfrm>
          <a:prstGeom prst="ellipse">
            <a:avLst/>
          </a:prstGeom>
          <a:ln>
            <a:headEnd type="none" w="med" len="med"/>
            <a:tailEnd type="none" w="med" len="med"/>
          </a:ln>
          <a:effectLst>
            <a:softEdge rad="127000"/>
          </a:effec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pic>
        <p:nvPicPr>
          <p:cNvPr id="1026" name="Picture 2"/>
          <p:cNvPicPr>
            <a:picLocks noChangeAspect="1" noChangeArrowheads="1"/>
          </p:cNvPicPr>
          <p:nvPr/>
        </p:nvPicPr>
        <p:blipFill>
          <a:blip r:embed="rId4" cstate="print"/>
          <a:srcRect/>
          <a:stretch>
            <a:fillRect/>
          </a:stretch>
        </p:blipFill>
        <p:spPr bwMode="auto">
          <a:xfrm>
            <a:off x="4914900" y="4132385"/>
            <a:ext cx="1534228" cy="1524000"/>
          </a:xfrm>
          <a:prstGeom prst="rect">
            <a:avLst/>
          </a:prstGeom>
          <a:ln>
            <a:noFill/>
          </a:ln>
          <a:effectLst>
            <a:softEdge rad="112500"/>
          </a:effectLst>
        </p:spPr>
      </p:pic>
      <p:grpSp>
        <p:nvGrpSpPr>
          <p:cNvPr id="3" name="Group 16"/>
          <p:cNvGrpSpPr/>
          <p:nvPr/>
        </p:nvGrpSpPr>
        <p:grpSpPr>
          <a:xfrm>
            <a:off x="4686300" y="3903785"/>
            <a:ext cx="1905000" cy="2057400"/>
            <a:chOff x="3657600" y="3886200"/>
            <a:chExt cx="1905000" cy="2057400"/>
          </a:xfrm>
        </p:grpSpPr>
        <p:sp>
          <p:nvSpPr>
            <p:cNvPr id="8" name="Curved Left Arrow 7"/>
            <p:cNvSpPr/>
            <p:nvPr/>
          </p:nvSpPr>
          <p:spPr>
            <a:xfrm>
              <a:off x="4800600" y="3962400"/>
              <a:ext cx="762000" cy="1981200"/>
            </a:xfrm>
            <a:prstGeom prst="curvedLeftArrow">
              <a:avLst/>
            </a:prstGeom>
            <a:solidFill>
              <a:srgbClr val="00B05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endParaRPr>
            </a:p>
          </p:txBody>
        </p:sp>
        <p:sp>
          <p:nvSpPr>
            <p:cNvPr id="9" name="Curved Left Arrow 8"/>
            <p:cNvSpPr/>
            <p:nvPr/>
          </p:nvSpPr>
          <p:spPr>
            <a:xfrm flipH="1" flipV="1">
              <a:off x="3657600" y="3886200"/>
              <a:ext cx="762000" cy="1981200"/>
            </a:xfrm>
            <a:prstGeom prst="curved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grpSp>
      <p:sp>
        <p:nvSpPr>
          <p:cNvPr id="4" name="Rectangle 3"/>
          <p:cNvSpPr/>
          <p:nvPr/>
        </p:nvSpPr>
        <p:spPr>
          <a:xfrm>
            <a:off x="304800" y="1819834"/>
            <a:ext cx="2476500" cy="3046988"/>
          </a:xfrm>
          <a:prstGeom prst="rect">
            <a:avLst/>
          </a:prstGeom>
        </p:spPr>
        <p:txBody>
          <a:bodyPr wrap="square">
            <a:spAutoFit/>
          </a:bodyPr>
          <a:lstStyle/>
          <a:p>
            <a:pPr algn="ctr">
              <a:lnSpc>
                <a:spcPct val="100000"/>
              </a:lnSpc>
            </a:pPr>
            <a:r>
              <a:rPr lang="en-US" sz="4800" b="1" i="1" baseline="-25000" dirty="0" smtClean="0">
                <a:latin typeface="+mj-lt"/>
              </a:rPr>
              <a:t>Last of all, always </a:t>
            </a:r>
            <a:r>
              <a:rPr lang="en-US" sz="4800" b="1" i="1" baseline="-25000" dirty="0">
                <a:latin typeface="+mj-lt"/>
              </a:rPr>
              <a:t>try to identify &amp; recruit clinician </a:t>
            </a:r>
            <a:r>
              <a:rPr lang="en-US" sz="4800" b="1" i="1" baseline="-25000" dirty="0" smtClean="0">
                <a:latin typeface="+mj-lt"/>
              </a:rPr>
              <a:t>champions!</a:t>
            </a:r>
            <a:endParaRPr lang="en-US" sz="4800" b="1" i="1" baseline="-25000" dirty="0">
              <a:latin typeface="+mj-lt"/>
            </a:endParaRPr>
          </a:p>
        </p:txBody>
      </p:sp>
    </p:spTree>
    <p:extLst>
      <p:ext uri="{BB962C8B-B14F-4D97-AF65-F5344CB8AC3E}">
        <p14:creationId xmlns:p14="http://schemas.microsoft.com/office/powerpoint/2010/main" val="30438890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772400" cy="685800"/>
          </a:xfrm>
        </p:spPr>
        <p:txBody>
          <a:bodyPr/>
          <a:lstStyle/>
          <a:p>
            <a:r>
              <a:rPr lang="en-US" sz="3600" dirty="0" smtClean="0"/>
              <a:t>What Can You Do? – Be the Guru!</a:t>
            </a:r>
            <a:endParaRPr lang="en-US" sz="3600" dirty="0"/>
          </a:p>
        </p:txBody>
      </p:sp>
      <p:sp>
        <p:nvSpPr>
          <p:cNvPr id="5" name="Content Placeholder 4"/>
          <p:cNvSpPr>
            <a:spLocks noGrp="1"/>
          </p:cNvSpPr>
          <p:nvPr>
            <p:ph idx="1"/>
          </p:nvPr>
        </p:nvSpPr>
        <p:spPr>
          <a:xfrm>
            <a:off x="685800" y="1143000"/>
            <a:ext cx="7772400" cy="4267200"/>
          </a:xfrm>
        </p:spPr>
        <p:txBody>
          <a:bodyPr/>
          <a:lstStyle/>
          <a:p>
            <a:pPr>
              <a:lnSpc>
                <a:spcPct val="100000"/>
              </a:lnSpc>
            </a:pPr>
            <a:r>
              <a:rPr lang="en-US" sz="1800" dirty="0" smtClean="0"/>
              <a:t>Above all, build relationships</a:t>
            </a:r>
          </a:p>
          <a:p>
            <a:pPr>
              <a:lnSpc>
                <a:spcPct val="100000"/>
              </a:lnSpc>
            </a:pPr>
            <a:r>
              <a:rPr lang="en-US" sz="1800" dirty="0" smtClean="0"/>
              <a:t>Know what you don’t know</a:t>
            </a:r>
          </a:p>
          <a:p>
            <a:pPr lvl="1">
              <a:lnSpc>
                <a:spcPct val="100000"/>
              </a:lnSpc>
            </a:pPr>
            <a:r>
              <a:rPr lang="en-US" sz="1800" dirty="0" smtClean="0"/>
              <a:t>Defer to the experts in the room for clinical expertise</a:t>
            </a:r>
          </a:p>
          <a:p>
            <a:pPr lvl="1">
              <a:lnSpc>
                <a:spcPct val="100000"/>
              </a:lnSpc>
            </a:pPr>
            <a:r>
              <a:rPr lang="en-US" sz="1800" dirty="0" smtClean="0"/>
              <a:t>They will defer to you for PM expertise</a:t>
            </a:r>
          </a:p>
          <a:p>
            <a:pPr>
              <a:lnSpc>
                <a:spcPct val="100000"/>
              </a:lnSpc>
            </a:pPr>
            <a:r>
              <a:rPr lang="en-US" sz="1800" dirty="0" smtClean="0"/>
              <a:t>Be cognizant of roles and hierarchies, but instill a project environment of respect</a:t>
            </a:r>
          </a:p>
          <a:p>
            <a:pPr>
              <a:lnSpc>
                <a:spcPct val="100000"/>
              </a:lnSpc>
            </a:pPr>
            <a:r>
              <a:rPr lang="en-US" sz="1800" dirty="0" smtClean="0"/>
              <a:t>Be a strong facilitator</a:t>
            </a:r>
          </a:p>
          <a:p>
            <a:pPr lvl="1">
              <a:lnSpc>
                <a:spcPct val="100000"/>
              </a:lnSpc>
            </a:pPr>
            <a:r>
              <a:rPr lang="en-US" sz="1800" dirty="0" smtClean="0"/>
              <a:t>Prepared</a:t>
            </a:r>
          </a:p>
          <a:p>
            <a:pPr lvl="1">
              <a:lnSpc>
                <a:spcPct val="100000"/>
              </a:lnSpc>
            </a:pPr>
            <a:r>
              <a:rPr lang="en-US" sz="1800" dirty="0" smtClean="0"/>
              <a:t>Organized</a:t>
            </a:r>
          </a:p>
          <a:p>
            <a:pPr lvl="1">
              <a:lnSpc>
                <a:spcPct val="100000"/>
              </a:lnSpc>
            </a:pPr>
            <a:r>
              <a:rPr lang="en-US" sz="1800" dirty="0" smtClean="0"/>
              <a:t>In control of meetings</a:t>
            </a:r>
          </a:p>
          <a:p>
            <a:pPr>
              <a:lnSpc>
                <a:spcPct val="100000"/>
              </a:lnSpc>
            </a:pPr>
            <a:r>
              <a:rPr lang="en-US" sz="1800" dirty="0" smtClean="0"/>
              <a:t>Consider budgeting for staff time</a:t>
            </a:r>
          </a:p>
          <a:p>
            <a:pPr>
              <a:lnSpc>
                <a:spcPct val="100000"/>
              </a:lnSpc>
            </a:pPr>
            <a:r>
              <a:rPr lang="en-US" sz="1800" dirty="0" smtClean="0"/>
              <a:t>Kick off meetings with PM training</a:t>
            </a:r>
          </a:p>
          <a:p>
            <a:pPr>
              <a:lnSpc>
                <a:spcPct val="100000"/>
              </a:lnSpc>
            </a:pPr>
            <a:r>
              <a:rPr lang="en-US" sz="1800" dirty="0"/>
              <a:t>Have a methodology / process for every </a:t>
            </a:r>
            <a:r>
              <a:rPr lang="en-US" sz="1800" dirty="0" smtClean="0"/>
              <a:t>meeting</a:t>
            </a:r>
          </a:p>
          <a:p>
            <a:pPr>
              <a:lnSpc>
                <a:spcPct val="100000"/>
              </a:lnSpc>
            </a:pPr>
            <a:r>
              <a:rPr lang="en-US" sz="1800" dirty="0" smtClean="0"/>
              <a:t>Consider installing in pieces/parts (modules) to improve acceptance</a:t>
            </a:r>
          </a:p>
          <a:p>
            <a:pPr>
              <a:lnSpc>
                <a:spcPct val="100000"/>
              </a:lnSpc>
            </a:pPr>
            <a:r>
              <a:rPr lang="en-US" sz="1800" dirty="0" smtClean="0"/>
              <a:t>Use tools, props, and anything else that works</a:t>
            </a:r>
          </a:p>
          <a:p>
            <a:pPr lvl="1">
              <a:lnSpc>
                <a:spcPct val="100000"/>
              </a:lnSpc>
            </a:pPr>
            <a:endParaRPr lang="en-US" sz="1800" dirty="0" smtClean="0"/>
          </a:p>
          <a:p>
            <a:pPr>
              <a:lnSpc>
                <a:spcPct val="100000"/>
              </a:lnSpc>
            </a:pPr>
            <a:endParaRPr lang="en-US" sz="1800" dirty="0"/>
          </a:p>
        </p:txBody>
      </p:sp>
    </p:spTree>
    <p:extLst>
      <p:ext uri="{BB962C8B-B14F-4D97-AF65-F5344CB8AC3E}">
        <p14:creationId xmlns:p14="http://schemas.microsoft.com/office/powerpoint/2010/main" val="27180058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532" y="1371600"/>
            <a:ext cx="8610600" cy="4343400"/>
          </a:xfrm>
        </p:spPr>
        <p:txBody>
          <a:bodyPr/>
          <a:lstStyle/>
          <a:p>
            <a:pPr>
              <a:lnSpc>
                <a:spcPct val="100000"/>
              </a:lnSpc>
            </a:pPr>
            <a:r>
              <a:rPr lang="en-US" dirty="0" smtClean="0">
                <a:solidFill>
                  <a:schemeClr val="bg2">
                    <a:lumMod val="50000"/>
                  </a:schemeClr>
                </a:solidFill>
              </a:rPr>
              <a:t>Healthcare </a:t>
            </a:r>
            <a:r>
              <a:rPr lang="en-US" dirty="0">
                <a:solidFill>
                  <a:schemeClr val="bg2">
                    <a:lumMod val="50000"/>
                  </a:schemeClr>
                </a:solidFill>
              </a:rPr>
              <a:t>workers </a:t>
            </a:r>
            <a:r>
              <a:rPr lang="en-US" b="1" dirty="0">
                <a:solidFill>
                  <a:schemeClr val="bg2">
                    <a:lumMod val="50000"/>
                  </a:schemeClr>
                </a:solidFill>
              </a:rPr>
              <a:t>do not understand the differences between service work and project wor</a:t>
            </a:r>
            <a:r>
              <a:rPr lang="en-US" dirty="0">
                <a:solidFill>
                  <a:schemeClr val="bg2">
                    <a:lumMod val="50000"/>
                  </a:schemeClr>
                </a:solidFill>
              </a:rPr>
              <a:t>k. </a:t>
            </a:r>
            <a:r>
              <a:rPr lang="en-US" dirty="0" smtClean="0">
                <a:solidFill>
                  <a:schemeClr val="bg2">
                    <a:lumMod val="50000"/>
                  </a:schemeClr>
                </a:solidFill>
              </a:rPr>
              <a:t>They understand </a:t>
            </a:r>
            <a:r>
              <a:rPr lang="en-US" dirty="0">
                <a:solidFill>
                  <a:schemeClr val="bg2">
                    <a:lumMod val="50000"/>
                  </a:schemeClr>
                </a:solidFill>
              </a:rPr>
              <a:t>activities to provide better service to patients, but they have not been trained to make more radical, disruptive changes that challenge the status </a:t>
            </a:r>
            <a:r>
              <a:rPr lang="en-US" dirty="0" smtClean="0">
                <a:solidFill>
                  <a:schemeClr val="bg2">
                    <a:lumMod val="50000"/>
                  </a:schemeClr>
                </a:solidFill>
              </a:rPr>
              <a:t>quo. </a:t>
            </a:r>
            <a:r>
              <a:rPr lang="en-US" b="1" dirty="0" smtClean="0">
                <a:solidFill>
                  <a:schemeClr val="bg2">
                    <a:lumMod val="50000"/>
                  </a:schemeClr>
                </a:solidFill>
              </a:rPr>
              <a:t>“… </a:t>
            </a:r>
            <a:r>
              <a:rPr lang="en-US" b="1" dirty="0">
                <a:solidFill>
                  <a:schemeClr val="bg2">
                    <a:lumMod val="50000"/>
                  </a:schemeClr>
                </a:solidFill>
              </a:rPr>
              <a:t>it is only once the project’s outcome is implemented and becomes ‘the new way we work now’ that it starts exerting its impact on patients</a:t>
            </a:r>
            <a:r>
              <a:rPr lang="en-US" b="1" dirty="0" smtClean="0">
                <a:solidFill>
                  <a:schemeClr val="bg2">
                    <a:lumMod val="50000"/>
                  </a:schemeClr>
                </a:solidFill>
              </a:rPr>
              <a:t>.”</a:t>
            </a:r>
          </a:p>
          <a:p>
            <a:pPr>
              <a:lnSpc>
                <a:spcPct val="100000"/>
              </a:lnSpc>
            </a:pPr>
            <a:r>
              <a:rPr lang="en-US" b="1" dirty="0">
                <a:solidFill>
                  <a:srgbClr val="FF0000"/>
                </a:solidFill>
              </a:rPr>
              <a:t>Need to </a:t>
            </a:r>
            <a:r>
              <a:rPr lang="en-US" b="1" dirty="0" smtClean="0">
                <a:solidFill>
                  <a:srgbClr val="FF0000"/>
                </a:solidFill>
              </a:rPr>
              <a:t>train </a:t>
            </a:r>
            <a:r>
              <a:rPr lang="en-US" b="1" dirty="0">
                <a:solidFill>
                  <a:srgbClr val="FF0000"/>
                </a:solidFill>
              </a:rPr>
              <a:t>healthcare workers on PM</a:t>
            </a:r>
            <a:r>
              <a:rPr lang="en-US" dirty="0">
                <a:solidFill>
                  <a:schemeClr val="bg2">
                    <a:lumMod val="50000"/>
                  </a:schemeClr>
                </a:solidFill>
              </a:rPr>
              <a:t>, emphasizing collaborating on achieving project goals and understanding their roles on project teams, </a:t>
            </a:r>
            <a:r>
              <a:rPr lang="en-US" b="1" dirty="0">
                <a:solidFill>
                  <a:schemeClr val="bg2">
                    <a:lumMod val="50000"/>
                  </a:schemeClr>
                </a:solidFill>
              </a:rPr>
              <a:t>which may differ </a:t>
            </a:r>
            <a:r>
              <a:rPr lang="en-US" dirty="0">
                <a:solidFill>
                  <a:schemeClr val="bg2">
                    <a:lumMod val="50000"/>
                  </a:schemeClr>
                </a:solidFill>
              </a:rPr>
              <a:t>from their roles in their day-to-day work.</a:t>
            </a:r>
          </a:p>
          <a:p>
            <a:pPr>
              <a:lnSpc>
                <a:spcPct val="100000"/>
              </a:lnSpc>
            </a:pPr>
            <a:r>
              <a:rPr lang="en-US" dirty="0">
                <a:solidFill>
                  <a:schemeClr val="bg2">
                    <a:lumMod val="50000"/>
                  </a:schemeClr>
                </a:solidFill>
              </a:rPr>
              <a:t>Management needs to structure project teams by properly planning workers’ time and payment to allow them to successfully engage in project work.</a:t>
            </a:r>
          </a:p>
        </p:txBody>
      </p:sp>
      <p:sp>
        <p:nvSpPr>
          <p:cNvPr id="5" name="TextBox 4"/>
          <p:cNvSpPr txBox="1"/>
          <p:nvPr/>
        </p:nvSpPr>
        <p:spPr>
          <a:xfrm>
            <a:off x="163836" y="5486400"/>
            <a:ext cx="8599164" cy="738664"/>
          </a:xfrm>
          <a:prstGeom prst="rect">
            <a:avLst/>
          </a:prstGeom>
          <a:noFill/>
        </p:spPr>
        <p:txBody>
          <a:bodyPr wrap="square" rtlCol="0">
            <a:spAutoFit/>
          </a:bodyPr>
          <a:lstStyle/>
          <a:p>
            <a:pPr algn="just"/>
            <a:r>
              <a:rPr lang="en-US" sz="1600" dirty="0"/>
              <a:t> </a:t>
            </a:r>
            <a:endParaRPr lang="en-US" sz="1200" dirty="0"/>
          </a:p>
          <a:p>
            <a:pPr algn="just"/>
            <a:r>
              <a:rPr lang="en-US" sz="1200" baseline="30000" dirty="0" smtClean="0">
                <a:solidFill>
                  <a:schemeClr val="tx2"/>
                </a:solidFill>
              </a:rPr>
              <a:t>*</a:t>
            </a:r>
            <a:r>
              <a:rPr lang="en-US" sz="1200" dirty="0" smtClean="0">
                <a:solidFill>
                  <a:schemeClr val="tx2"/>
                </a:solidFill>
              </a:rPr>
              <a:t>Francois </a:t>
            </a:r>
            <a:r>
              <a:rPr lang="en-US" sz="1200" dirty="0" err="1">
                <a:solidFill>
                  <a:schemeClr val="tx2"/>
                </a:solidFill>
              </a:rPr>
              <a:t>Chiocchio</a:t>
            </a:r>
            <a:r>
              <a:rPr lang="en-US" sz="1200" dirty="0">
                <a:solidFill>
                  <a:schemeClr val="tx2"/>
                </a:solidFill>
              </a:rPr>
              <a:t> et al, “Stress and Performance in Health Care Project Teams,” Project Management Institute (2012</a:t>
            </a:r>
            <a:r>
              <a:rPr lang="en-US" sz="1200" dirty="0" smtClean="0">
                <a:solidFill>
                  <a:schemeClr val="tx2"/>
                </a:solidFill>
              </a:rPr>
              <a:t>).</a:t>
            </a:r>
            <a:endParaRPr lang="en-US" sz="1200" dirty="0">
              <a:solidFill>
                <a:schemeClr val="tx2"/>
              </a:solidFill>
            </a:endParaRPr>
          </a:p>
          <a:p>
            <a:endParaRPr lang="en-US" sz="1400" dirty="0"/>
          </a:p>
        </p:txBody>
      </p:sp>
      <p:sp>
        <p:nvSpPr>
          <p:cNvPr id="6" name="Title 3"/>
          <p:cNvSpPr txBox="1">
            <a:spLocks/>
          </p:cNvSpPr>
          <p:nvPr/>
        </p:nvSpPr>
        <p:spPr bwMode="auto">
          <a:xfrm>
            <a:off x="390664" y="304800"/>
            <a:ext cx="8372336"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fontAlgn="base">
              <a:spcBef>
                <a:spcPct val="0"/>
              </a:spcBef>
              <a:spcAft>
                <a:spcPct val="0"/>
              </a:spcAft>
              <a:defRPr sz="2800" b="1">
                <a:solidFill>
                  <a:srgbClr val="007AC2"/>
                </a:solidFill>
                <a:latin typeface="Arial" charset="0"/>
              </a:defRPr>
            </a:lvl6pPr>
            <a:lvl7pPr marL="914400" algn="l" rtl="0" fontAlgn="base">
              <a:spcBef>
                <a:spcPct val="0"/>
              </a:spcBef>
              <a:spcAft>
                <a:spcPct val="0"/>
              </a:spcAft>
              <a:defRPr sz="2800" b="1">
                <a:solidFill>
                  <a:srgbClr val="007AC2"/>
                </a:solidFill>
                <a:latin typeface="Arial" charset="0"/>
              </a:defRPr>
            </a:lvl7pPr>
            <a:lvl8pPr marL="1371600" algn="l" rtl="0" fontAlgn="base">
              <a:spcBef>
                <a:spcPct val="0"/>
              </a:spcBef>
              <a:spcAft>
                <a:spcPct val="0"/>
              </a:spcAft>
              <a:defRPr sz="2800" b="1">
                <a:solidFill>
                  <a:srgbClr val="007AC2"/>
                </a:solidFill>
                <a:latin typeface="Arial" charset="0"/>
              </a:defRPr>
            </a:lvl8pPr>
            <a:lvl9pPr marL="1828800" algn="l" rtl="0" fontAlgn="base">
              <a:spcBef>
                <a:spcPct val="0"/>
              </a:spcBef>
              <a:spcAft>
                <a:spcPct val="0"/>
              </a:spcAft>
              <a:defRPr sz="2800" b="1">
                <a:solidFill>
                  <a:srgbClr val="007AC2"/>
                </a:solidFill>
                <a:latin typeface="Arial" charset="0"/>
              </a:defRPr>
            </a:lvl9pPr>
          </a:lstStyle>
          <a:p>
            <a:r>
              <a:rPr lang="en-US" sz="3200" kern="0" dirty="0" smtClean="0"/>
              <a:t>Some Academic Info: Good Project Management Can Help Reduce Stress!</a:t>
            </a:r>
            <a:endParaRPr lang="en-US" sz="3200" kern="0" dirty="0"/>
          </a:p>
        </p:txBody>
      </p:sp>
    </p:spTree>
    <p:extLst>
      <p:ext uri="{BB962C8B-B14F-4D97-AF65-F5344CB8AC3E}">
        <p14:creationId xmlns:p14="http://schemas.microsoft.com/office/powerpoint/2010/main" val="1263062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7162800" cy="609600"/>
          </a:xfrm>
          <a:noFill/>
        </p:spPr>
        <p:txBody>
          <a:bodyPr/>
          <a:lstStyle/>
          <a:p>
            <a:r>
              <a:rPr lang="en-US" sz="3200" dirty="0" smtClean="0">
                <a:solidFill>
                  <a:srgbClr val="0065BD"/>
                </a:solidFill>
              </a:rPr>
              <a:t>A Good Reference </a:t>
            </a:r>
            <a:r>
              <a:rPr lang="en-US" sz="3200" dirty="0">
                <a:solidFill>
                  <a:srgbClr val="0065BD"/>
                </a:solidFill>
              </a:rPr>
              <a:t>&amp;</a:t>
            </a:r>
            <a:r>
              <a:rPr lang="en-US" sz="3200" dirty="0" smtClean="0">
                <a:solidFill>
                  <a:srgbClr val="0065BD"/>
                </a:solidFill>
              </a:rPr>
              <a:t> Approach</a:t>
            </a:r>
            <a:endParaRPr lang="en-US" sz="3200" dirty="0">
              <a:solidFill>
                <a:srgbClr val="0065BD"/>
              </a:solidFill>
            </a:endParaRPr>
          </a:p>
        </p:txBody>
      </p:sp>
      <p:sp>
        <p:nvSpPr>
          <p:cNvPr id="3" name="Content Placeholder 2"/>
          <p:cNvSpPr>
            <a:spLocks noGrp="1"/>
          </p:cNvSpPr>
          <p:nvPr>
            <p:ph idx="1"/>
          </p:nvPr>
        </p:nvSpPr>
        <p:spPr>
          <a:xfrm>
            <a:off x="152400" y="1345349"/>
            <a:ext cx="8726990" cy="4394445"/>
          </a:xfrm>
        </p:spPr>
        <p:txBody>
          <a:bodyPr/>
          <a:lstStyle/>
          <a:p>
            <a:pPr>
              <a:lnSpc>
                <a:spcPct val="100000"/>
              </a:lnSpc>
            </a:pPr>
            <a:r>
              <a:rPr lang="en-US" sz="2600" dirty="0" smtClean="0">
                <a:solidFill>
                  <a:schemeClr val="bg2">
                    <a:lumMod val="50000"/>
                  </a:schemeClr>
                </a:solidFill>
              </a:rPr>
              <a:t>Start chapters with realistic opening cases</a:t>
            </a:r>
          </a:p>
          <a:p>
            <a:pPr>
              <a:lnSpc>
                <a:spcPct val="100000"/>
              </a:lnSpc>
            </a:pPr>
            <a:r>
              <a:rPr lang="en-US" sz="2600" dirty="0" smtClean="0">
                <a:solidFill>
                  <a:schemeClr val="bg2">
                    <a:lumMod val="50000"/>
                  </a:schemeClr>
                </a:solidFill>
              </a:rPr>
              <a:t>Provide real-world examples with                     references of what went right, what went               wrong, best practices, media snapshots, healthcare perspectives, and video highlights</a:t>
            </a:r>
          </a:p>
          <a:p>
            <a:pPr>
              <a:lnSpc>
                <a:spcPct val="100000"/>
              </a:lnSpc>
            </a:pPr>
            <a:r>
              <a:rPr lang="en-US" sz="2600" dirty="0" smtClean="0">
                <a:solidFill>
                  <a:schemeClr val="bg2">
                    <a:lumMod val="50000"/>
                  </a:schemeClr>
                </a:solidFill>
              </a:rPr>
              <a:t>Explain key concepts and then apply them with samples from a running case on </a:t>
            </a:r>
            <a:r>
              <a:rPr lang="en-US" sz="2600" b="1" dirty="0" smtClean="0">
                <a:solidFill>
                  <a:schemeClr val="bg2">
                    <a:lumMod val="50000"/>
                  </a:schemeClr>
                </a:solidFill>
              </a:rPr>
              <a:t>Ventilator Associated Pneumonia Reduction (VAPR)</a:t>
            </a:r>
          </a:p>
          <a:p>
            <a:pPr>
              <a:lnSpc>
                <a:spcPct val="100000"/>
              </a:lnSpc>
            </a:pPr>
            <a:r>
              <a:rPr lang="en-US" sz="2600" dirty="0" smtClean="0">
                <a:solidFill>
                  <a:schemeClr val="bg2">
                    <a:lumMod val="50000"/>
                  </a:schemeClr>
                </a:solidFill>
              </a:rPr>
              <a:t>End with a closing case and lots of end-of-chapter materials</a:t>
            </a:r>
          </a:p>
          <a:p>
            <a:pPr>
              <a:lnSpc>
                <a:spcPct val="100000"/>
              </a:lnSpc>
            </a:pPr>
            <a:r>
              <a:rPr lang="en-US" sz="2600" dirty="0" smtClean="0">
                <a:solidFill>
                  <a:schemeClr val="bg2">
                    <a:lumMod val="50000"/>
                  </a:schemeClr>
                </a:solidFill>
              </a:rPr>
              <a:t>Extra info on free Web site (healthcarepm.com)</a:t>
            </a:r>
            <a:endParaRPr lang="en-US" sz="2600" dirty="0">
              <a:solidFill>
                <a:schemeClr val="bg2">
                  <a:lumMod val="50000"/>
                </a:schemeClr>
              </a:solidFill>
            </a:endParaRPr>
          </a:p>
        </p:txBody>
      </p:sp>
      <p:pic>
        <p:nvPicPr>
          <p:cNvPr id="5" name="Picture 2" descr="front cover May 1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021670" y="0"/>
            <a:ext cx="2115403" cy="269069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888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457200"/>
            <a:ext cx="7772400" cy="685800"/>
          </a:xfrm>
          <a:noFill/>
        </p:spPr>
        <p:txBody>
          <a:bodyPr/>
          <a:lstStyle/>
          <a:p>
            <a:pPr eaLnBrk="1" hangingPunct="1"/>
            <a:r>
              <a:rPr lang="en-US" sz="3600" dirty="0" smtClean="0">
                <a:solidFill>
                  <a:srgbClr val="0065BD"/>
                </a:solidFill>
              </a:rPr>
              <a:t>Sample Outputs in HC PM </a:t>
            </a:r>
            <a:r>
              <a:rPr lang="en-US" sz="3600" dirty="0">
                <a:solidFill>
                  <a:srgbClr val="0065BD"/>
                </a:solidFill>
              </a:rPr>
              <a:t>Book</a:t>
            </a:r>
          </a:p>
        </p:txBody>
      </p:sp>
      <p:sp>
        <p:nvSpPr>
          <p:cNvPr id="6147" name="Rectangle 3"/>
          <p:cNvSpPr>
            <a:spLocks noGrp="1" noChangeArrowheads="1"/>
          </p:cNvSpPr>
          <p:nvPr>
            <p:ph idx="1"/>
          </p:nvPr>
        </p:nvSpPr>
        <p:spPr>
          <a:xfrm>
            <a:off x="304800" y="1447800"/>
            <a:ext cx="8382000" cy="4267200"/>
          </a:xfrm>
        </p:spPr>
        <p:txBody>
          <a:bodyPr/>
          <a:lstStyle/>
          <a:p>
            <a:pPr lvl="1" eaLnBrk="1" hangingPunct="1">
              <a:lnSpc>
                <a:spcPct val="100000"/>
              </a:lnSpc>
              <a:spcBef>
                <a:spcPts val="0"/>
              </a:spcBef>
              <a:buFont typeface="Arial" panose="020B0604020202020204" pitchFamily="34" charset="0"/>
              <a:buChar char="•"/>
            </a:pPr>
            <a:r>
              <a:rPr lang="en-US" b="1" dirty="0" smtClean="0">
                <a:solidFill>
                  <a:schemeClr val="bg2">
                    <a:lumMod val="50000"/>
                  </a:schemeClr>
                </a:solidFill>
              </a:rPr>
              <a:t>Initiating:</a:t>
            </a:r>
            <a:r>
              <a:rPr lang="en-US" dirty="0" smtClean="0">
                <a:solidFill>
                  <a:schemeClr val="bg2">
                    <a:lumMod val="50000"/>
                  </a:schemeClr>
                </a:solidFill>
              </a:rPr>
              <a:t> business case, stakeholder analysis, charter</a:t>
            </a:r>
          </a:p>
          <a:p>
            <a:pPr lvl="1" eaLnBrk="1" hangingPunct="1">
              <a:lnSpc>
                <a:spcPct val="100000"/>
              </a:lnSpc>
              <a:spcBef>
                <a:spcPct val="50000"/>
              </a:spcBef>
              <a:buFont typeface="Arial" panose="020B0604020202020204" pitchFamily="34" charset="0"/>
              <a:buChar char="•"/>
            </a:pPr>
            <a:r>
              <a:rPr lang="en-US" b="1" dirty="0" smtClean="0">
                <a:solidFill>
                  <a:schemeClr val="bg2">
                    <a:lumMod val="50000"/>
                  </a:schemeClr>
                </a:solidFill>
              </a:rPr>
              <a:t>Planning:</a:t>
            </a:r>
            <a:r>
              <a:rPr lang="en-US" dirty="0" smtClean="0">
                <a:solidFill>
                  <a:schemeClr val="bg2">
                    <a:lumMod val="50000"/>
                  </a:schemeClr>
                </a:solidFill>
              </a:rPr>
              <a:t> project management plan, scope statement, requirements traceability matrix, WBS, project schedule, cost baseline, quality metrics, human resource plan, project dashboard, probability/impact matrix, risk register, supplier evaluation matrix, stakeholder management plan</a:t>
            </a:r>
          </a:p>
          <a:p>
            <a:pPr lvl="1" eaLnBrk="1" hangingPunct="1">
              <a:lnSpc>
                <a:spcPct val="100000"/>
              </a:lnSpc>
              <a:spcBef>
                <a:spcPct val="50000"/>
              </a:spcBef>
              <a:buFont typeface="Arial" panose="020B0604020202020204" pitchFamily="34" charset="0"/>
              <a:buChar char="•"/>
            </a:pPr>
            <a:r>
              <a:rPr lang="en-US" b="1" dirty="0" smtClean="0">
                <a:solidFill>
                  <a:schemeClr val="bg2">
                    <a:lumMod val="50000"/>
                  </a:schemeClr>
                </a:solidFill>
              </a:rPr>
              <a:t>Executing: </a:t>
            </a:r>
            <a:r>
              <a:rPr lang="en-US" dirty="0" smtClean="0">
                <a:solidFill>
                  <a:schemeClr val="bg2">
                    <a:lumMod val="50000"/>
                  </a:schemeClr>
                </a:solidFill>
              </a:rPr>
              <a:t>deliverables, milestone report, change requests, project communications, issue logs</a:t>
            </a:r>
          </a:p>
          <a:p>
            <a:pPr lvl="1" eaLnBrk="1" hangingPunct="1">
              <a:lnSpc>
                <a:spcPct val="100000"/>
              </a:lnSpc>
              <a:spcBef>
                <a:spcPct val="50000"/>
              </a:spcBef>
              <a:buFont typeface="Arial" panose="020B0604020202020204" pitchFamily="34" charset="0"/>
              <a:buChar char="•"/>
            </a:pPr>
            <a:r>
              <a:rPr lang="en-US" b="1" dirty="0" smtClean="0">
                <a:solidFill>
                  <a:schemeClr val="bg2">
                    <a:lumMod val="50000"/>
                  </a:schemeClr>
                </a:solidFill>
              </a:rPr>
              <a:t>Monitoring and controlling</a:t>
            </a:r>
            <a:r>
              <a:rPr lang="en-US" dirty="0" smtClean="0">
                <a:solidFill>
                  <a:schemeClr val="bg2">
                    <a:lumMod val="50000"/>
                  </a:schemeClr>
                </a:solidFill>
              </a:rPr>
              <a:t>: earned value chart, accepted deliverables, quality control charts, performance reports</a:t>
            </a:r>
          </a:p>
          <a:p>
            <a:pPr lvl="1" eaLnBrk="1" hangingPunct="1">
              <a:lnSpc>
                <a:spcPct val="100000"/>
              </a:lnSpc>
              <a:spcBef>
                <a:spcPct val="50000"/>
              </a:spcBef>
              <a:buFont typeface="Arial" panose="020B0604020202020204" pitchFamily="34" charset="0"/>
              <a:buChar char="•"/>
            </a:pPr>
            <a:r>
              <a:rPr lang="en-US" b="1" dirty="0" smtClean="0">
                <a:solidFill>
                  <a:schemeClr val="bg2">
                    <a:lumMod val="50000"/>
                  </a:schemeClr>
                </a:solidFill>
              </a:rPr>
              <a:t>Closing: </a:t>
            </a:r>
            <a:r>
              <a:rPr lang="en-US" dirty="0" smtClean="0">
                <a:solidFill>
                  <a:schemeClr val="bg2">
                    <a:lumMod val="50000"/>
                  </a:schemeClr>
                </a:solidFill>
              </a:rPr>
              <a:t>project completion form, final report, transition plan, lessons-learned report, contract closure notice</a:t>
            </a:r>
          </a:p>
        </p:txBody>
      </p:sp>
    </p:spTree>
    <p:extLst>
      <p:ext uri="{BB962C8B-B14F-4D97-AF65-F5344CB8AC3E}">
        <p14:creationId xmlns:p14="http://schemas.microsoft.com/office/powerpoint/2010/main" val="3241030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11295"/>
            <a:ext cx="7003482" cy="663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906971" y="1600200"/>
            <a:ext cx="3237029" cy="1077218"/>
          </a:xfrm>
          <a:prstGeom prst="rect">
            <a:avLst/>
          </a:prstGeom>
          <a:solidFill>
            <a:schemeClr val="bg1"/>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Business Case</a:t>
            </a:r>
          </a:p>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(partial)</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154142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19800" y="381000"/>
            <a:ext cx="1744388" cy="1569660"/>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Project</a:t>
            </a:r>
          </a:p>
          <a:p>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Charter</a:t>
            </a:r>
          </a:p>
          <a:p>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(partial)</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TextBox 4"/>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sp>
        <p:nvSpPr>
          <p:cNvPr id="8" name="TextBox 7"/>
          <p:cNvSpPr txBox="1"/>
          <p:nvPr/>
        </p:nvSpPr>
        <p:spPr>
          <a:xfrm>
            <a:off x="4713202" y="6292859"/>
            <a:ext cx="468398" cy="200055"/>
          </a:xfrm>
          <a:prstGeom prst="rect">
            <a:avLst/>
          </a:prstGeom>
          <a:noFill/>
        </p:spPr>
        <p:txBody>
          <a:bodyPr wrap="none" rtlCol="0">
            <a:spAutoFit/>
          </a:bodyPr>
          <a:lstStyle/>
          <a:p>
            <a:r>
              <a:rPr lang="en-US" sz="700" dirty="0" smtClean="0"/>
              <a:t>Page 1</a:t>
            </a:r>
            <a:endParaRPr lang="en-US" sz="700" dirty="0"/>
          </a:p>
        </p:txBody>
      </p:sp>
      <p:sp>
        <p:nvSpPr>
          <p:cNvPr id="9" name="TextBox 8"/>
          <p:cNvSpPr txBox="1"/>
          <p:nvPr/>
        </p:nvSpPr>
        <p:spPr>
          <a:xfrm>
            <a:off x="8453679" y="6092804"/>
            <a:ext cx="468398" cy="200055"/>
          </a:xfrm>
          <a:prstGeom prst="rect">
            <a:avLst/>
          </a:prstGeom>
          <a:noFill/>
        </p:spPr>
        <p:txBody>
          <a:bodyPr wrap="none" rtlCol="0">
            <a:spAutoFit/>
          </a:bodyPr>
          <a:lstStyle/>
          <a:p>
            <a:r>
              <a:rPr lang="en-US" sz="700" dirty="0" smtClean="0"/>
              <a:t>Page 2</a:t>
            </a:r>
            <a:endParaRPr lang="en-US" sz="700" dirty="0"/>
          </a:p>
        </p:txBody>
      </p:sp>
      <p:pic>
        <p:nvPicPr>
          <p:cNvPr id="10"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5147"/>
          <a:stretch/>
        </p:blipFill>
        <p:spPr bwMode="auto">
          <a:xfrm>
            <a:off x="304800" y="104625"/>
            <a:ext cx="8012234" cy="6322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7489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85" y="228600"/>
            <a:ext cx="7924800" cy="5943600"/>
          </a:xfrm>
          <a:prstGeom prst="rect">
            <a:avLst/>
          </a:prstGeom>
          <a:ln>
            <a:noFill/>
          </a:ln>
          <a:effectLst>
            <a:outerShdw blurRad="190500" algn="tl" rotWithShape="0">
              <a:srgbClr val="000000">
                <a:alpha val="70000"/>
              </a:srgbClr>
            </a:outerShdw>
          </a:effectLst>
        </p:spPr>
      </p:pic>
      <p:sp>
        <p:nvSpPr>
          <p:cNvPr id="2" name="TextBox 1"/>
          <p:cNvSpPr txBox="1"/>
          <p:nvPr/>
        </p:nvSpPr>
        <p:spPr>
          <a:xfrm>
            <a:off x="6673754" y="533399"/>
            <a:ext cx="2470246" cy="1261884"/>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WBS</a:t>
            </a:r>
            <a:endPar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Project scope / deliverables</a:t>
            </a:r>
            <a:endPar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TextBox 6"/>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spTree>
    <p:extLst>
      <p:ext uri="{BB962C8B-B14F-4D97-AF65-F5344CB8AC3E}">
        <p14:creationId xmlns:p14="http://schemas.microsoft.com/office/powerpoint/2010/main" val="2398275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email">
            <a:extLst>
              <a:ext uri="{28A0092B-C50C-407E-A947-70E740481C1C}">
                <a14:useLocalDpi xmlns:a14="http://schemas.microsoft.com/office/drawing/2010/main" val="0"/>
              </a:ext>
            </a:extLst>
          </a:blip>
          <a:stretch>
            <a:fillRect/>
          </a:stretch>
        </p:blipFill>
        <p:spPr>
          <a:xfrm>
            <a:off x="151805" y="358834"/>
            <a:ext cx="8039100" cy="5874545"/>
          </a:xfrm>
          <a:prstGeom prst="rect">
            <a:avLst/>
          </a:prstGeom>
          <a:ln>
            <a:noFill/>
          </a:ln>
          <a:effectLst>
            <a:outerShdw blurRad="190500" algn="tl" rotWithShape="0">
              <a:srgbClr val="000000">
                <a:alpha val="70000"/>
              </a:srgbClr>
            </a:outerShdw>
          </a:effectLst>
        </p:spPr>
      </p:pic>
      <p:sp>
        <p:nvSpPr>
          <p:cNvPr id="5" name="TextBox 4"/>
          <p:cNvSpPr txBox="1"/>
          <p:nvPr/>
        </p:nvSpPr>
        <p:spPr>
          <a:xfrm>
            <a:off x="6916479" y="914400"/>
            <a:ext cx="2209800" cy="1569660"/>
          </a:xfrm>
          <a:prstGeom prst="rect">
            <a:avLst/>
          </a:prstGeom>
          <a:solidFill>
            <a:schemeClr val="bg1"/>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Gantt chart / Project schedule</a:t>
            </a:r>
          </a:p>
          <a:p>
            <a:pPr algn="ct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TextBox 6"/>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spTree>
    <p:extLst>
      <p:ext uri="{BB962C8B-B14F-4D97-AF65-F5344CB8AC3E}">
        <p14:creationId xmlns:p14="http://schemas.microsoft.com/office/powerpoint/2010/main" val="2662337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1900362"/>
            <a:ext cx="2470246" cy="156966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Must identify &amp; prioritize risks before you can manage them</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Title 3"/>
          <p:cNvSpPr>
            <a:spLocks noGrp="1"/>
          </p:cNvSpPr>
          <p:nvPr>
            <p:ph type="title"/>
          </p:nvPr>
        </p:nvSpPr>
        <p:spPr>
          <a:xfrm>
            <a:off x="381000" y="381000"/>
            <a:ext cx="7772400" cy="685800"/>
          </a:xfrm>
        </p:spPr>
        <p:txBody>
          <a:bodyPr/>
          <a:lstStyle/>
          <a:p>
            <a:r>
              <a:rPr lang="en-US" sz="3200" dirty="0" smtClean="0"/>
              <a:t>Probability Impact Matrix</a:t>
            </a:r>
            <a:endParaRPr lang="en-US" sz="3200" dirty="0"/>
          </a:p>
        </p:txBody>
      </p:sp>
      <p:sp>
        <p:nvSpPr>
          <p:cNvPr id="7" name="TextBox 6"/>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4189" t="5406" r="17905" b="12162"/>
          <a:stretch/>
        </p:blipFill>
        <p:spPr>
          <a:xfrm>
            <a:off x="152399" y="1145922"/>
            <a:ext cx="5436971" cy="4950078"/>
          </a:xfrm>
          <a:prstGeom prst="rect">
            <a:avLst/>
          </a:prstGeom>
        </p:spPr>
      </p:pic>
    </p:spTree>
    <p:extLst>
      <p:ext uri="{BB962C8B-B14F-4D97-AF65-F5344CB8AC3E}">
        <p14:creationId xmlns:p14="http://schemas.microsoft.com/office/powerpoint/2010/main" val="2241494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28600" y="914400"/>
            <a:ext cx="6934200" cy="5410200"/>
          </a:xfrm>
          <a:prstGeom prst="rect">
            <a:avLst/>
          </a:prstGeom>
          <a:solidFill>
            <a:schemeClr val="bg1"/>
          </a:solidFill>
          <a:ln w="9525" cap="flat" cmpd="sng" algn="ctr">
            <a:solidFill>
              <a:schemeClr val="tx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508715180"/>
              </p:ext>
            </p:extLst>
          </p:nvPr>
        </p:nvGraphicFramePr>
        <p:xfrm>
          <a:off x="318785" y="954880"/>
          <a:ext cx="6638927" cy="5197079"/>
        </p:xfrm>
        <a:graphic>
          <a:graphicData uri="http://schemas.openxmlformats.org/drawingml/2006/table">
            <a:tbl>
              <a:tblPr firstRow="1" firstCol="1" bandRow="1"/>
              <a:tblGrid>
                <a:gridCol w="1133085"/>
                <a:gridCol w="1436307"/>
                <a:gridCol w="1001868"/>
                <a:gridCol w="1312182"/>
                <a:gridCol w="1755485"/>
              </a:tblGrid>
              <a:tr h="494960">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Metric</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Description</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Status</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How Measured</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solidFill>
                            <a:srgbClr val="000000"/>
                          </a:solidFill>
                          <a:effectLst/>
                          <a:latin typeface="Calibri"/>
                          <a:ea typeface="Times New Roman"/>
                          <a:cs typeface="Times New Roman"/>
                        </a:rPr>
                        <a:t>Explanation</a:t>
                      </a:r>
                      <a:endParaRPr lang="en-US" sz="1800" dirty="0">
                        <a:solidFill>
                          <a:srgbClr val="000000"/>
                        </a:solidFill>
                        <a:effectLst/>
                        <a:latin typeface="New York"/>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496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Scope</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Meeting project goals</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On target</a:t>
                      </a:r>
                      <a:endParaRPr lang="en-US" sz="1800" dirty="0">
                        <a:solidFill>
                          <a:srgbClr val="000000"/>
                        </a:solidFill>
                        <a:effectLst/>
                        <a:latin typeface="New York"/>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49496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Time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Staying on schedule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Slightly behind schedule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r>
              <a:tr h="49496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Cost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Staying on budget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Earned value chart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Under budget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r>
              <a:tr h="98992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VAP Bundle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Identify AHS systems with required elements</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2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FFFFFF"/>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Percent of elements identified in AHS systems</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All elements identified and available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tcPr>
                </a:tc>
              </a:tr>
              <a:tr h="742440">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VAP reduction</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Reduce by 50% within six months</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lgn="ctr">
                        <a:spcBef>
                          <a:spcPts val="0"/>
                        </a:spcBef>
                        <a:spcAft>
                          <a:spcPts val="0"/>
                        </a:spcAft>
                      </a:pPr>
                      <a:r>
                        <a:rPr lang="en-US" sz="1200" dirty="0">
                          <a:solidFill>
                            <a:srgbClr val="000000"/>
                          </a:solidFill>
                          <a:effectLst/>
                          <a:latin typeface="Calibri"/>
                          <a:ea typeface="Times New Roman"/>
                          <a:cs typeface="Times New Roman"/>
                          <a:sym typeface="Symbol"/>
                        </a:rPr>
                        <a:t></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BFBFBF"/>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Infection Control data</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Cannot collect until after implementation</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a:noFill/>
                    </a:lnB>
                    <a:solidFill>
                      <a:srgbClr val="C0C0C0"/>
                    </a:solidFill>
                  </a:tcPr>
                </a:tc>
              </a:tr>
              <a:tr h="1484879">
                <a:tc>
                  <a:txBody>
                    <a:bodyPr/>
                    <a:lstStyle/>
                    <a:p>
                      <a:pPr marL="0" marR="0">
                        <a:spcBef>
                          <a:spcPts val="0"/>
                        </a:spcBef>
                        <a:spcAft>
                          <a:spcPts val="0"/>
                        </a:spcAft>
                      </a:pPr>
                      <a:r>
                        <a:rPr lang="en-US" sz="1200" b="1" dirty="0">
                          <a:solidFill>
                            <a:srgbClr val="000000"/>
                          </a:solidFill>
                          <a:effectLst/>
                          <a:latin typeface="Calibri"/>
                          <a:ea typeface="Times New Roman"/>
                          <a:cs typeface="Times New Roman"/>
                        </a:rPr>
                        <a:t>Percent of ICU staff trained</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Train all ICU staff prior to go live</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b="1" dirty="0">
                          <a:ln w="15773" cap="flat" cmpd="sng" algn="ctr">
                            <a:gradFill>
                              <a:gsLst>
                                <a:gs pos="25000">
                                  <a:srgbClr val="0A4080"/>
                                </a:gs>
                                <a:gs pos="80000">
                                  <a:srgbClr val="7DA6EA"/>
                                </a:gs>
                              </a:gsLst>
                              <a:lin ang="5400000" scaled="0"/>
                            </a:gradFill>
                            <a:prstDash val="solid"/>
                            <a:round/>
                          </a:ln>
                          <a:solidFill>
                            <a:srgbClr val="FFFFFF"/>
                          </a:solidFill>
                          <a:effectLst>
                            <a:outerShdw blurRad="41275" dist="12700" dir="12000000" algn="tl">
                              <a:srgbClr val="000000">
                                <a:alpha val="40000"/>
                              </a:srgbClr>
                            </a:outerShdw>
                          </a:effectLst>
                          <a:latin typeface="Calibri"/>
                          <a:ea typeface="Calibri"/>
                          <a:cs typeface="Times New Roman"/>
                          <a:sym typeface="Wingdings"/>
                        </a:rPr>
                        <a:t></a:t>
                      </a:r>
                      <a:endParaRPr lang="en-US" sz="1600" dirty="0">
                        <a:solidFill>
                          <a:srgbClr val="000000"/>
                        </a:solidFill>
                        <a:effectLst/>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Training Management System test results</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solidFill>
                            <a:srgbClr val="000000"/>
                          </a:solidFill>
                          <a:effectLst/>
                          <a:latin typeface="Calibri"/>
                          <a:ea typeface="Times New Roman"/>
                          <a:cs typeface="Times New Roman"/>
                        </a:rPr>
                        <a:t>Learning management system down for four days causing a delay in training. We expect to catch up quickly.</a:t>
                      </a:r>
                      <a:endParaRPr lang="en-US" sz="1800" dirty="0">
                        <a:solidFill>
                          <a:srgbClr val="000000"/>
                        </a:solidFill>
                        <a:effectLst/>
                        <a:latin typeface="New York"/>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206227982"/>
              </p:ext>
            </p:extLst>
          </p:nvPr>
        </p:nvGraphicFramePr>
        <p:xfrm>
          <a:off x="2033429" y="5945504"/>
          <a:ext cx="5093335" cy="350520"/>
        </p:xfrm>
        <a:graphic>
          <a:graphicData uri="http://schemas.openxmlformats.org/drawingml/2006/table">
            <a:tbl>
              <a:tblPr firstRow="1" firstCol="1" bandRow="1"/>
              <a:tblGrid>
                <a:gridCol w="2639060"/>
                <a:gridCol w="2454275"/>
              </a:tblGrid>
              <a:tr h="0">
                <a:tc>
                  <a:txBody>
                    <a:bodyPr/>
                    <a:lstStyle/>
                    <a:p>
                      <a:pPr marL="0" marR="0">
                        <a:spcBef>
                          <a:spcPts val="0"/>
                        </a:spcBef>
                        <a:spcAft>
                          <a:spcPts val="0"/>
                        </a:spcAft>
                        <a:tabLst>
                          <a:tab pos="166370" algn="l"/>
                        </a:tabLst>
                      </a:pPr>
                      <a:r>
                        <a:rPr lang="en-US" sz="11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sym typeface="Wingdings"/>
                        </a:rPr>
                        <a:t></a:t>
                      </a:r>
                      <a:r>
                        <a:rPr lang="en-US" sz="1100" b="1" dirty="0">
                          <a:ln w="15773" cap="flat" cmpd="sng" algn="ctr">
                            <a:gradFill>
                              <a:gsLst>
                                <a:gs pos="25000">
                                  <a:srgbClr val="0A4080"/>
                                </a:gs>
                                <a:gs pos="80000">
                                  <a:srgbClr val="7DA6EA"/>
                                </a:gs>
                              </a:gsLst>
                              <a:lin ang="5400000" scaled="0"/>
                            </a:gradFill>
                            <a:prstDash val="solid"/>
                            <a:round/>
                          </a:ln>
                          <a:solidFill>
                            <a:srgbClr val="808080"/>
                          </a:solidFill>
                          <a:effectLst>
                            <a:outerShdw blurRad="41275" dist="12700" dir="12000000" algn="tl">
                              <a:srgbClr val="000000">
                                <a:alpha val="40000"/>
                              </a:srgbClr>
                            </a:outerShdw>
                          </a:effectLst>
                          <a:latin typeface="Calibri"/>
                          <a:ea typeface="Times New Roman"/>
                          <a:cs typeface="Times New Roman"/>
                        </a:rPr>
                        <a:t> </a:t>
                      </a:r>
                      <a:r>
                        <a:rPr lang="en-US" sz="800" dirty="0">
                          <a:effectLst/>
                          <a:latin typeface="Calibri"/>
                          <a:ea typeface="Times New Roman"/>
                          <a:cs typeface="Times New Roman"/>
                        </a:rPr>
                        <a:t>On Target</a:t>
                      </a:r>
                      <a:endParaRPr lang="en-US" sz="1200" dirty="0">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tabLst>
                          <a:tab pos="166370" algn="l"/>
                        </a:tabLst>
                      </a:pPr>
                      <a:r>
                        <a:rPr lang="en-US" sz="110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sym typeface="Wingdings"/>
                        </a:rPr>
                        <a:t></a:t>
                      </a:r>
                      <a:r>
                        <a:rPr lang="en-US" sz="1100" b="1" dirty="0">
                          <a:ln w="15773" cap="flat" cmpd="sng" algn="ctr">
                            <a:gradFill>
                              <a:gsLst>
                                <a:gs pos="25000">
                                  <a:srgbClr val="0A4080"/>
                                </a:gs>
                                <a:gs pos="80000">
                                  <a:srgbClr val="7DA6EA"/>
                                </a:gs>
                              </a:gsLst>
                              <a:lin ang="5400000" scaled="0"/>
                            </a:gradFill>
                            <a:prstDash val="solid"/>
                            <a:round/>
                          </a:ln>
                          <a:solidFill>
                            <a:srgbClr val="000000"/>
                          </a:solidFill>
                          <a:effectLst>
                            <a:outerShdw blurRad="41275" dist="12700" dir="12000000" algn="tl">
                              <a:srgbClr val="000000">
                                <a:alpha val="40000"/>
                              </a:srgbClr>
                            </a:outerShdw>
                          </a:effectLst>
                          <a:latin typeface="Calibri"/>
                          <a:ea typeface="Times New Roman"/>
                          <a:cs typeface="Times New Roman"/>
                        </a:rPr>
                        <a:t> </a:t>
                      </a:r>
                      <a:r>
                        <a:rPr lang="en-US" sz="800" dirty="0">
                          <a:effectLst/>
                          <a:latin typeface="Calibri"/>
                          <a:ea typeface="Times New Roman"/>
                          <a:cs typeface="Times New Roman"/>
                        </a:rPr>
                        <a:t>Off Target / problem area</a:t>
                      </a:r>
                      <a:endParaRPr lang="en-US" sz="1200" dirty="0">
                        <a:effectLst/>
                        <a:latin typeface="New York"/>
                        <a:ea typeface="Times New Roman"/>
                        <a:cs typeface="Times New Roman"/>
                      </a:endParaRPr>
                    </a:p>
                  </a:txBody>
                  <a:tcPr marL="68580" marR="68580" marT="0" marB="0">
                    <a:lnL>
                      <a:noFill/>
                    </a:lnL>
                    <a:lnR>
                      <a:noFill/>
                    </a:lnR>
                    <a:lnT>
                      <a:noFill/>
                    </a:lnT>
                    <a:lnB>
                      <a:noFill/>
                    </a:lnB>
                  </a:tcPr>
                </a:tc>
              </a:tr>
              <a:tr h="0">
                <a:tc>
                  <a:txBody>
                    <a:bodyPr/>
                    <a:lstStyle/>
                    <a:p>
                      <a:pPr marL="0" marR="0">
                        <a:spcBef>
                          <a:spcPts val="0"/>
                        </a:spcBef>
                        <a:spcAft>
                          <a:spcPts val="0"/>
                        </a:spcAft>
                        <a:tabLst>
                          <a:tab pos="166370" algn="l"/>
                        </a:tabLst>
                      </a:pPr>
                      <a:r>
                        <a:rPr lang="en-US" sz="1100" b="1" dirty="0">
                          <a:ln w="15773" cap="flat" cmpd="sng" algn="ctr">
                            <a:gradFill>
                              <a:gsLst>
                                <a:gs pos="25000">
                                  <a:srgbClr val="0A4080"/>
                                </a:gs>
                                <a:gs pos="80000">
                                  <a:srgbClr val="7DA6EA"/>
                                </a:gs>
                              </a:gsLst>
                              <a:lin ang="5400000" scaled="0"/>
                            </a:gradFill>
                            <a:prstDash val="solid"/>
                            <a:round/>
                          </a:ln>
                          <a:solidFill>
                            <a:srgbClr val="FFFFFF"/>
                          </a:solidFill>
                          <a:effectLst>
                            <a:outerShdw blurRad="41275" dist="12700" dir="12000000" algn="tl">
                              <a:srgbClr val="000000">
                                <a:alpha val="40000"/>
                              </a:srgbClr>
                            </a:outerShdw>
                          </a:effectLst>
                          <a:latin typeface="Calibri"/>
                          <a:ea typeface="Times New Roman"/>
                          <a:cs typeface="Times New Roman"/>
                          <a:sym typeface="Wingdings"/>
                        </a:rPr>
                        <a:t></a:t>
                      </a:r>
                      <a:r>
                        <a:rPr lang="en-US" sz="1200" dirty="0">
                          <a:effectLst/>
                          <a:latin typeface="Calibri"/>
                          <a:ea typeface="Times New Roman"/>
                          <a:cs typeface="Times New Roman"/>
                        </a:rPr>
                        <a:t> </a:t>
                      </a:r>
                      <a:r>
                        <a:rPr lang="en-US" sz="800" dirty="0">
                          <a:effectLst/>
                          <a:latin typeface="Calibri"/>
                          <a:ea typeface="Times New Roman"/>
                          <a:cs typeface="Times New Roman"/>
                        </a:rPr>
                        <a:t>Slightly off target / caution area</a:t>
                      </a:r>
                      <a:endParaRPr lang="en-US" sz="1200" dirty="0">
                        <a:effectLst/>
                        <a:latin typeface="New York"/>
                        <a:ea typeface="Times New Roman"/>
                        <a:cs typeface="Times New Roman"/>
                      </a:endParaRPr>
                    </a:p>
                  </a:txBody>
                  <a:tcPr marL="68580" marR="68580" marT="0" marB="0">
                    <a:lnL>
                      <a:noFill/>
                    </a:lnL>
                    <a:lnR>
                      <a:noFill/>
                    </a:lnR>
                    <a:lnT>
                      <a:noFill/>
                    </a:lnT>
                    <a:lnB>
                      <a:noFill/>
                    </a:lnB>
                  </a:tcPr>
                </a:tc>
                <a:tc>
                  <a:txBody>
                    <a:bodyPr/>
                    <a:lstStyle/>
                    <a:p>
                      <a:pPr marL="0" marR="0">
                        <a:spcBef>
                          <a:spcPts val="0"/>
                        </a:spcBef>
                        <a:spcAft>
                          <a:spcPts val="0"/>
                        </a:spcAft>
                      </a:pPr>
                      <a:r>
                        <a:rPr lang="en-US" sz="800" dirty="0">
                          <a:effectLst/>
                          <a:latin typeface="Calibri"/>
                          <a:ea typeface="Times New Roman"/>
                          <a:cs typeface="Times New Roman"/>
                          <a:sym typeface="Symbol"/>
                        </a:rPr>
                        <a:t></a:t>
                      </a:r>
                      <a:r>
                        <a:rPr lang="en-US" sz="800" dirty="0">
                          <a:effectLst/>
                          <a:latin typeface="Calibri"/>
                          <a:ea typeface="Times New Roman"/>
                          <a:cs typeface="Times New Roman"/>
                        </a:rPr>
                        <a:t> Not able to collect data yet</a:t>
                      </a:r>
                      <a:endParaRPr lang="en-US" sz="1200" dirty="0">
                        <a:effectLst/>
                        <a:latin typeface="New York"/>
                        <a:ea typeface="Times New Roman"/>
                        <a:cs typeface="Times New Roman"/>
                      </a:endParaRPr>
                    </a:p>
                  </a:txBody>
                  <a:tcPr marL="68580" marR="68580" marT="0" marB="0">
                    <a:lnL>
                      <a:noFill/>
                    </a:lnL>
                    <a:lnR>
                      <a:noFill/>
                    </a:lnR>
                    <a:lnT>
                      <a:noFill/>
                    </a:lnT>
                    <a:lnB>
                      <a:noFill/>
                    </a:lnB>
                  </a:tcPr>
                </a:tc>
              </a:tr>
            </a:tbl>
          </a:graphicData>
        </a:graphic>
      </p:graphicFrame>
      <p:sp>
        <p:nvSpPr>
          <p:cNvPr id="6" name="TextBox 5"/>
          <p:cNvSpPr txBox="1"/>
          <p:nvPr/>
        </p:nvSpPr>
        <p:spPr>
          <a:xfrm>
            <a:off x="7472210" y="1752600"/>
            <a:ext cx="1447800"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Track</a:t>
            </a:r>
          </a:p>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metrics</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Title 7"/>
          <p:cNvSpPr>
            <a:spLocks noGrp="1"/>
          </p:cNvSpPr>
          <p:nvPr>
            <p:ph type="title"/>
          </p:nvPr>
        </p:nvSpPr>
        <p:spPr>
          <a:xfrm>
            <a:off x="298598" y="304800"/>
            <a:ext cx="7772400" cy="609600"/>
          </a:xfrm>
        </p:spPr>
        <p:txBody>
          <a:bodyPr/>
          <a:lstStyle/>
          <a:p>
            <a:r>
              <a:rPr lang="en-US" sz="3200" dirty="0" smtClean="0"/>
              <a:t>Project Dashboard</a:t>
            </a:r>
            <a:endParaRPr lang="en-US" sz="3200" dirty="0"/>
          </a:p>
        </p:txBody>
      </p:sp>
      <p:sp>
        <p:nvSpPr>
          <p:cNvPr id="9" name="TextBox 8"/>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spTree>
    <p:extLst>
      <p:ext uri="{BB962C8B-B14F-4D97-AF65-F5344CB8AC3E}">
        <p14:creationId xmlns:p14="http://schemas.microsoft.com/office/powerpoint/2010/main" val="641524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438187" y="3962400"/>
            <a:ext cx="1268104" cy="120032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Find root</a:t>
            </a:r>
          </a:p>
          <a:p>
            <a:pPr algn="ctr"/>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cause</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Title 2"/>
          <p:cNvSpPr>
            <a:spLocks noGrp="1"/>
          </p:cNvSpPr>
          <p:nvPr>
            <p:ph type="title"/>
          </p:nvPr>
        </p:nvSpPr>
        <p:spPr>
          <a:xfrm>
            <a:off x="304800" y="457200"/>
            <a:ext cx="7772400" cy="1066800"/>
          </a:xfrm>
        </p:spPr>
        <p:txBody>
          <a:bodyPr/>
          <a:lstStyle/>
          <a:p>
            <a:r>
              <a:rPr lang="en-US" sz="3200" dirty="0" smtClean="0"/>
              <a:t>Cause &amp; Effect Diagram</a:t>
            </a:r>
            <a:endParaRPr lang="en-US" sz="3200" dirty="0"/>
          </a:p>
        </p:txBody>
      </p:sp>
      <p:sp>
        <p:nvSpPr>
          <p:cNvPr id="7" name="TextBox 6"/>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grpSp>
        <p:nvGrpSpPr>
          <p:cNvPr id="20" name="Group 19"/>
          <p:cNvGrpSpPr/>
          <p:nvPr/>
        </p:nvGrpSpPr>
        <p:grpSpPr>
          <a:xfrm>
            <a:off x="201425" y="1649413"/>
            <a:ext cx="8561575" cy="4075112"/>
            <a:chOff x="151804" y="1649413"/>
            <a:chExt cx="8561575" cy="4075112"/>
          </a:xfrm>
        </p:grpSpPr>
        <p:grpSp>
          <p:nvGrpSpPr>
            <p:cNvPr id="19" name="Group 18"/>
            <p:cNvGrpSpPr/>
            <p:nvPr/>
          </p:nvGrpSpPr>
          <p:grpSpPr>
            <a:xfrm>
              <a:off x="151804" y="1649413"/>
              <a:ext cx="8561575" cy="4075112"/>
              <a:chOff x="151804" y="1649413"/>
              <a:chExt cx="8561575" cy="4075112"/>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804" y="1649413"/>
                <a:ext cx="8561575" cy="4075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bwMode="auto">
              <a:xfrm rot="2736101">
                <a:off x="2043238" y="4034870"/>
                <a:ext cx="2286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grpSp>
        <p:sp>
          <p:nvSpPr>
            <p:cNvPr id="4" name="TextBox 3"/>
            <p:cNvSpPr txBox="1"/>
            <p:nvPr/>
          </p:nvSpPr>
          <p:spPr>
            <a:xfrm>
              <a:off x="5257801" y="1895881"/>
              <a:ext cx="1142999" cy="338554"/>
            </a:xfrm>
            <a:prstGeom prst="rect">
              <a:avLst/>
            </a:prstGeom>
            <a:noFill/>
            <a:ln>
              <a:solidFill>
                <a:srgbClr val="FF0000"/>
              </a:solidFill>
            </a:ln>
          </p:spPr>
          <p:txBody>
            <a:bodyPr wrap="square" rtlCol="0">
              <a:spAutoFit/>
            </a:bodyPr>
            <a:lstStyle/>
            <a:p>
              <a:r>
                <a:rPr lang="en-US" sz="800" b="1" dirty="0" smtClean="0">
                  <a:solidFill>
                    <a:srgbClr val="FF0000"/>
                  </a:solidFill>
                </a:rPr>
                <a:t>Checkbox is on an obscure screen</a:t>
              </a:r>
              <a:endParaRPr lang="en-US" sz="800" b="1" dirty="0">
                <a:solidFill>
                  <a:srgbClr val="FF0000"/>
                </a:solidFill>
              </a:endParaRPr>
            </a:p>
          </p:txBody>
        </p:sp>
        <p:cxnSp>
          <p:nvCxnSpPr>
            <p:cNvPr id="9" name="Straight Arrow Connector 8"/>
            <p:cNvCxnSpPr/>
            <p:nvPr/>
          </p:nvCxnSpPr>
          <p:spPr bwMode="auto">
            <a:xfrm flipH="1">
              <a:off x="4648200" y="2184358"/>
              <a:ext cx="609600" cy="254042"/>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grpSp>
          <p:nvGrpSpPr>
            <p:cNvPr id="16" name="Group 15"/>
            <p:cNvGrpSpPr/>
            <p:nvPr/>
          </p:nvGrpSpPr>
          <p:grpSpPr>
            <a:xfrm>
              <a:off x="2064818" y="4021865"/>
              <a:ext cx="1447800" cy="338554"/>
              <a:chOff x="2078979" y="3547788"/>
              <a:chExt cx="1447800" cy="338554"/>
            </a:xfrm>
          </p:grpSpPr>
          <p:cxnSp>
            <p:nvCxnSpPr>
              <p:cNvPr id="12" name="Straight Arrow Connector 11"/>
              <p:cNvCxnSpPr/>
              <p:nvPr/>
            </p:nvCxnSpPr>
            <p:spPr bwMode="auto">
              <a:xfrm flipH="1">
                <a:off x="2078979" y="3717065"/>
                <a:ext cx="228600" cy="0"/>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sp>
            <p:nvSpPr>
              <p:cNvPr id="15" name="TextBox 14"/>
              <p:cNvSpPr txBox="1"/>
              <p:nvPr/>
            </p:nvSpPr>
            <p:spPr>
              <a:xfrm>
                <a:off x="2307579" y="3547788"/>
                <a:ext cx="1219200" cy="338554"/>
              </a:xfrm>
              <a:prstGeom prst="rect">
                <a:avLst/>
              </a:prstGeom>
              <a:solidFill>
                <a:schemeClr val="bg1"/>
              </a:solidFill>
              <a:ln>
                <a:solidFill>
                  <a:srgbClr val="FF0000"/>
                </a:solidFill>
              </a:ln>
            </p:spPr>
            <p:txBody>
              <a:bodyPr wrap="square" rtlCol="0">
                <a:spAutoFit/>
              </a:bodyPr>
              <a:lstStyle/>
              <a:p>
                <a:r>
                  <a:rPr lang="en-US" sz="800" b="1" dirty="0" smtClean="0">
                    <a:solidFill>
                      <a:srgbClr val="FF0000"/>
                    </a:solidFill>
                  </a:rPr>
                  <a:t>Nurses busy and must prioritize work</a:t>
                </a:r>
                <a:endParaRPr lang="en-US" sz="800" b="1" dirty="0">
                  <a:solidFill>
                    <a:srgbClr val="FF0000"/>
                  </a:solidFill>
                </a:endParaRPr>
              </a:p>
            </p:txBody>
          </p:sp>
        </p:grpSp>
      </p:grpSp>
      <p:sp>
        <p:nvSpPr>
          <p:cNvPr id="17" name="TextBox 16"/>
          <p:cNvSpPr txBox="1"/>
          <p:nvPr/>
        </p:nvSpPr>
        <p:spPr>
          <a:xfrm>
            <a:off x="6705600" y="381000"/>
            <a:ext cx="1967649" cy="1277273"/>
          </a:xfrm>
          <a:prstGeom prst="rect">
            <a:avLst/>
          </a:prstGeom>
          <a:noFill/>
          <a:ln>
            <a:solidFill>
              <a:srgbClr val="FF0000"/>
            </a:solidFill>
          </a:ln>
        </p:spPr>
        <p:txBody>
          <a:bodyPr wrap="square" rtlCol="0">
            <a:spAutoFit/>
          </a:bodyPr>
          <a:lstStyle/>
          <a:p>
            <a:pPr algn="ctr"/>
            <a:r>
              <a:rPr lang="en-US" sz="1100" b="1" dirty="0" smtClean="0">
                <a:solidFill>
                  <a:srgbClr val="FF0000"/>
                </a:solidFill>
              </a:rPr>
              <a:t>Red highlighted boxes indicate the causes determined to be at the root of the problem, but only after all potential causes were investigated and others ruled out.</a:t>
            </a:r>
            <a:endParaRPr lang="en-US" sz="1100" b="1" dirty="0">
              <a:solidFill>
                <a:srgbClr val="FF0000"/>
              </a:solidFill>
            </a:endParaRPr>
          </a:p>
        </p:txBody>
      </p:sp>
    </p:spTree>
    <p:extLst>
      <p:ext uri="{BB962C8B-B14F-4D97-AF65-F5344CB8AC3E}">
        <p14:creationId xmlns:p14="http://schemas.microsoft.com/office/powerpoint/2010/main" val="3035530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425678969"/>
              </p:ext>
            </p:extLst>
          </p:nvPr>
        </p:nvGraphicFramePr>
        <p:xfrm>
          <a:off x="249382" y="623455"/>
          <a:ext cx="6507116" cy="5915025"/>
        </p:xfrm>
        <a:graphic>
          <a:graphicData uri="http://schemas.openxmlformats.org/presentationml/2006/ole">
            <mc:AlternateContent xmlns:mc="http://schemas.openxmlformats.org/markup-compatibility/2006">
              <mc:Choice xmlns:v="urn:schemas-microsoft-com:vml" Requires="v">
                <p:oleObj spid="_x0000_s4137" name="Document" r:id="rId4" imgW="5268128" imgH="4789612" progId="Word.Document.12">
                  <p:embed/>
                </p:oleObj>
              </mc:Choice>
              <mc:Fallback>
                <p:oleObj name="Document" r:id="rId4" imgW="5268128" imgH="4789612" progId="Word.Document.12">
                  <p:embed/>
                  <p:pic>
                    <p:nvPicPr>
                      <p:cNvPr id="0" name=""/>
                      <p:cNvPicPr/>
                      <p:nvPr/>
                    </p:nvPicPr>
                    <p:blipFill>
                      <a:blip r:embed="rId5"/>
                      <a:stretch>
                        <a:fillRect/>
                      </a:stretch>
                    </p:blipFill>
                    <p:spPr>
                      <a:xfrm>
                        <a:off x="249382" y="623455"/>
                        <a:ext cx="6507116" cy="5915025"/>
                      </a:xfrm>
                      <a:prstGeom prst="rect">
                        <a:avLst/>
                      </a:prstGeom>
                    </p:spPr>
                  </p:pic>
                </p:oleObj>
              </mc:Fallback>
            </mc:AlternateContent>
          </a:graphicData>
        </a:graphic>
      </p:graphicFrame>
      <p:sp>
        <p:nvSpPr>
          <p:cNvPr id="5" name="TextBox 4"/>
          <p:cNvSpPr txBox="1"/>
          <p:nvPr/>
        </p:nvSpPr>
        <p:spPr>
          <a:xfrm>
            <a:off x="6705600" y="1066800"/>
            <a:ext cx="1928645" cy="1569660"/>
          </a:xfrm>
          <a:prstGeom prst="rect">
            <a:avLst/>
          </a:prstGeom>
          <a:solidFill>
            <a:schemeClr val="bg1"/>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Super tool everyone should use!</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Title 3"/>
          <p:cNvSpPr>
            <a:spLocks noGrp="1"/>
          </p:cNvSpPr>
          <p:nvPr>
            <p:ph type="title"/>
          </p:nvPr>
        </p:nvSpPr>
        <p:spPr>
          <a:xfrm>
            <a:off x="228600" y="228600"/>
            <a:ext cx="7772400" cy="609600"/>
          </a:xfrm>
        </p:spPr>
        <p:txBody>
          <a:bodyPr/>
          <a:lstStyle/>
          <a:p>
            <a:r>
              <a:rPr lang="en-US" dirty="0" smtClean="0"/>
              <a:t>Progress (Status) Report</a:t>
            </a:r>
            <a:endParaRPr lang="en-US" dirty="0"/>
          </a:p>
        </p:txBody>
      </p:sp>
      <p:sp>
        <p:nvSpPr>
          <p:cNvPr id="7" name="TextBox 6"/>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spTree>
    <p:extLst>
      <p:ext uri="{BB962C8B-B14F-4D97-AF65-F5344CB8AC3E}">
        <p14:creationId xmlns:p14="http://schemas.microsoft.com/office/powerpoint/2010/main" val="806033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g7-4"/>
          <p:cNvPicPr/>
          <p:nvPr/>
        </p:nvPicPr>
        <p:blipFill>
          <a:blip r:embed="rId2">
            <a:extLst>
              <a:ext uri="{28A0092B-C50C-407E-A947-70E740481C1C}">
                <a14:useLocalDpi xmlns:a14="http://schemas.microsoft.com/office/drawing/2010/main" val="0"/>
              </a:ext>
            </a:extLst>
          </a:blip>
          <a:srcRect/>
          <a:stretch>
            <a:fillRect/>
          </a:stretch>
        </p:blipFill>
        <p:spPr bwMode="auto">
          <a:xfrm>
            <a:off x="151805" y="1295400"/>
            <a:ext cx="6858595" cy="3733800"/>
          </a:xfrm>
          <a:prstGeom prst="rect">
            <a:avLst/>
          </a:prstGeom>
          <a:ln>
            <a:noFill/>
          </a:ln>
          <a:effectLst>
            <a:outerShdw blurRad="190500" algn="tl" rotWithShape="0">
              <a:srgbClr val="000000">
                <a:alpha val="70000"/>
              </a:srgbClr>
            </a:outerShdw>
          </a:effectLst>
        </p:spPr>
      </p:pic>
      <p:sp>
        <p:nvSpPr>
          <p:cNvPr id="5" name="TextBox 4"/>
          <p:cNvSpPr txBox="1"/>
          <p:nvPr/>
        </p:nvSpPr>
        <p:spPr>
          <a:xfrm>
            <a:off x="7239000" y="1638672"/>
            <a:ext cx="1744266" cy="193899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Assess progress in meeting scope, time, and cost goals</a:t>
            </a:r>
            <a:endPar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Title 3"/>
          <p:cNvSpPr>
            <a:spLocks noGrp="1"/>
          </p:cNvSpPr>
          <p:nvPr>
            <p:ph type="title"/>
          </p:nvPr>
        </p:nvSpPr>
        <p:spPr>
          <a:xfrm>
            <a:off x="381000" y="457200"/>
            <a:ext cx="7772400" cy="1066800"/>
          </a:xfrm>
        </p:spPr>
        <p:txBody>
          <a:bodyPr/>
          <a:lstStyle/>
          <a:p>
            <a:r>
              <a:rPr lang="en-US" sz="3200" dirty="0" smtClean="0"/>
              <a:t>Earned Value Tracking</a:t>
            </a:r>
            <a:endParaRPr lang="en-US" sz="3200" dirty="0"/>
          </a:p>
        </p:txBody>
      </p:sp>
      <p:sp>
        <p:nvSpPr>
          <p:cNvPr id="8" name="TextBox 7"/>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spTree>
    <p:extLst>
      <p:ext uri="{BB962C8B-B14F-4D97-AF65-F5344CB8AC3E}">
        <p14:creationId xmlns:p14="http://schemas.microsoft.com/office/powerpoint/2010/main" val="4165932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1805" y="1310496"/>
            <a:ext cx="8638839" cy="4679156"/>
          </a:xfrm>
        </p:spPr>
        <p:txBody>
          <a:bodyPr/>
          <a:lstStyle/>
          <a:p>
            <a:r>
              <a:rPr lang="en-US" sz="1800" dirty="0">
                <a:solidFill>
                  <a:schemeClr val="bg2">
                    <a:lumMod val="50000"/>
                  </a:schemeClr>
                </a:solidFill>
              </a:rPr>
              <a:t>The Centers for Medicare &amp; Medicaid Services (CMS) </a:t>
            </a:r>
            <a:r>
              <a:rPr lang="en-US" sz="1800" dirty="0" smtClean="0">
                <a:solidFill>
                  <a:schemeClr val="bg2">
                    <a:lumMod val="50000"/>
                  </a:schemeClr>
                </a:solidFill>
              </a:rPr>
              <a:t>manages </a:t>
            </a:r>
            <a:r>
              <a:rPr lang="en-US" sz="1800" dirty="0">
                <a:solidFill>
                  <a:schemeClr val="bg2">
                    <a:lumMod val="50000"/>
                  </a:schemeClr>
                </a:solidFill>
              </a:rPr>
              <a:t>approximately twenty percent of the entire Federal budget, so it is important that they use the taxpayers' dollars as efficiently and effectively as possible</a:t>
            </a:r>
            <a:r>
              <a:rPr lang="en-US" sz="1800" dirty="0" smtClean="0">
                <a:solidFill>
                  <a:schemeClr val="bg2">
                    <a:lumMod val="50000"/>
                  </a:schemeClr>
                </a:solidFill>
              </a:rPr>
              <a:t>.</a:t>
            </a:r>
          </a:p>
          <a:p>
            <a:r>
              <a:rPr lang="en-US" sz="1800" dirty="0">
                <a:solidFill>
                  <a:schemeClr val="bg2">
                    <a:lumMod val="50000"/>
                  </a:schemeClr>
                </a:solidFill>
              </a:rPr>
              <a:t> </a:t>
            </a:r>
            <a:r>
              <a:rPr lang="en-US" sz="1800" dirty="0" smtClean="0">
                <a:solidFill>
                  <a:schemeClr val="bg2">
                    <a:lumMod val="50000"/>
                  </a:schemeClr>
                </a:solidFill>
              </a:rPr>
              <a:t>“</a:t>
            </a:r>
            <a:r>
              <a:rPr lang="en-US" sz="1800" dirty="0">
                <a:solidFill>
                  <a:schemeClr val="bg2">
                    <a:lumMod val="50000"/>
                  </a:schemeClr>
                </a:solidFill>
              </a:rPr>
              <a:t>Once an investment—with its individual projects—is approved for funding, it falls to the investment manager and the </a:t>
            </a:r>
            <a:r>
              <a:rPr lang="en-US" sz="1800" b="1" dirty="0">
                <a:solidFill>
                  <a:schemeClr val="bg2">
                    <a:lumMod val="50000"/>
                  </a:schemeClr>
                </a:solidFill>
              </a:rPr>
              <a:t>project managers </a:t>
            </a:r>
            <a:r>
              <a:rPr lang="en-US" sz="1800" dirty="0">
                <a:solidFill>
                  <a:schemeClr val="bg2">
                    <a:lumMod val="50000"/>
                  </a:schemeClr>
                </a:solidFill>
              </a:rPr>
              <a:t>to insure that the projects are implemented successfully. Earned value monitoring and management provides early warning when a project is straying from its baseline plan, and shows whether actions taken to correct the situation are effective. Health and Human Services (HHS) requires that certain investments track and report on cost and schedule status monthly</a:t>
            </a:r>
            <a:r>
              <a:rPr lang="en-US" sz="1800" dirty="0" smtClean="0">
                <a:solidFill>
                  <a:schemeClr val="bg2">
                    <a:lumMod val="50000"/>
                  </a:schemeClr>
                </a:solidFill>
              </a:rPr>
              <a:t>.”</a:t>
            </a:r>
            <a:r>
              <a:rPr lang="en-US" sz="1800" baseline="30000" dirty="0">
                <a:solidFill>
                  <a:schemeClr val="bg2">
                    <a:lumMod val="50000"/>
                  </a:schemeClr>
                </a:solidFill>
              </a:rPr>
              <a:t>*</a:t>
            </a:r>
            <a:endParaRPr lang="en-US" sz="1800" dirty="0">
              <a:solidFill>
                <a:schemeClr val="bg2">
                  <a:lumMod val="50000"/>
                </a:schemeClr>
              </a:solidFill>
            </a:endParaRPr>
          </a:p>
        </p:txBody>
      </p:sp>
      <p:sp>
        <p:nvSpPr>
          <p:cNvPr id="5" name="TextBox 4"/>
          <p:cNvSpPr txBox="1"/>
          <p:nvPr/>
        </p:nvSpPr>
        <p:spPr>
          <a:xfrm>
            <a:off x="151804" y="5334000"/>
            <a:ext cx="8458795" cy="738664"/>
          </a:xfrm>
          <a:prstGeom prst="rect">
            <a:avLst/>
          </a:prstGeom>
          <a:noFill/>
        </p:spPr>
        <p:txBody>
          <a:bodyPr wrap="square" rtlCol="0">
            <a:spAutoFit/>
          </a:bodyPr>
          <a:lstStyle/>
          <a:p>
            <a:r>
              <a:rPr lang="en-US" sz="1200" baseline="30000" dirty="0">
                <a:solidFill>
                  <a:schemeClr val="tx2"/>
                </a:solidFill>
              </a:rPr>
              <a:t>*</a:t>
            </a:r>
            <a:r>
              <a:rPr lang="en-US" sz="1200" dirty="0" smtClean="0">
                <a:solidFill>
                  <a:schemeClr val="tx2"/>
                </a:solidFill>
              </a:rPr>
              <a:t>CMS </a:t>
            </a:r>
            <a:r>
              <a:rPr lang="en-US" sz="1200" dirty="0">
                <a:solidFill>
                  <a:schemeClr val="tx2"/>
                </a:solidFill>
              </a:rPr>
              <a:t>Centers for Medicare &amp; Medicaid Services, Division of Information Technology </a:t>
            </a:r>
            <a:r>
              <a:rPr lang="en-US" sz="1200" dirty="0" smtClean="0">
                <a:solidFill>
                  <a:schemeClr val="tx2"/>
                </a:solidFill>
              </a:rPr>
              <a:t>Investment </a:t>
            </a:r>
            <a:r>
              <a:rPr lang="en-US" sz="1200" dirty="0">
                <a:solidFill>
                  <a:schemeClr val="tx2"/>
                </a:solidFill>
              </a:rPr>
              <a:t>Management Enterprise Architecture &amp; Strategy Group Office of Information Services, </a:t>
            </a:r>
            <a:r>
              <a:rPr lang="en-US" sz="1200" dirty="0" smtClean="0">
                <a:solidFill>
                  <a:schemeClr val="tx2"/>
                </a:solidFill>
              </a:rPr>
              <a:t>“</a:t>
            </a:r>
            <a:r>
              <a:rPr lang="en-US" sz="1200" dirty="0">
                <a:solidFill>
                  <a:schemeClr val="tx2"/>
                </a:solidFill>
              </a:rPr>
              <a:t>Earned Value Management Best Practices”  (Nov 19, 2009).</a:t>
            </a:r>
          </a:p>
          <a:p>
            <a:endParaRPr lang="en-US" dirty="0"/>
          </a:p>
        </p:txBody>
      </p:sp>
      <p:sp>
        <p:nvSpPr>
          <p:cNvPr id="2" name="Title 1"/>
          <p:cNvSpPr>
            <a:spLocks noGrp="1"/>
          </p:cNvSpPr>
          <p:nvPr>
            <p:ph type="title"/>
          </p:nvPr>
        </p:nvSpPr>
        <p:spPr/>
        <p:txBody>
          <a:bodyPr/>
          <a:lstStyle/>
          <a:p>
            <a:r>
              <a:rPr lang="en-US" dirty="0" smtClean="0"/>
              <a:t>Best Practice – Earned Value Management</a:t>
            </a:r>
            <a:endParaRPr lang="en-US" dirty="0"/>
          </a:p>
        </p:txBody>
      </p:sp>
      <p:sp>
        <p:nvSpPr>
          <p:cNvPr id="6" name="TextBox 5"/>
          <p:cNvSpPr txBox="1"/>
          <p:nvPr/>
        </p:nvSpPr>
        <p:spPr>
          <a:xfrm>
            <a:off x="7525593" y="6426821"/>
            <a:ext cx="1433406" cy="415498"/>
          </a:xfrm>
          <a:prstGeom prst="rect">
            <a:avLst/>
          </a:prstGeom>
          <a:noFill/>
        </p:spPr>
        <p:txBody>
          <a:bodyPr wrap="none" rtlCol="0">
            <a:spAutoFit/>
          </a:bodyPr>
          <a:lstStyle/>
          <a:p>
            <a:r>
              <a:rPr lang="en-US" sz="1050" i="1" dirty="0" smtClean="0">
                <a:solidFill>
                  <a:schemeClr val="bg1"/>
                </a:solidFill>
              </a:rPr>
              <a:t>Copyright 2013</a:t>
            </a:r>
          </a:p>
          <a:p>
            <a:r>
              <a:rPr lang="en-US" sz="1050" i="1" dirty="0" smtClean="0">
                <a:solidFill>
                  <a:schemeClr val="bg1"/>
                </a:solidFill>
              </a:rPr>
              <a:t>Schwalbe Publishing</a:t>
            </a:r>
            <a:endParaRPr lang="en-US" sz="1050" i="1" dirty="0">
              <a:solidFill>
                <a:schemeClr val="bg1"/>
              </a:solidFill>
            </a:endParaRPr>
          </a:p>
        </p:txBody>
      </p:sp>
    </p:spTree>
    <p:extLst>
      <p:ext uri="{BB962C8B-B14F-4D97-AF65-F5344CB8AC3E}">
        <p14:creationId xmlns:p14="http://schemas.microsoft.com/office/powerpoint/2010/main" val="83158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2"/>
          </p:nvPr>
        </p:nvSpPr>
        <p:spPr>
          <a:xfrm>
            <a:off x="7239000" y="6553200"/>
            <a:ext cx="1905000" cy="304800"/>
          </a:xfrm>
          <a:prstGeom prst="rect">
            <a:avLst/>
          </a:prstGeom>
          <a:noFill/>
        </p:spPr>
        <p:txBody>
          <a:bodyPr/>
          <a:lstStyle/>
          <a:p>
            <a:fld id="{164FAA7B-08E6-45AD-AE7E-CE1125CFE5B9}" type="slidenum">
              <a:rPr lang="en-US" smtClean="0"/>
              <a:pPr/>
              <a:t>42</a:t>
            </a:fld>
            <a:endParaRPr lang="en-US" smtClean="0"/>
          </a:p>
        </p:txBody>
      </p:sp>
      <p:sp>
        <p:nvSpPr>
          <p:cNvPr id="817154" name="Rectangle 2"/>
          <p:cNvSpPr>
            <a:spLocks noChangeArrowheads="1"/>
          </p:cNvSpPr>
          <p:nvPr/>
        </p:nvSpPr>
        <p:spPr bwMode="auto">
          <a:xfrm>
            <a:off x="6553200" y="-381000"/>
            <a:ext cx="2167581" cy="6986528"/>
          </a:xfrm>
          <a:prstGeom prst="rect">
            <a:avLst/>
          </a:prstGeom>
          <a:noFill/>
          <a:ln w="9525">
            <a:noFill/>
            <a:miter lim="800000"/>
            <a:headEnd/>
            <a:tailEnd/>
          </a:ln>
          <a:effectLst/>
        </p:spPr>
        <p:txBody>
          <a:bodyPr wrap="none">
            <a:spAutoFit/>
          </a:bodyPr>
          <a:lstStyle/>
          <a:p>
            <a:pPr>
              <a:defRPr/>
            </a:pPr>
            <a:r>
              <a:rPr lang="en-US" sz="448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sym typeface="Wingdings 3" pitchFamily="18" charset="2"/>
              </a:rPr>
              <a:t>!</a:t>
            </a:r>
          </a:p>
        </p:txBody>
      </p:sp>
      <p:sp>
        <p:nvSpPr>
          <p:cNvPr id="817155" name="Text Box 3"/>
          <p:cNvSpPr txBox="1">
            <a:spLocks noChangeArrowheads="1"/>
          </p:cNvSpPr>
          <p:nvPr/>
        </p:nvSpPr>
        <p:spPr bwMode="auto">
          <a:xfrm>
            <a:off x="533400" y="1600200"/>
            <a:ext cx="6248400" cy="2800767"/>
          </a:xfrm>
          <a:prstGeom prst="rect">
            <a:avLst/>
          </a:prstGeom>
          <a:noFill/>
          <a:ln w="9525">
            <a:noFill/>
            <a:miter lim="800000"/>
            <a:headEnd/>
            <a:tailEnd/>
          </a:ln>
          <a:effectLst/>
        </p:spPr>
        <p:txBody>
          <a:bodyPr>
            <a:spAutoFit/>
          </a:bodyPr>
          <a:lstStyle/>
          <a:p>
            <a:pPr>
              <a:spcBef>
                <a:spcPct val="50000"/>
              </a:spcBef>
              <a:defRPr/>
            </a:pPr>
            <a:r>
              <a:rPr lang="en-US" sz="8800" dirty="0" smtClean="0">
                <a:effectLst>
                  <a:outerShdw blurRad="38100" dist="38100" dir="2700000" algn="tl">
                    <a:srgbClr val="C0C0C0"/>
                  </a:outerShdw>
                </a:effectLst>
              </a:rPr>
              <a:t>A Few Tools in Action!</a:t>
            </a:r>
            <a:endParaRPr lang="en-US" sz="8800" dirty="0">
              <a:solidFill>
                <a:schemeClr val="tx1"/>
              </a:solidFill>
              <a:effectLst>
                <a:outerShdw blurRad="38100" dist="38100" dir="2700000" algn="tl">
                  <a:srgbClr val="C0C0C0"/>
                </a:outerShdw>
              </a:effectLst>
            </a:endParaRPr>
          </a:p>
        </p:txBody>
      </p:sp>
      <p:sp>
        <p:nvSpPr>
          <p:cNvPr id="2" name="TextBox 1"/>
          <p:cNvSpPr txBox="1"/>
          <p:nvPr/>
        </p:nvSpPr>
        <p:spPr>
          <a:xfrm>
            <a:off x="0" y="5321587"/>
            <a:ext cx="9144000" cy="584775"/>
          </a:xfrm>
          <a:prstGeom prst="rect">
            <a:avLst/>
          </a:prstGeom>
          <a:solidFill>
            <a:srgbClr val="FFFF00"/>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Easy to Bring Examples to Practice!</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8887899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DF381DDD-8A9E-44AF-A9FA-01A334B91A11}" type="slidenum">
              <a:rPr lang="en-US" smtClean="0"/>
              <a:pPr>
                <a:defRPr/>
              </a:pPr>
              <a:t>43</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00800"/>
          </a:xfrm>
          <a:prstGeom prst="rect">
            <a:avLst/>
          </a:prstGeom>
        </p:spPr>
      </p:pic>
      <p:sp>
        <p:nvSpPr>
          <p:cNvPr id="6" name="TextBox 5"/>
          <p:cNvSpPr txBox="1"/>
          <p:nvPr/>
        </p:nvSpPr>
        <p:spPr>
          <a:xfrm>
            <a:off x="7010400" y="850144"/>
            <a:ext cx="1928645" cy="461665"/>
          </a:xfrm>
          <a:prstGeom prst="rect">
            <a:avLst/>
          </a:prstGeom>
          <a:solidFill>
            <a:schemeClr val="bg1"/>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Risk Matrix</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3136069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DF381DDD-8A9E-44AF-A9FA-01A334B91A11}" type="slidenum">
              <a:rPr lang="en-US" smtClean="0"/>
              <a:pPr>
                <a:defRPr/>
              </a:pPr>
              <a:t>44</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00800"/>
          </a:xfrm>
          <a:prstGeom prst="rect">
            <a:avLst/>
          </a:prstGeom>
        </p:spPr>
      </p:pic>
      <p:sp>
        <p:nvSpPr>
          <p:cNvPr id="6" name="TextBox 5"/>
          <p:cNvSpPr txBox="1"/>
          <p:nvPr/>
        </p:nvSpPr>
        <p:spPr>
          <a:xfrm>
            <a:off x="7010400" y="850144"/>
            <a:ext cx="1928645" cy="461665"/>
          </a:xfrm>
          <a:prstGeom prst="rect">
            <a:avLst/>
          </a:prstGeom>
          <a:solidFill>
            <a:schemeClr val="bg1"/>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Risk Matrix</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600" y="533400"/>
            <a:ext cx="7416800" cy="5562600"/>
          </a:xfrm>
          <a:prstGeom prst="rect">
            <a:avLst/>
          </a:prstGeom>
          <a:ln>
            <a:noFill/>
          </a:ln>
          <a:effectLst>
            <a:outerShdw blurRad="190500" algn="tl" rotWithShape="0">
              <a:srgbClr val="000000">
                <a:alpha val="70000"/>
              </a:srgbClr>
            </a:outerShdw>
          </a:effectLst>
        </p:spPr>
      </p:pic>
      <p:sp>
        <p:nvSpPr>
          <p:cNvPr id="8" name="Rounded Rectangle 7"/>
          <p:cNvSpPr/>
          <p:nvPr/>
        </p:nvSpPr>
        <p:spPr bwMode="auto">
          <a:xfrm>
            <a:off x="6629400" y="1612900"/>
            <a:ext cx="1249326" cy="1016000"/>
          </a:xfrm>
          <a:prstGeom prst="roundRect">
            <a:avLst/>
          </a:prstGeom>
          <a:noFill/>
          <a:ln w="38100" cap="flat" cmpd="sng" algn="ctr">
            <a:solidFill>
              <a:srgbClr val="FF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F0000"/>
              </a:solidFill>
              <a:effectLst/>
              <a:latin typeface="Arial Black" panose="020B0A040201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latin typeface="Arial Black" panose="020B0A04020102020204" pitchFamily="34" charset="0"/>
              </a:rPr>
              <a:t>25</a:t>
            </a:r>
          </a:p>
        </p:txBody>
      </p:sp>
      <p:sp>
        <p:nvSpPr>
          <p:cNvPr id="9" name="Rounded Rectangle 8"/>
          <p:cNvSpPr/>
          <p:nvPr/>
        </p:nvSpPr>
        <p:spPr bwMode="auto">
          <a:xfrm>
            <a:off x="5333999" y="1600200"/>
            <a:ext cx="1236921" cy="1028700"/>
          </a:xfrm>
          <a:prstGeom prst="roundRect">
            <a:avLst/>
          </a:prstGeom>
          <a:noFill/>
          <a:ln w="38100" cap="flat" cmpd="sng" algn="ctr">
            <a:solidFill>
              <a:srgbClr val="0000F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FF"/>
              </a:solidFill>
              <a:effectLst/>
              <a:latin typeface="Arial Black" panose="020B0A040201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FF"/>
                </a:solidFill>
                <a:effectLst/>
                <a:latin typeface="Arial Black" panose="020B0A04020102020204" pitchFamily="34" charset="0"/>
              </a:rPr>
              <a:t>20</a:t>
            </a:r>
          </a:p>
        </p:txBody>
      </p:sp>
      <p:sp>
        <p:nvSpPr>
          <p:cNvPr id="11" name="Rounded Rectangle 10"/>
          <p:cNvSpPr/>
          <p:nvPr/>
        </p:nvSpPr>
        <p:spPr bwMode="auto">
          <a:xfrm>
            <a:off x="5333998" y="2670175"/>
            <a:ext cx="1236921" cy="1000125"/>
          </a:xfrm>
          <a:prstGeom prst="roundRect">
            <a:avLst/>
          </a:prstGeom>
          <a:noFill/>
          <a:ln w="38100" cap="flat" cmpd="sng" algn="ctr">
            <a:solidFill>
              <a:srgbClr val="4F2D7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7030A0"/>
              </a:solidFill>
              <a:effectLst/>
              <a:latin typeface="Arial Black" panose="020B0A040201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7030A0"/>
                </a:solidFill>
                <a:effectLst/>
                <a:latin typeface="Arial Black" panose="020B0A04020102020204" pitchFamily="34" charset="0"/>
              </a:rPr>
              <a:t>16</a:t>
            </a:r>
          </a:p>
        </p:txBody>
      </p:sp>
      <p:sp>
        <p:nvSpPr>
          <p:cNvPr id="12" name="Rounded Rectangle 11"/>
          <p:cNvSpPr/>
          <p:nvPr/>
        </p:nvSpPr>
        <p:spPr bwMode="auto">
          <a:xfrm>
            <a:off x="6629400" y="2686050"/>
            <a:ext cx="1236921" cy="1003300"/>
          </a:xfrm>
          <a:prstGeom prst="roundRect">
            <a:avLst/>
          </a:prstGeom>
          <a:noFill/>
          <a:ln w="38100" cap="flat" cmpd="sng" algn="ctr">
            <a:solidFill>
              <a:srgbClr val="0000F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FF"/>
              </a:solidFill>
              <a:effectLst/>
              <a:latin typeface="Arial Black" panose="020B0A040201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FF"/>
                </a:solidFill>
                <a:effectLst/>
                <a:latin typeface="Arial Black" panose="020B0A04020102020204" pitchFamily="34" charset="0"/>
              </a:rPr>
              <a:t>20</a:t>
            </a:r>
          </a:p>
        </p:txBody>
      </p:sp>
    </p:spTree>
    <p:extLst>
      <p:ext uri="{BB962C8B-B14F-4D97-AF65-F5344CB8AC3E}">
        <p14:creationId xmlns:p14="http://schemas.microsoft.com/office/powerpoint/2010/main" val="18001107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DF381DDD-8A9E-44AF-A9FA-01A334B91A11}" type="slidenum">
              <a:rPr lang="en-US" smtClean="0"/>
              <a:pPr>
                <a:defRPr/>
              </a:pPr>
              <a:t>45</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400800"/>
          </a:xfrm>
          <a:prstGeom prst="rect">
            <a:avLst/>
          </a:prstGeom>
        </p:spPr>
      </p:pic>
      <p:sp>
        <p:nvSpPr>
          <p:cNvPr id="6" name="TextBox 5"/>
          <p:cNvSpPr txBox="1"/>
          <p:nvPr/>
        </p:nvSpPr>
        <p:spPr>
          <a:xfrm>
            <a:off x="7010400" y="850144"/>
            <a:ext cx="1928645" cy="461665"/>
          </a:xfrm>
          <a:prstGeom prst="rect">
            <a:avLst/>
          </a:prstGeom>
          <a:solidFill>
            <a:schemeClr val="bg1"/>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Risk Matrix</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600" y="533400"/>
            <a:ext cx="7416800" cy="5562600"/>
          </a:xfrm>
          <a:prstGeom prst="rect">
            <a:avLst/>
          </a:prstGeom>
          <a:ln>
            <a:noFill/>
          </a:ln>
          <a:effectLst>
            <a:outerShdw blurRad="190500" algn="tl" rotWithShape="0">
              <a:srgbClr val="000000">
                <a:alpha val="70000"/>
              </a:srgbClr>
            </a:outerShdw>
          </a:effectLst>
        </p:spPr>
      </p:pic>
      <p:sp>
        <p:nvSpPr>
          <p:cNvPr id="8" name="Rounded Rectangle 7"/>
          <p:cNvSpPr/>
          <p:nvPr/>
        </p:nvSpPr>
        <p:spPr bwMode="auto">
          <a:xfrm>
            <a:off x="6629400" y="1612900"/>
            <a:ext cx="1249326" cy="1016000"/>
          </a:xfrm>
          <a:prstGeom prst="roundRect">
            <a:avLst/>
          </a:prstGeom>
          <a:noFill/>
          <a:ln w="38100" cap="flat" cmpd="sng" algn="ctr">
            <a:solidFill>
              <a:srgbClr val="FF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F0000"/>
              </a:solidFill>
              <a:effectLst/>
              <a:latin typeface="Arial Black" panose="020B0A040201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0000"/>
                </a:solidFill>
                <a:effectLst/>
                <a:latin typeface="Arial Black" panose="020B0A04020102020204" pitchFamily="34" charset="0"/>
              </a:rPr>
              <a:t>25</a:t>
            </a:r>
          </a:p>
        </p:txBody>
      </p:sp>
      <p:sp>
        <p:nvSpPr>
          <p:cNvPr id="9" name="Rounded Rectangle 8"/>
          <p:cNvSpPr/>
          <p:nvPr/>
        </p:nvSpPr>
        <p:spPr bwMode="auto">
          <a:xfrm>
            <a:off x="5333999" y="1600200"/>
            <a:ext cx="1236921" cy="1028700"/>
          </a:xfrm>
          <a:prstGeom prst="roundRect">
            <a:avLst/>
          </a:prstGeom>
          <a:noFill/>
          <a:ln w="38100" cap="flat" cmpd="sng" algn="ctr">
            <a:solidFill>
              <a:srgbClr val="0000F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FF"/>
              </a:solidFill>
              <a:effectLst/>
              <a:latin typeface="Arial Black" panose="020B0A040201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FF"/>
                </a:solidFill>
                <a:effectLst/>
                <a:latin typeface="Arial Black" panose="020B0A04020102020204" pitchFamily="34" charset="0"/>
              </a:rPr>
              <a:t>20</a:t>
            </a:r>
          </a:p>
        </p:txBody>
      </p:sp>
      <p:sp>
        <p:nvSpPr>
          <p:cNvPr id="11" name="Rounded Rectangle 10"/>
          <p:cNvSpPr/>
          <p:nvPr/>
        </p:nvSpPr>
        <p:spPr bwMode="auto">
          <a:xfrm>
            <a:off x="5333998" y="2670175"/>
            <a:ext cx="1236921" cy="1000125"/>
          </a:xfrm>
          <a:prstGeom prst="roundRect">
            <a:avLst/>
          </a:prstGeom>
          <a:noFill/>
          <a:ln w="38100" cap="flat" cmpd="sng" algn="ctr">
            <a:solidFill>
              <a:srgbClr val="4F2D7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7030A0"/>
              </a:solidFill>
              <a:effectLst/>
              <a:latin typeface="Arial Black" panose="020B0A040201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7030A0"/>
                </a:solidFill>
                <a:effectLst/>
                <a:latin typeface="Arial Black" panose="020B0A04020102020204" pitchFamily="34" charset="0"/>
              </a:rPr>
              <a:t>16</a:t>
            </a:r>
          </a:p>
        </p:txBody>
      </p:sp>
      <p:sp>
        <p:nvSpPr>
          <p:cNvPr id="12" name="Rounded Rectangle 11"/>
          <p:cNvSpPr/>
          <p:nvPr/>
        </p:nvSpPr>
        <p:spPr bwMode="auto">
          <a:xfrm>
            <a:off x="6629400" y="2686050"/>
            <a:ext cx="1236921" cy="1003300"/>
          </a:xfrm>
          <a:prstGeom prst="roundRect">
            <a:avLst/>
          </a:prstGeom>
          <a:noFill/>
          <a:ln w="38100" cap="flat" cmpd="sng" algn="ctr">
            <a:solidFill>
              <a:srgbClr val="0000F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FF"/>
              </a:solidFill>
              <a:effectLst/>
              <a:latin typeface="Arial Black" panose="020B0A040201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FF"/>
                </a:solidFill>
                <a:effectLst/>
                <a:latin typeface="Arial Black" panose="020B0A04020102020204" pitchFamily="34" charset="0"/>
              </a:rPr>
              <a:t>20</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381000"/>
            <a:ext cx="5181600" cy="3886200"/>
          </a:xfrm>
          <a:prstGeom prst="rect">
            <a:avLst/>
          </a:prstGeom>
          <a:ln>
            <a:noFill/>
          </a:ln>
          <a:effectLst>
            <a:outerShdw blurRad="190500" algn="tl" rotWithShape="0">
              <a:srgbClr val="000000">
                <a:alpha val="70000"/>
              </a:srgbClr>
            </a:outerShdw>
          </a:effec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05654" y="2686050"/>
            <a:ext cx="4820793" cy="36155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141760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34" y="381000"/>
            <a:ext cx="8915400" cy="5867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DF381DDD-8A9E-44AF-A9FA-01A334B91A11}" type="slidenum">
              <a:rPr lang="en-US" smtClean="0"/>
              <a:pPr>
                <a:defRPr/>
              </a:pPr>
              <a:t>46</a:t>
            </a:fld>
            <a:endParaRPr lang="en-US"/>
          </a:p>
        </p:txBody>
      </p:sp>
      <p:sp>
        <p:nvSpPr>
          <p:cNvPr id="3" name="Rounded Rectangle 2"/>
          <p:cNvSpPr/>
          <p:nvPr/>
        </p:nvSpPr>
        <p:spPr bwMode="auto">
          <a:xfrm>
            <a:off x="2286000" y="2514600"/>
            <a:ext cx="381000" cy="26670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4" name="Rounded Rectangle 3"/>
          <p:cNvSpPr/>
          <p:nvPr/>
        </p:nvSpPr>
        <p:spPr bwMode="auto">
          <a:xfrm>
            <a:off x="2209800" y="2209800"/>
            <a:ext cx="533400" cy="28194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7" name="Rounded Rectangle 6"/>
          <p:cNvSpPr/>
          <p:nvPr/>
        </p:nvSpPr>
        <p:spPr bwMode="auto">
          <a:xfrm>
            <a:off x="2362200" y="4419600"/>
            <a:ext cx="304800" cy="1524000"/>
          </a:xfrm>
          <a:prstGeom prst="round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8" name="Rounded Rectangle 7"/>
          <p:cNvSpPr/>
          <p:nvPr/>
        </p:nvSpPr>
        <p:spPr bwMode="auto">
          <a:xfrm>
            <a:off x="762000" y="4405223"/>
            <a:ext cx="304800" cy="1232087"/>
          </a:xfrm>
          <a:prstGeom prst="roundRect">
            <a:avLst/>
          </a:prstGeom>
          <a:noFill/>
          <a:ln w="57150"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9" name="Rounded Rectangle 8"/>
          <p:cNvSpPr/>
          <p:nvPr/>
        </p:nvSpPr>
        <p:spPr bwMode="auto">
          <a:xfrm>
            <a:off x="5562600" y="4419600"/>
            <a:ext cx="304800" cy="1232087"/>
          </a:xfrm>
          <a:prstGeom prst="roundRect">
            <a:avLst/>
          </a:prstGeom>
          <a:noFill/>
          <a:ln w="57150"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10" name="Rounded Rectangle 9"/>
          <p:cNvSpPr/>
          <p:nvPr/>
        </p:nvSpPr>
        <p:spPr bwMode="auto">
          <a:xfrm>
            <a:off x="4588534" y="4429664"/>
            <a:ext cx="304800" cy="1361536"/>
          </a:xfrm>
          <a:prstGeom prst="roundRect">
            <a:avLst/>
          </a:prstGeom>
          <a:noFill/>
          <a:ln w="57150" cap="flat" cmpd="sng" algn="ctr">
            <a:solidFill>
              <a:srgbClr val="00B05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11" name="Rounded Rectangle 10"/>
          <p:cNvSpPr/>
          <p:nvPr/>
        </p:nvSpPr>
        <p:spPr bwMode="auto">
          <a:xfrm>
            <a:off x="1752600" y="4405223"/>
            <a:ext cx="304800" cy="705210"/>
          </a:xfrm>
          <a:prstGeom prst="roundRect">
            <a:avLst/>
          </a:prstGeom>
          <a:noFill/>
          <a:ln w="57150" cap="flat" cmpd="sng" algn="ctr">
            <a:solidFill>
              <a:srgbClr val="00B05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5" name="Rounded Rectangle 4"/>
          <p:cNvSpPr/>
          <p:nvPr/>
        </p:nvSpPr>
        <p:spPr bwMode="auto">
          <a:xfrm>
            <a:off x="1066800" y="4413156"/>
            <a:ext cx="304800" cy="1232087"/>
          </a:xfrm>
          <a:prstGeom prst="round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14" name="Rounded Rectangle 13"/>
          <p:cNvSpPr/>
          <p:nvPr/>
        </p:nvSpPr>
        <p:spPr bwMode="auto">
          <a:xfrm>
            <a:off x="7467600" y="4405223"/>
            <a:ext cx="304800" cy="1524000"/>
          </a:xfrm>
          <a:prstGeom prst="round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12" name="TextBox 11"/>
          <p:cNvSpPr txBox="1"/>
          <p:nvPr/>
        </p:nvSpPr>
        <p:spPr>
          <a:xfrm>
            <a:off x="1676400" y="609600"/>
            <a:ext cx="3478837" cy="523220"/>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Risk Register Data</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1435192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124647E-8F48-448B-AC8F-19CE160B3DE3}" type="slidenum">
              <a:rPr lang="en-US" smtClean="0"/>
              <a:pPr>
                <a:defRPr/>
              </a:pPr>
              <a:t>47</a:t>
            </a:fld>
            <a:endParaRPr lang="en-US"/>
          </a:p>
        </p:txBody>
      </p:sp>
      <p:pic>
        <p:nvPicPr>
          <p:cNvPr id="5" name="Content Placeholder 4"/>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304800" y="228600"/>
            <a:ext cx="8610600" cy="6324600"/>
          </a:xfrm>
        </p:spPr>
      </p:pic>
      <p:sp>
        <p:nvSpPr>
          <p:cNvPr id="6" name="TextBox 5"/>
          <p:cNvSpPr txBox="1"/>
          <p:nvPr/>
        </p:nvSpPr>
        <p:spPr>
          <a:xfrm>
            <a:off x="6858000" y="2667000"/>
            <a:ext cx="1928645" cy="120032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Lessons Learned Tool</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978880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44"/>
            <a:ext cx="9144000" cy="6397256"/>
          </a:xfrm>
          <a:prstGeom prst="rect">
            <a:avLst/>
          </a:prstGeom>
        </p:spPr>
      </p:pic>
      <p:sp>
        <p:nvSpPr>
          <p:cNvPr id="4" name="TextBox 3"/>
          <p:cNvSpPr txBox="1"/>
          <p:nvPr/>
        </p:nvSpPr>
        <p:spPr>
          <a:xfrm>
            <a:off x="5943600" y="4495800"/>
            <a:ext cx="3226981" cy="138499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Create tools to help teams work toward solutions</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cxnSp>
        <p:nvCxnSpPr>
          <p:cNvPr id="6" name="Straight Arrow Connector 5"/>
          <p:cNvCxnSpPr/>
          <p:nvPr/>
        </p:nvCxnSpPr>
        <p:spPr bwMode="auto">
          <a:xfrm flipH="1" flipV="1">
            <a:off x="4267200" y="3048000"/>
            <a:ext cx="1714500" cy="1828800"/>
          </a:xfrm>
          <a:prstGeom prst="straightConnector1">
            <a:avLst/>
          </a:prstGeom>
          <a:solidFill>
            <a:schemeClr val="accent1"/>
          </a:solidFill>
          <a:ln w="76200" cap="flat" cmpd="sng" algn="ctr">
            <a:solidFill>
              <a:srgbClr val="FF0000"/>
            </a:solidFill>
            <a:prstDash val="solid"/>
            <a:round/>
            <a:headEnd type="none" w="med" len="med"/>
            <a:tailEnd type="arrow"/>
          </a:ln>
          <a:effectLst>
            <a:glow rad="228600">
              <a:schemeClr val="accent6">
                <a:satMod val="175000"/>
                <a:alpha val="40000"/>
              </a:schemeClr>
            </a:glow>
          </a:effectLst>
        </p:spPr>
      </p:cxnSp>
      <p:cxnSp>
        <p:nvCxnSpPr>
          <p:cNvPr id="8" name="Straight Arrow Connector 7"/>
          <p:cNvCxnSpPr/>
          <p:nvPr/>
        </p:nvCxnSpPr>
        <p:spPr bwMode="auto">
          <a:xfrm flipH="1" flipV="1">
            <a:off x="3657600" y="4953000"/>
            <a:ext cx="2286000" cy="533400"/>
          </a:xfrm>
          <a:prstGeom prst="straightConnector1">
            <a:avLst/>
          </a:prstGeom>
          <a:solidFill>
            <a:schemeClr val="accent1"/>
          </a:solidFill>
          <a:ln w="76200" cap="flat" cmpd="sng" algn="ctr">
            <a:solidFill>
              <a:srgbClr val="FF0000"/>
            </a:solidFill>
            <a:prstDash val="solid"/>
            <a:round/>
            <a:headEnd type="none" w="med" len="med"/>
            <a:tailEnd type="arrow"/>
          </a:ln>
          <a:effectLst>
            <a:glow rad="228600">
              <a:schemeClr val="accent6">
                <a:satMod val="175000"/>
                <a:alpha val="40000"/>
              </a:schemeClr>
            </a:glow>
          </a:effectLst>
        </p:spPr>
      </p:cxnSp>
      <p:cxnSp>
        <p:nvCxnSpPr>
          <p:cNvPr id="12" name="Straight Arrow Connector 11"/>
          <p:cNvCxnSpPr/>
          <p:nvPr/>
        </p:nvCxnSpPr>
        <p:spPr bwMode="auto">
          <a:xfrm flipH="1" flipV="1">
            <a:off x="5867400" y="3200400"/>
            <a:ext cx="228600" cy="1295400"/>
          </a:xfrm>
          <a:prstGeom prst="straightConnector1">
            <a:avLst/>
          </a:prstGeom>
          <a:solidFill>
            <a:schemeClr val="accent1"/>
          </a:solidFill>
          <a:ln w="76200" cap="flat" cmpd="sng" algn="ctr">
            <a:solidFill>
              <a:srgbClr val="FF0000"/>
            </a:solidFill>
            <a:prstDash val="solid"/>
            <a:round/>
            <a:headEnd type="none" w="med" len="med"/>
            <a:tailEnd type="arrow"/>
          </a:ln>
          <a:effectLst>
            <a:glow rad="228600">
              <a:schemeClr val="accent6">
                <a:satMod val="175000"/>
                <a:alpha val="40000"/>
              </a:schemeClr>
            </a:glow>
          </a:effectLst>
        </p:spPr>
      </p:cxnSp>
    </p:spTree>
    <p:extLst>
      <p:ext uri="{BB962C8B-B14F-4D97-AF65-F5344CB8AC3E}">
        <p14:creationId xmlns:p14="http://schemas.microsoft.com/office/powerpoint/2010/main" val="21148252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
            <a:ext cx="9144000" cy="6400931"/>
          </a:xfrm>
          <a:prstGeom prst="rect">
            <a:avLst/>
          </a:prstGeom>
        </p:spPr>
      </p:pic>
      <p:sp>
        <p:nvSpPr>
          <p:cNvPr id="4" name="TextBox 3"/>
          <p:cNvSpPr txBox="1"/>
          <p:nvPr/>
        </p:nvSpPr>
        <p:spPr>
          <a:xfrm>
            <a:off x="5410200" y="152400"/>
            <a:ext cx="2895600" cy="138499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 Multi-voting to avoid authority bias</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cxnSp>
        <p:nvCxnSpPr>
          <p:cNvPr id="5" name="Straight Arrow Connector 4"/>
          <p:cNvCxnSpPr/>
          <p:nvPr/>
        </p:nvCxnSpPr>
        <p:spPr bwMode="auto">
          <a:xfrm flipH="1">
            <a:off x="2819400" y="1066800"/>
            <a:ext cx="2590800" cy="470595"/>
          </a:xfrm>
          <a:prstGeom prst="straightConnector1">
            <a:avLst/>
          </a:prstGeom>
          <a:solidFill>
            <a:schemeClr val="accent1"/>
          </a:solidFill>
          <a:ln w="76200" cap="flat" cmpd="sng" algn="ctr">
            <a:solidFill>
              <a:srgbClr val="FF0000"/>
            </a:solidFill>
            <a:prstDash val="solid"/>
            <a:round/>
            <a:headEnd type="none" w="med" len="med"/>
            <a:tailEnd type="arrow"/>
          </a:ln>
          <a:effectLst>
            <a:glow rad="228600">
              <a:schemeClr val="accent6">
                <a:satMod val="175000"/>
                <a:alpha val="40000"/>
              </a:schemeClr>
            </a:glow>
          </a:effectLst>
        </p:spPr>
      </p:cxnSp>
      <p:cxnSp>
        <p:nvCxnSpPr>
          <p:cNvPr id="9" name="Straight Arrow Connector 8"/>
          <p:cNvCxnSpPr/>
          <p:nvPr/>
        </p:nvCxnSpPr>
        <p:spPr bwMode="auto">
          <a:xfrm flipH="1">
            <a:off x="6019800" y="1537395"/>
            <a:ext cx="152400" cy="901005"/>
          </a:xfrm>
          <a:prstGeom prst="straightConnector1">
            <a:avLst/>
          </a:prstGeom>
          <a:solidFill>
            <a:schemeClr val="accent1"/>
          </a:solidFill>
          <a:ln w="76200" cap="flat" cmpd="sng" algn="ctr">
            <a:solidFill>
              <a:srgbClr val="FF0000"/>
            </a:solidFill>
            <a:prstDash val="solid"/>
            <a:round/>
            <a:headEnd type="none" w="med" len="med"/>
            <a:tailEnd type="arrow"/>
          </a:ln>
          <a:effectLst>
            <a:glow rad="228600">
              <a:schemeClr val="accent6">
                <a:satMod val="175000"/>
                <a:alpha val="40000"/>
              </a:schemeClr>
            </a:glow>
          </a:effectLst>
        </p:spPr>
      </p:cxnSp>
    </p:spTree>
    <p:extLst>
      <p:ext uri="{BB962C8B-B14F-4D97-AF65-F5344CB8AC3E}">
        <p14:creationId xmlns:p14="http://schemas.microsoft.com/office/powerpoint/2010/main" val="2047267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684" y="685800"/>
            <a:ext cx="8382000" cy="37814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864481" y="4595316"/>
            <a:ext cx="1928645"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Project</a:t>
            </a:r>
          </a:p>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Dashboard</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8081242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1" y="76201"/>
            <a:ext cx="7635182" cy="6248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072421" y="2600236"/>
            <a:ext cx="1928645" cy="1200329"/>
          </a:xfrm>
          <a:prstGeom prst="rect">
            <a:avLst/>
          </a:prstGeom>
          <a:solidFill>
            <a:schemeClr val="bg1"/>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Project</a:t>
            </a:r>
          </a:p>
          <a:p>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Testing Dashboard</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7680642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smtClean="0"/>
              <a:t>Growing Your Knowledge</a:t>
            </a:r>
            <a:endParaRPr lang="en-US" sz="3200" dirty="0"/>
          </a:p>
        </p:txBody>
      </p:sp>
      <p:sp>
        <p:nvSpPr>
          <p:cNvPr id="4" name="Content Placeholder 3"/>
          <p:cNvSpPr>
            <a:spLocks noGrp="1"/>
          </p:cNvSpPr>
          <p:nvPr>
            <p:ph idx="1"/>
          </p:nvPr>
        </p:nvSpPr>
        <p:spPr>
          <a:xfrm>
            <a:off x="533400" y="1066800"/>
            <a:ext cx="8382000" cy="4267200"/>
          </a:xfrm>
        </p:spPr>
        <p:txBody>
          <a:bodyPr/>
          <a:lstStyle/>
          <a:p>
            <a:r>
              <a:rPr lang="en-US" sz="2300" dirty="0" smtClean="0"/>
              <a:t>Join &amp; participate in your local PMI chapter!</a:t>
            </a:r>
          </a:p>
          <a:p>
            <a:r>
              <a:rPr lang="en-US" sz="2300" dirty="0" smtClean="0"/>
              <a:t>Join the PMI Healthcare Community of Practice!</a:t>
            </a:r>
          </a:p>
          <a:p>
            <a:r>
              <a:rPr lang="en-US" sz="2300" dirty="0" smtClean="0"/>
              <a:t>Read Kathy’s &amp; Dan’s book (it is a great desktop reference, introduction to healthcare PM guide, and/or student text)!</a:t>
            </a:r>
          </a:p>
          <a:p>
            <a:r>
              <a:rPr lang="en-US" sz="2300" dirty="0"/>
              <a:t>Join your local HIMSS </a:t>
            </a:r>
            <a:r>
              <a:rPr lang="en-US" sz="2300" dirty="0" smtClean="0"/>
              <a:t>chapter &amp; network!</a:t>
            </a:r>
            <a:endParaRPr lang="en-US" sz="2300" dirty="0"/>
          </a:p>
          <a:p>
            <a:r>
              <a:rPr lang="en-US" sz="2300" dirty="0" smtClean="0"/>
              <a:t>Volunteer to work on healthcare projects in local hospitals or practice plans!</a:t>
            </a:r>
          </a:p>
          <a:p>
            <a:r>
              <a:rPr lang="en-US" sz="2300" dirty="0" smtClean="0"/>
              <a:t>Enroll in a Masters in Health Administration, statewide hospital or practice plan association program, or other program that teaches healthcare project management!</a:t>
            </a:r>
            <a:endParaRPr lang="en-US" sz="2300" dirty="0"/>
          </a:p>
        </p:txBody>
      </p:sp>
    </p:spTree>
    <p:extLst>
      <p:ext uri="{BB962C8B-B14F-4D97-AF65-F5344CB8AC3E}">
        <p14:creationId xmlns:p14="http://schemas.microsoft.com/office/powerpoint/2010/main" val="3450394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7772400" cy="957262"/>
          </a:xfrm>
          <a:noFill/>
        </p:spPr>
        <p:txBody>
          <a:bodyPr/>
          <a:lstStyle/>
          <a:p>
            <a:r>
              <a:rPr lang="en-US" sz="4000" dirty="0" smtClean="0"/>
              <a:t>Conclusions</a:t>
            </a:r>
            <a:endParaRPr lang="en-US" sz="4000" dirty="0"/>
          </a:p>
        </p:txBody>
      </p:sp>
      <p:sp>
        <p:nvSpPr>
          <p:cNvPr id="3" name="Content Placeholder 2"/>
          <p:cNvSpPr>
            <a:spLocks noGrp="1"/>
          </p:cNvSpPr>
          <p:nvPr>
            <p:ph idx="1"/>
          </p:nvPr>
        </p:nvSpPr>
        <p:spPr>
          <a:xfrm>
            <a:off x="228600" y="1404938"/>
            <a:ext cx="8491835" cy="4876800"/>
          </a:xfrm>
        </p:spPr>
        <p:txBody>
          <a:bodyPr/>
          <a:lstStyle/>
          <a:p>
            <a:r>
              <a:rPr lang="en-US" sz="2800" dirty="0" smtClean="0">
                <a:solidFill>
                  <a:schemeClr val="bg2">
                    <a:lumMod val="50000"/>
                  </a:schemeClr>
                </a:solidFill>
              </a:rPr>
              <a:t>The healthcare industry in general is behind most other industries in terms of project, program, and portfolio management.</a:t>
            </a:r>
          </a:p>
          <a:p>
            <a:r>
              <a:rPr lang="en-US" sz="2800" dirty="0" smtClean="0">
                <a:solidFill>
                  <a:schemeClr val="bg2">
                    <a:lumMod val="50000"/>
                  </a:schemeClr>
                </a:solidFill>
              </a:rPr>
              <a:t>There’s a huge need to educate people in managing the many healthcare-related projects.</a:t>
            </a:r>
          </a:p>
          <a:p>
            <a:r>
              <a:rPr lang="en-US" sz="2800" dirty="0" smtClean="0">
                <a:solidFill>
                  <a:schemeClr val="bg2">
                    <a:lumMod val="50000"/>
                  </a:schemeClr>
                </a:solidFill>
              </a:rPr>
              <a:t>We can improve healthcare in this country –  </a:t>
            </a:r>
            <a:r>
              <a:rPr lang="en-US" sz="2800" b="1" dirty="0" smtClean="0">
                <a:solidFill>
                  <a:schemeClr val="bg2">
                    <a:lumMod val="50000"/>
                  </a:schemeClr>
                </a:solidFill>
              </a:rPr>
              <a:t>one project at a time!</a:t>
            </a:r>
            <a:endParaRPr lang="en-US" sz="2800" b="1" dirty="0">
              <a:solidFill>
                <a:schemeClr val="bg2">
                  <a:lumMod val="50000"/>
                </a:schemeClr>
              </a:solidFill>
            </a:endParaRPr>
          </a:p>
          <a:p>
            <a:pPr marL="0" indent="0">
              <a:buNone/>
            </a:pPr>
            <a:endParaRPr lang="en-US" sz="2800" dirty="0">
              <a:solidFill>
                <a:schemeClr val="bg2">
                  <a:lumMod val="50000"/>
                </a:schemeClr>
              </a:solidFill>
            </a:endParaRPr>
          </a:p>
        </p:txBody>
      </p:sp>
    </p:spTree>
    <p:extLst>
      <p:ext uri="{BB962C8B-B14F-4D97-AF65-F5344CB8AC3E}">
        <p14:creationId xmlns:p14="http://schemas.microsoft.com/office/powerpoint/2010/main" val="2298154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2"/>
          </p:nvPr>
        </p:nvSpPr>
        <p:spPr>
          <a:xfrm>
            <a:off x="7239000" y="6553200"/>
            <a:ext cx="1905000" cy="304800"/>
          </a:xfrm>
          <a:prstGeom prst="rect">
            <a:avLst/>
          </a:prstGeom>
          <a:noFill/>
        </p:spPr>
        <p:txBody>
          <a:bodyPr/>
          <a:lstStyle/>
          <a:p>
            <a:fld id="{80D431B8-5D35-40DE-BDBA-0E630FE81956}" type="slidenum">
              <a:rPr lang="en-US" smtClean="0"/>
              <a:pPr/>
              <a:t>54</a:t>
            </a:fld>
            <a:endParaRPr lang="en-US" smtClean="0"/>
          </a:p>
        </p:txBody>
      </p:sp>
      <p:graphicFrame>
        <p:nvGraphicFramePr>
          <p:cNvPr id="7170" name="Object 2"/>
          <p:cNvGraphicFramePr>
            <a:graphicFrameLocks noChangeAspect="1"/>
          </p:cNvGraphicFramePr>
          <p:nvPr/>
        </p:nvGraphicFramePr>
        <p:xfrm>
          <a:off x="381000" y="1295400"/>
          <a:ext cx="2667000" cy="2492375"/>
        </p:xfrm>
        <a:graphic>
          <a:graphicData uri="http://schemas.openxmlformats.org/presentationml/2006/ole">
            <mc:AlternateContent xmlns:mc="http://schemas.openxmlformats.org/markup-compatibility/2006">
              <mc:Choice xmlns:v="urn:schemas-microsoft-com:vml" Requires="v">
                <p:oleObj spid="_x0000_s2123" name="Image" r:id="rId4" imgW="2323810" imgH="2171429" progId="Photoshop.Image.7">
                  <p:embed/>
                </p:oleObj>
              </mc:Choice>
              <mc:Fallback>
                <p:oleObj name="Image" r:id="rId4" imgW="2323810" imgH="2171429"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295400"/>
                        <a:ext cx="2667000" cy="24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483" name="Rectangle 3"/>
          <p:cNvSpPr>
            <a:spLocks noChangeArrowheads="1"/>
          </p:cNvSpPr>
          <p:nvPr/>
        </p:nvSpPr>
        <p:spPr bwMode="auto">
          <a:xfrm>
            <a:off x="6553200" y="-102649"/>
            <a:ext cx="2154757" cy="6986528"/>
          </a:xfrm>
          <a:prstGeom prst="rect">
            <a:avLst/>
          </a:prstGeom>
          <a:noFill/>
          <a:ln w="9525">
            <a:noFill/>
            <a:miter lim="800000"/>
            <a:headEnd/>
            <a:tailEnd/>
          </a:ln>
          <a:effectLst/>
        </p:spPr>
        <p:txBody>
          <a:bodyPr wrap="none">
            <a:spAutoFit/>
          </a:bodyPr>
          <a:lstStyle/>
          <a:p>
            <a:pPr>
              <a:defRPr/>
            </a:pPr>
            <a:r>
              <a:rPr lang="en-US" sz="4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sym typeface="Wingdings 3" pitchFamily="18" charset="2"/>
              </a:rPr>
              <a:t>!</a:t>
            </a:r>
          </a:p>
        </p:txBody>
      </p:sp>
      <p:sp>
        <p:nvSpPr>
          <p:cNvPr id="276484" name="Text Box 4"/>
          <p:cNvSpPr txBox="1">
            <a:spLocks noChangeArrowheads="1"/>
          </p:cNvSpPr>
          <p:nvPr/>
        </p:nvSpPr>
        <p:spPr bwMode="auto">
          <a:xfrm>
            <a:off x="1676400" y="2819400"/>
            <a:ext cx="6324600" cy="2286000"/>
          </a:xfrm>
          <a:prstGeom prst="rect">
            <a:avLst/>
          </a:prstGeom>
          <a:noFill/>
          <a:ln w="9525">
            <a:noFill/>
            <a:miter lim="800000"/>
            <a:headEnd/>
            <a:tailEnd/>
          </a:ln>
          <a:effectLst/>
        </p:spPr>
        <p:txBody>
          <a:bodyPr>
            <a:spAutoFit/>
          </a:bodyPr>
          <a:lstStyle/>
          <a:p>
            <a:pPr algn="ctr">
              <a:spcBef>
                <a:spcPct val="50000"/>
              </a:spcBef>
              <a:defRPr/>
            </a:pPr>
            <a:r>
              <a:rPr lang="en-US" sz="7200" dirty="0">
                <a:solidFill>
                  <a:schemeClr val="tx1"/>
                </a:solidFill>
                <a:effectLst>
                  <a:outerShdw blurRad="38100" dist="38100" dir="2700000" algn="tl">
                    <a:srgbClr val="C0C0C0"/>
                  </a:outerShdw>
                </a:effectLst>
              </a:rPr>
              <a:t>There is no “Easy Button”!</a:t>
            </a:r>
          </a:p>
        </p:txBody>
      </p:sp>
      <p:sp>
        <p:nvSpPr>
          <p:cNvPr id="276485" name="Text Box 5"/>
          <p:cNvSpPr txBox="1">
            <a:spLocks noChangeArrowheads="1"/>
          </p:cNvSpPr>
          <p:nvPr/>
        </p:nvSpPr>
        <p:spPr bwMode="auto">
          <a:xfrm>
            <a:off x="0" y="6477000"/>
            <a:ext cx="457200" cy="274638"/>
          </a:xfrm>
          <a:prstGeom prst="rect">
            <a:avLst/>
          </a:prstGeom>
          <a:noFill/>
          <a:ln w="9525">
            <a:noFill/>
            <a:miter lim="800000"/>
            <a:headEnd/>
            <a:tailEnd/>
          </a:ln>
          <a:effectLst/>
        </p:spPr>
        <p:txBody>
          <a:bodyPr anchor="b">
            <a:spAutoFit/>
          </a:bodyPr>
          <a:lstStyle/>
          <a:p>
            <a:pPr>
              <a:spcBef>
                <a:spcPct val="50000"/>
              </a:spcBef>
              <a:defRPr/>
            </a:pPr>
            <a:r>
              <a:rPr lang="en-US" sz="1200">
                <a:solidFill>
                  <a:schemeClr val="accent2"/>
                </a:solidFill>
                <a:effectLst>
                  <a:outerShdw blurRad="38100" dist="38100" dir="2700000" algn="tl">
                    <a:srgbClr val="C0C0C0"/>
                  </a:outerShdw>
                </a:effectLst>
              </a:rPr>
              <a:t>678</a:t>
            </a:r>
          </a:p>
        </p:txBody>
      </p:sp>
    </p:spTree>
    <p:extLst>
      <p:ext uri="{BB962C8B-B14F-4D97-AF65-F5344CB8AC3E}">
        <p14:creationId xmlns:p14="http://schemas.microsoft.com/office/powerpoint/2010/main" val="27116864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7" descr="PMI1.jpg                                                       00703EF4MY HD                          BE93234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2"/>
          <p:cNvSpPr>
            <a:spLocks noGrp="1" noChangeArrowheads="1"/>
          </p:cNvSpPr>
          <p:nvPr>
            <p:ph type="ctrTitle"/>
          </p:nvPr>
        </p:nvSpPr>
        <p:spPr>
          <a:xfrm>
            <a:off x="686594" y="2971800"/>
            <a:ext cx="7772400" cy="1981200"/>
          </a:xfrm>
        </p:spPr>
        <p:txBody>
          <a:bodyPr/>
          <a:lstStyle/>
          <a:p>
            <a:pPr eaLnBrk="1" hangingPunct="1">
              <a:lnSpc>
                <a:spcPct val="110000"/>
              </a:lnSpc>
            </a:pPr>
            <a:r>
              <a:rPr lang="en-US" sz="8800" dirty="0" smtClean="0">
                <a:solidFill>
                  <a:schemeClr val="bg1"/>
                </a:solidFill>
              </a:rPr>
              <a:t>Questions?</a:t>
            </a:r>
            <a:endParaRPr lang="en-US" sz="11500" dirty="0" smtClean="0">
              <a:solidFill>
                <a:schemeClr val="bg1"/>
              </a:solidFill>
            </a:endParaRPr>
          </a:p>
        </p:txBody>
      </p:sp>
      <p:sp>
        <p:nvSpPr>
          <p:cNvPr id="45060" name="Rectangle 3"/>
          <p:cNvSpPr>
            <a:spLocks noGrp="1" noChangeArrowheads="1"/>
          </p:cNvSpPr>
          <p:nvPr>
            <p:ph type="subTitle" idx="1"/>
          </p:nvPr>
        </p:nvSpPr>
        <p:spPr>
          <a:xfrm>
            <a:off x="533400" y="5486400"/>
            <a:ext cx="6400800" cy="990600"/>
          </a:xfrm>
        </p:spPr>
        <p:txBody>
          <a:bodyPr/>
          <a:lstStyle/>
          <a:p>
            <a:pPr algn="l"/>
            <a:r>
              <a:rPr lang="en-US" sz="1800" dirty="0">
                <a:latin typeface="Calibri" pitchFamily="34" charset="0"/>
              </a:rPr>
              <a:t>Dan Furlong &amp; Kathy Schwalbe </a:t>
            </a:r>
            <a:endParaRPr lang="en-US" sz="1800" dirty="0" smtClean="0">
              <a:latin typeface="Calibri" pitchFamily="34" charset="0"/>
            </a:endParaRPr>
          </a:p>
          <a:p>
            <a:pPr algn="l"/>
            <a:r>
              <a:rPr lang="en-US" sz="1800" dirty="0" smtClean="0">
                <a:latin typeface="Calibri" pitchFamily="34" charset="0"/>
              </a:rPr>
              <a:t>13 Dec 2013</a:t>
            </a:r>
          </a:p>
          <a:p>
            <a:pPr algn="l" eaLnBrk="1" hangingPunct="1">
              <a:lnSpc>
                <a:spcPct val="100000"/>
              </a:lnSpc>
            </a:pPr>
            <a:endParaRPr lang="en-US" sz="1800" dirty="0" smtClean="0"/>
          </a:p>
        </p:txBody>
      </p:sp>
      <p:pic>
        <p:nvPicPr>
          <p:cNvPr id="45061" name="Picture 4" descr="PMI_Logo_Wht_KO.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762000"/>
            <a:ext cx="220980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609600"/>
            <a:ext cx="1568671" cy="2072886"/>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4000" y="609600"/>
            <a:ext cx="1558882" cy="2072885"/>
          </a:xfrm>
          <a:prstGeom prst="rect">
            <a:avLst/>
          </a:prstGeom>
          <a:ln>
            <a:noFill/>
          </a:ln>
          <a:effectLst>
            <a:outerShdw blurRad="190500" algn="tl" rotWithShape="0">
              <a:srgbClr val="000000">
                <a:alpha val="70000"/>
              </a:srgbClr>
            </a:outerShdw>
          </a:effectLst>
        </p:spPr>
      </p:pic>
      <p:sp>
        <p:nvSpPr>
          <p:cNvPr id="8" name="TextBox 4"/>
          <p:cNvSpPr txBox="1">
            <a:spLocks noChangeArrowheads="1"/>
          </p:cNvSpPr>
          <p:nvPr/>
        </p:nvSpPr>
        <p:spPr bwMode="auto">
          <a:xfrm>
            <a:off x="5334000" y="5410199"/>
            <a:ext cx="3713196" cy="1323439"/>
          </a:xfrm>
          <a:prstGeom prst="rect">
            <a:avLst/>
          </a:prstGeom>
          <a:noFill/>
          <a:ln w="9525">
            <a:noFill/>
            <a:miter lim="800000"/>
            <a:headEnd/>
            <a:tailEnd/>
          </a:ln>
        </p:spPr>
        <p:txBody>
          <a:bodyPr wrap="none">
            <a:spAutoFit/>
          </a:bodyPr>
          <a:lstStyle/>
          <a:p>
            <a:r>
              <a:rPr lang="en-US" sz="2000" b="1" dirty="0" smtClean="0">
                <a:solidFill>
                  <a:schemeClr val="tx2"/>
                </a:solidFill>
                <a:hlinkClick r:id="rId7"/>
              </a:rPr>
              <a:t>Visit www.healthcarepm.com</a:t>
            </a:r>
            <a:endParaRPr lang="en-US" sz="2000" b="1" dirty="0" smtClean="0">
              <a:solidFill>
                <a:schemeClr val="tx2"/>
              </a:solidFill>
            </a:endParaRPr>
          </a:p>
          <a:p>
            <a:endParaRPr lang="en-US" sz="2000" b="1" dirty="0" smtClean="0">
              <a:solidFill>
                <a:schemeClr val="tx2"/>
              </a:solidFill>
            </a:endParaRPr>
          </a:p>
          <a:p>
            <a:r>
              <a:rPr lang="en-US" sz="2000" b="1" dirty="0" smtClean="0">
                <a:solidFill>
                  <a:schemeClr val="tx2"/>
                </a:solidFill>
              </a:rPr>
              <a:t>furlongd@musc.edu</a:t>
            </a:r>
          </a:p>
          <a:p>
            <a:r>
              <a:rPr lang="en-US" sz="2000" b="1" dirty="0" smtClean="0">
                <a:solidFill>
                  <a:schemeClr val="tx2"/>
                </a:solidFill>
              </a:rPr>
              <a:t>schwalbe@augsburg.edu</a:t>
            </a:r>
          </a:p>
        </p:txBody>
      </p:sp>
    </p:spTree>
    <p:extLst>
      <p:ext uri="{BB962C8B-B14F-4D97-AF65-F5344CB8AC3E}">
        <p14:creationId xmlns:p14="http://schemas.microsoft.com/office/powerpoint/2010/main" val="33923485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3285</TotalTime>
  <Words>2776</Words>
  <Application>Microsoft Office PowerPoint</Application>
  <PresentationFormat>On-screen Show (4:3)</PresentationFormat>
  <Paragraphs>411</Paragraphs>
  <Slides>55</Slides>
  <Notes>21</Notes>
  <HiddenSlides>0</HiddenSlides>
  <MMClips>0</MMClips>
  <ScaleCrop>false</ScaleCrop>
  <HeadingPairs>
    <vt:vector size="8" baseType="variant">
      <vt:variant>
        <vt:lpstr>Fonts Used</vt:lpstr>
      </vt:variant>
      <vt:variant>
        <vt:i4>11</vt:i4>
      </vt:variant>
      <vt:variant>
        <vt:lpstr>Theme</vt:lpstr>
      </vt:variant>
      <vt:variant>
        <vt:i4>6</vt:i4>
      </vt:variant>
      <vt:variant>
        <vt:lpstr>Embedded OLE Servers</vt:lpstr>
      </vt:variant>
      <vt:variant>
        <vt:i4>2</vt:i4>
      </vt:variant>
      <vt:variant>
        <vt:lpstr>Slide Titles</vt:lpstr>
      </vt:variant>
      <vt:variant>
        <vt:i4>55</vt:i4>
      </vt:variant>
    </vt:vector>
  </HeadingPairs>
  <TitlesOfParts>
    <vt:vector size="74" baseType="lpstr">
      <vt:lpstr>Arial</vt:lpstr>
      <vt:lpstr>Arial Black</vt:lpstr>
      <vt:lpstr>Calibri</vt:lpstr>
      <vt:lpstr>Copperplate Gothic Bold</vt:lpstr>
      <vt:lpstr>New York</vt:lpstr>
      <vt:lpstr>Symbol</vt:lpstr>
      <vt:lpstr>Tahoma</vt:lpstr>
      <vt:lpstr>Times</vt:lpstr>
      <vt:lpstr>Times New Roman</vt:lpstr>
      <vt:lpstr>Wingdings</vt:lpstr>
      <vt:lpstr>Wingdings 3</vt:lpstr>
      <vt:lpstr>1_Office Theme</vt:lpstr>
      <vt:lpstr>2_Office Theme</vt:lpstr>
      <vt:lpstr>Custom Design</vt:lpstr>
      <vt:lpstr>3_Office Theme</vt:lpstr>
      <vt:lpstr>Blank Presentation</vt:lpstr>
      <vt:lpstr>4_Office Theme</vt:lpstr>
      <vt:lpstr>Document</vt:lpstr>
      <vt:lpstr>Image</vt:lpstr>
      <vt:lpstr>HEALTHCARE Community of Practice Presents Healthcare Project Management</vt:lpstr>
      <vt:lpstr>Important Webinar information</vt:lpstr>
      <vt:lpstr>Give Back to the Profession as our Presenter and volunteer support team are today:</vt:lpstr>
      <vt:lpstr>Reporting PDUs</vt:lpstr>
      <vt:lpstr>Important information</vt:lpstr>
      <vt:lpstr>Conflict of Interest Disclosure Dan Furlong, PMP, MBA, CPHIMS, FHIMSS PMI Leadership Institute Masters Class, Class of 2008</vt:lpstr>
      <vt:lpstr>Conflict of Interest Disclosure Kathy Schwalbe, Ph.D., PMP</vt:lpstr>
      <vt:lpstr>Today’s Objectives</vt:lpstr>
      <vt:lpstr>Questions About You</vt:lpstr>
      <vt:lpstr>What’s Going on in Healthcare?</vt:lpstr>
      <vt:lpstr>PowerPoint Presentation</vt:lpstr>
      <vt:lpstr>We View Project “Success” Differently</vt:lpstr>
      <vt:lpstr>PowerPoint Presentation</vt:lpstr>
      <vt:lpstr>Unique Challenges – Stakeholders</vt:lpstr>
      <vt:lpstr>Unique Challenges - Environment</vt:lpstr>
      <vt:lpstr>Unique Challenges - Collaboration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You Do? – Adapt!</vt:lpstr>
      <vt:lpstr>What Can You Do? – Mentor!</vt:lpstr>
      <vt:lpstr>What Can You Do? – Mentor!</vt:lpstr>
      <vt:lpstr>PowerPoint Presentation</vt:lpstr>
      <vt:lpstr>What Can You Do? – Be the Guru!</vt:lpstr>
      <vt:lpstr>PowerPoint Presentation</vt:lpstr>
      <vt:lpstr>A Good Reference &amp; Approach</vt:lpstr>
      <vt:lpstr>Sample Outputs in HC PM Book</vt:lpstr>
      <vt:lpstr>PowerPoint Presentation</vt:lpstr>
      <vt:lpstr>PowerPoint Presentation</vt:lpstr>
      <vt:lpstr>PowerPoint Presentation</vt:lpstr>
      <vt:lpstr>PowerPoint Presentation</vt:lpstr>
      <vt:lpstr>Probability Impact Matrix</vt:lpstr>
      <vt:lpstr>Project Dashboard</vt:lpstr>
      <vt:lpstr>Cause &amp; Effect Diagram</vt:lpstr>
      <vt:lpstr>Progress (Status) Report</vt:lpstr>
      <vt:lpstr>Earned Value Tracking</vt:lpstr>
      <vt:lpstr>Best Practice – Earned Value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Growing Your Knowledge</vt:lpstr>
      <vt:lpstr>Conclusions</vt:lpstr>
      <vt:lpstr>PowerPoint Presentation</vt:lpstr>
      <vt:lpstr>Questions?</vt:lpstr>
    </vt:vector>
  </TitlesOfParts>
  <Company>The Gate Worldwide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PMI Healthcare CoP Webinar Template</dc:title>
  <dc:creator>Dan_New_PC</dc:creator>
  <cp:keywords>PMI, Healthcare, CoP, webinar, template</cp:keywords>
  <cp:lastModifiedBy>Kathy Schwalbe</cp:lastModifiedBy>
  <cp:revision>248</cp:revision>
  <cp:lastPrinted>2013-12-09T22:41:45Z</cp:lastPrinted>
  <dcterms:created xsi:type="dcterms:W3CDTF">2010-05-28T14:23:57Z</dcterms:created>
  <dcterms:modified xsi:type="dcterms:W3CDTF">2013-12-13T19:13:45Z</dcterms:modified>
  <cp:category>Service Delivery</cp:category>
</cp:coreProperties>
</file>