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 id="2147483684" r:id="rId3"/>
    <p:sldMasterId id="2147483696" r:id="rId4"/>
    <p:sldMasterId id="2147483708" r:id="rId5"/>
    <p:sldMasterId id="2147483721" r:id="rId6"/>
  </p:sldMasterIdLst>
  <p:notesMasterIdLst>
    <p:notesMasterId r:id="rId48"/>
  </p:notesMasterIdLst>
  <p:handoutMasterIdLst>
    <p:handoutMasterId r:id="rId49"/>
  </p:handoutMasterIdLst>
  <p:sldIdLst>
    <p:sldId id="277"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337" r:id="rId32"/>
    <p:sldId id="338" r:id="rId33"/>
    <p:sldId id="339" r:id="rId34"/>
    <p:sldId id="340" r:id="rId35"/>
    <p:sldId id="341" r:id="rId36"/>
    <p:sldId id="342" r:id="rId37"/>
    <p:sldId id="343" r:id="rId38"/>
    <p:sldId id="344" r:id="rId39"/>
    <p:sldId id="345" r:id="rId40"/>
    <p:sldId id="346" r:id="rId41"/>
    <p:sldId id="347" r:id="rId42"/>
    <p:sldId id="348" r:id="rId43"/>
    <p:sldId id="349" r:id="rId44"/>
    <p:sldId id="350" r:id="rId45"/>
    <p:sldId id="351" r:id="rId46"/>
    <p:sldId id="352" r:id="rId47"/>
  </p:sldIdLst>
  <p:sldSz cx="9144000" cy="6858000" type="screen4x3"/>
  <p:notesSz cx="7102475" cy="93884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A919A2"/>
    <a:srgbClr val="0065BD"/>
    <a:srgbClr val="B8EDFE"/>
    <a:srgbClr val="E1FCFF"/>
    <a:srgbClr val="BDEFFB"/>
    <a:srgbClr val="39CBF9"/>
    <a:srgbClr val="89E0FB"/>
    <a:srgbClr val="008851"/>
    <a:srgbClr val="4F2D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0" autoAdjust="0"/>
    <p:restoredTop sz="98771" autoAdjust="0"/>
  </p:normalViewPr>
  <p:slideViewPr>
    <p:cSldViewPr showGuides="1">
      <p:cViewPr varScale="1">
        <p:scale>
          <a:sx n="80" d="100"/>
          <a:sy n="80" d="100"/>
        </p:scale>
        <p:origin x="474" y="60"/>
      </p:cViewPr>
      <p:guideLst>
        <p:guide orient="horz" pos="2160"/>
        <p:guide pos="2880"/>
      </p:guideLst>
    </p:cSldViewPr>
  </p:slideViewPr>
  <p:outlineViewPr>
    <p:cViewPr>
      <p:scale>
        <a:sx n="33" d="100"/>
        <a:sy n="33" d="100"/>
      </p:scale>
      <p:origin x="0" y="-3723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DA22E2-5109-114F-BD82-9F183A0ED53D}" type="doc">
      <dgm:prSet loTypeId="urn:microsoft.com/office/officeart/2005/8/layout/lProcess2" loCatId="" qsTypeId="urn:microsoft.com/office/officeart/2005/8/quickstyle/simple4" qsCatId="simple" csTypeId="urn:microsoft.com/office/officeart/2005/8/colors/accent2_3" csCatId="accent2" phldr="1"/>
      <dgm:spPr/>
      <dgm:t>
        <a:bodyPr/>
        <a:lstStyle/>
        <a:p>
          <a:endParaRPr lang="en-US"/>
        </a:p>
      </dgm:t>
    </dgm:pt>
    <dgm:pt modelId="{DF30FFC2-E777-2A4C-923F-3586FBB48FEA}">
      <dgm:prSet phldrT="[Text]"/>
      <dgm:spPr/>
      <dgm:t>
        <a:bodyPr/>
        <a:lstStyle/>
        <a:p>
          <a:r>
            <a:rPr lang="en-US" dirty="0" smtClean="0">
              <a:solidFill>
                <a:schemeClr val="tx2"/>
              </a:solidFill>
            </a:rPr>
            <a:t>Type of Training/Course</a:t>
          </a:r>
          <a:endParaRPr lang="en-US" dirty="0">
            <a:solidFill>
              <a:schemeClr val="tx2"/>
            </a:solidFill>
          </a:endParaRPr>
        </a:p>
      </dgm:t>
    </dgm:pt>
    <dgm:pt modelId="{37637477-CE1C-BC46-97A4-E658FEA6029E}" type="parTrans" cxnId="{1B974408-188E-5D4D-BF8B-DBAAAEEF3C89}">
      <dgm:prSet/>
      <dgm:spPr/>
      <dgm:t>
        <a:bodyPr/>
        <a:lstStyle/>
        <a:p>
          <a:endParaRPr lang="en-US"/>
        </a:p>
      </dgm:t>
    </dgm:pt>
    <dgm:pt modelId="{117757E8-718C-E24F-BEC3-A8596349A535}" type="sibTrans" cxnId="{1B974408-188E-5D4D-BF8B-DBAAAEEF3C89}">
      <dgm:prSet/>
      <dgm:spPr/>
      <dgm:t>
        <a:bodyPr/>
        <a:lstStyle/>
        <a:p>
          <a:endParaRPr lang="en-US"/>
        </a:p>
      </dgm:t>
    </dgm:pt>
    <dgm:pt modelId="{147410C5-1C27-FF40-967C-7846198963EA}">
      <dgm:prSet phldrT="[Text]"/>
      <dgm:spPr/>
      <dgm:t>
        <a:bodyPr/>
        <a:lstStyle/>
        <a:p>
          <a:r>
            <a:rPr lang="en-US" dirty="0" smtClean="0"/>
            <a:t>Traditional</a:t>
          </a:r>
          <a:endParaRPr lang="en-US" dirty="0"/>
        </a:p>
      </dgm:t>
    </dgm:pt>
    <dgm:pt modelId="{8797666A-4BB2-0C44-8B3D-6774AA42F899}" type="parTrans" cxnId="{B764D57B-5634-D64C-8967-9FE1B494741C}">
      <dgm:prSet/>
      <dgm:spPr/>
      <dgm:t>
        <a:bodyPr/>
        <a:lstStyle/>
        <a:p>
          <a:endParaRPr lang="en-US"/>
        </a:p>
      </dgm:t>
    </dgm:pt>
    <dgm:pt modelId="{1DF74CB7-1061-9E47-8D33-0AAADC0A2C45}" type="sibTrans" cxnId="{B764D57B-5634-D64C-8967-9FE1B494741C}">
      <dgm:prSet/>
      <dgm:spPr/>
      <dgm:t>
        <a:bodyPr/>
        <a:lstStyle/>
        <a:p>
          <a:endParaRPr lang="en-US"/>
        </a:p>
      </dgm:t>
    </dgm:pt>
    <dgm:pt modelId="{E97909C8-65B1-8840-A27D-CC16AC26F55D}">
      <dgm:prSet phldrT="[Text]"/>
      <dgm:spPr/>
      <dgm:t>
        <a:bodyPr/>
        <a:lstStyle/>
        <a:p>
          <a:r>
            <a:rPr lang="en-US" dirty="0" smtClean="0"/>
            <a:t>Hybrid</a:t>
          </a:r>
          <a:endParaRPr lang="en-US" dirty="0"/>
        </a:p>
      </dgm:t>
    </dgm:pt>
    <dgm:pt modelId="{93F1A1B7-DE06-F14F-BC59-83F7052A1459}" type="parTrans" cxnId="{91D1EB6D-EF0E-744F-8646-A12F2387B984}">
      <dgm:prSet/>
      <dgm:spPr/>
      <dgm:t>
        <a:bodyPr/>
        <a:lstStyle/>
        <a:p>
          <a:endParaRPr lang="en-US"/>
        </a:p>
      </dgm:t>
    </dgm:pt>
    <dgm:pt modelId="{F89ED3CD-786F-A947-A167-F4F94FA3F9E9}" type="sibTrans" cxnId="{91D1EB6D-EF0E-744F-8646-A12F2387B984}">
      <dgm:prSet/>
      <dgm:spPr/>
      <dgm:t>
        <a:bodyPr/>
        <a:lstStyle/>
        <a:p>
          <a:endParaRPr lang="en-US"/>
        </a:p>
      </dgm:t>
    </dgm:pt>
    <dgm:pt modelId="{860486CA-3498-4947-AF38-0BCCB0154044}">
      <dgm:prSet phldrT="[Text]"/>
      <dgm:spPr/>
      <dgm:t>
        <a:bodyPr/>
        <a:lstStyle/>
        <a:p>
          <a:r>
            <a:rPr lang="en-US" dirty="0" smtClean="0">
              <a:solidFill>
                <a:schemeClr val="tx2"/>
              </a:solidFill>
            </a:rPr>
            <a:t>Workgroup</a:t>
          </a:r>
          <a:endParaRPr lang="en-US" dirty="0">
            <a:solidFill>
              <a:schemeClr val="tx2"/>
            </a:solidFill>
          </a:endParaRPr>
        </a:p>
      </dgm:t>
    </dgm:pt>
    <dgm:pt modelId="{F819DB1E-4A52-7545-980B-F2BCBE33A646}" type="parTrans" cxnId="{A361097F-AC3A-4844-BDD3-882A415415BD}">
      <dgm:prSet/>
      <dgm:spPr/>
      <dgm:t>
        <a:bodyPr/>
        <a:lstStyle/>
        <a:p>
          <a:endParaRPr lang="en-US"/>
        </a:p>
      </dgm:t>
    </dgm:pt>
    <dgm:pt modelId="{3CF6AE4A-A4F9-1748-AD53-00EF362BD9D3}" type="sibTrans" cxnId="{A361097F-AC3A-4844-BDD3-882A415415BD}">
      <dgm:prSet/>
      <dgm:spPr/>
      <dgm:t>
        <a:bodyPr/>
        <a:lstStyle/>
        <a:p>
          <a:endParaRPr lang="en-US"/>
        </a:p>
      </dgm:t>
    </dgm:pt>
    <dgm:pt modelId="{7BCA0DC9-FFE6-6D4E-8463-936209EA797E}">
      <dgm:prSet phldrT="[Text]"/>
      <dgm:spPr/>
      <dgm:t>
        <a:bodyPr/>
        <a:lstStyle/>
        <a:p>
          <a:r>
            <a:rPr lang="en-US" dirty="0" smtClean="0"/>
            <a:t>Team</a:t>
          </a:r>
          <a:endParaRPr lang="en-US" dirty="0"/>
        </a:p>
      </dgm:t>
    </dgm:pt>
    <dgm:pt modelId="{1FA91B0F-A866-2F46-BD8D-590D242FC61C}" type="parTrans" cxnId="{344FA44E-6C6A-9A44-8F4F-C245C831C6FB}">
      <dgm:prSet/>
      <dgm:spPr/>
      <dgm:t>
        <a:bodyPr/>
        <a:lstStyle/>
        <a:p>
          <a:endParaRPr lang="en-US"/>
        </a:p>
      </dgm:t>
    </dgm:pt>
    <dgm:pt modelId="{9B61A83B-3D48-F644-95AC-1D261C6C7F8D}" type="sibTrans" cxnId="{344FA44E-6C6A-9A44-8F4F-C245C831C6FB}">
      <dgm:prSet/>
      <dgm:spPr/>
      <dgm:t>
        <a:bodyPr/>
        <a:lstStyle/>
        <a:p>
          <a:endParaRPr lang="en-US"/>
        </a:p>
      </dgm:t>
    </dgm:pt>
    <dgm:pt modelId="{7496F1A3-DF7B-9344-8A55-E242B82806B8}">
      <dgm:prSet phldrT="[Text]"/>
      <dgm:spPr/>
      <dgm:t>
        <a:bodyPr/>
        <a:lstStyle/>
        <a:p>
          <a:r>
            <a:rPr lang="en-US" dirty="0" smtClean="0"/>
            <a:t>Pair</a:t>
          </a:r>
          <a:endParaRPr lang="en-US" dirty="0"/>
        </a:p>
      </dgm:t>
    </dgm:pt>
    <dgm:pt modelId="{44A9AD65-3E53-5346-89B6-BBA3CBCB8A89}" type="parTrans" cxnId="{406D6BF4-1C03-EF42-9285-1AE79D5933C6}">
      <dgm:prSet/>
      <dgm:spPr/>
      <dgm:t>
        <a:bodyPr/>
        <a:lstStyle/>
        <a:p>
          <a:endParaRPr lang="en-US"/>
        </a:p>
      </dgm:t>
    </dgm:pt>
    <dgm:pt modelId="{4FDEA3D2-C681-4742-BFE7-51B977382863}" type="sibTrans" cxnId="{406D6BF4-1C03-EF42-9285-1AE79D5933C6}">
      <dgm:prSet/>
      <dgm:spPr/>
      <dgm:t>
        <a:bodyPr/>
        <a:lstStyle/>
        <a:p>
          <a:endParaRPr lang="en-US"/>
        </a:p>
      </dgm:t>
    </dgm:pt>
    <dgm:pt modelId="{01674C7D-E6CE-F945-B031-B6054B53F6B1}">
      <dgm:prSet phldrT="[Text]"/>
      <dgm:spPr/>
      <dgm:t>
        <a:bodyPr/>
        <a:lstStyle/>
        <a:p>
          <a:r>
            <a:rPr lang="en-US" dirty="0" smtClean="0"/>
            <a:t>Flip Course</a:t>
          </a:r>
          <a:endParaRPr lang="en-US" dirty="0"/>
        </a:p>
      </dgm:t>
    </dgm:pt>
    <dgm:pt modelId="{D9B539BF-14F4-DD4A-BD05-5392A3109DFE}" type="parTrans" cxnId="{A603ECAF-29AD-2449-A6E5-6CA45AF237F5}">
      <dgm:prSet/>
      <dgm:spPr/>
      <dgm:t>
        <a:bodyPr/>
        <a:lstStyle/>
        <a:p>
          <a:endParaRPr lang="en-US"/>
        </a:p>
      </dgm:t>
    </dgm:pt>
    <dgm:pt modelId="{B3E61275-2B83-2443-A54C-CA262FDA9C92}" type="sibTrans" cxnId="{A603ECAF-29AD-2449-A6E5-6CA45AF237F5}">
      <dgm:prSet/>
      <dgm:spPr/>
      <dgm:t>
        <a:bodyPr/>
        <a:lstStyle/>
        <a:p>
          <a:endParaRPr lang="en-US"/>
        </a:p>
      </dgm:t>
    </dgm:pt>
    <dgm:pt modelId="{662CCA86-D54B-C248-A4CD-56FA15853AA7}">
      <dgm:prSet phldrT="[Text]"/>
      <dgm:spPr/>
      <dgm:t>
        <a:bodyPr/>
        <a:lstStyle/>
        <a:p>
          <a:r>
            <a:rPr lang="en-US" dirty="0" smtClean="0"/>
            <a:t>Presentation</a:t>
          </a:r>
          <a:endParaRPr lang="en-US" dirty="0"/>
        </a:p>
      </dgm:t>
    </dgm:pt>
    <dgm:pt modelId="{73CB0CF3-452F-E645-BC3C-F47FA31220BA}" type="parTrans" cxnId="{0B9965EC-8C6B-724C-AC3C-1DB64F8B4266}">
      <dgm:prSet/>
      <dgm:spPr/>
      <dgm:t>
        <a:bodyPr/>
        <a:lstStyle/>
        <a:p>
          <a:endParaRPr lang="en-US"/>
        </a:p>
      </dgm:t>
    </dgm:pt>
    <dgm:pt modelId="{1F847CB4-29F2-D244-910E-056EDCC12449}" type="sibTrans" cxnId="{0B9965EC-8C6B-724C-AC3C-1DB64F8B4266}">
      <dgm:prSet/>
      <dgm:spPr/>
      <dgm:t>
        <a:bodyPr/>
        <a:lstStyle/>
        <a:p>
          <a:endParaRPr lang="en-US"/>
        </a:p>
      </dgm:t>
    </dgm:pt>
    <dgm:pt modelId="{74E49445-EBAE-1E46-BC8D-4F148F510EE9}">
      <dgm:prSet phldrT="[Text]"/>
      <dgm:spPr/>
      <dgm:t>
        <a:bodyPr/>
        <a:lstStyle/>
        <a:p>
          <a:r>
            <a:rPr lang="en-US" dirty="0" smtClean="0">
              <a:solidFill>
                <a:schemeClr val="tx2"/>
              </a:solidFill>
            </a:rPr>
            <a:t>Presence</a:t>
          </a:r>
          <a:endParaRPr lang="en-US" dirty="0">
            <a:solidFill>
              <a:schemeClr val="tx2"/>
            </a:solidFill>
          </a:endParaRPr>
        </a:p>
      </dgm:t>
    </dgm:pt>
    <dgm:pt modelId="{FC2FB0E2-8802-FA47-A939-74E06FA05D0F}" type="parTrans" cxnId="{DE8B793F-4A91-974B-B2B5-0D3BF6F9A74E}">
      <dgm:prSet/>
      <dgm:spPr/>
      <dgm:t>
        <a:bodyPr/>
        <a:lstStyle/>
        <a:p>
          <a:endParaRPr lang="en-US"/>
        </a:p>
      </dgm:t>
    </dgm:pt>
    <dgm:pt modelId="{157CA335-E2CA-E946-B596-10D7C8327FC3}" type="sibTrans" cxnId="{DE8B793F-4A91-974B-B2B5-0D3BF6F9A74E}">
      <dgm:prSet/>
      <dgm:spPr/>
      <dgm:t>
        <a:bodyPr/>
        <a:lstStyle/>
        <a:p>
          <a:endParaRPr lang="en-US"/>
        </a:p>
      </dgm:t>
    </dgm:pt>
    <dgm:pt modelId="{1E648863-E8D7-4A47-A1D2-C02EEB5CB707}">
      <dgm:prSet phldrT="[Text]"/>
      <dgm:spPr/>
      <dgm:t>
        <a:bodyPr/>
        <a:lstStyle/>
        <a:p>
          <a:r>
            <a:rPr lang="en-US" dirty="0" smtClean="0"/>
            <a:t>Full Course, undergrad/grad</a:t>
          </a:r>
          <a:endParaRPr lang="en-US" dirty="0"/>
        </a:p>
      </dgm:t>
    </dgm:pt>
    <dgm:pt modelId="{722F9BAA-82AB-CF4C-AA2B-E64FAE555E66}" type="parTrans" cxnId="{DD3B5A26-C27B-8549-8D74-1B2F5A93F3F0}">
      <dgm:prSet/>
      <dgm:spPr/>
      <dgm:t>
        <a:bodyPr/>
        <a:lstStyle/>
        <a:p>
          <a:endParaRPr lang="en-US"/>
        </a:p>
      </dgm:t>
    </dgm:pt>
    <dgm:pt modelId="{A06EE327-BE50-4F44-8FE5-F9BEDCE463F6}" type="sibTrans" cxnId="{DD3B5A26-C27B-8549-8D74-1B2F5A93F3F0}">
      <dgm:prSet/>
      <dgm:spPr/>
      <dgm:t>
        <a:bodyPr/>
        <a:lstStyle/>
        <a:p>
          <a:endParaRPr lang="en-US"/>
        </a:p>
      </dgm:t>
    </dgm:pt>
    <dgm:pt modelId="{3689B26B-A7F5-D24B-97A9-31CD94F99C5E}">
      <dgm:prSet phldrT="[Text]"/>
      <dgm:spPr/>
      <dgm:t>
        <a:bodyPr/>
        <a:lstStyle/>
        <a:p>
          <a:r>
            <a:rPr lang="en-US" dirty="0" smtClean="0"/>
            <a:t>Compressed Course</a:t>
          </a:r>
          <a:endParaRPr lang="en-US" dirty="0"/>
        </a:p>
      </dgm:t>
    </dgm:pt>
    <dgm:pt modelId="{CF1443E9-7B58-7147-87A7-038103BB4FEE}" type="parTrans" cxnId="{7C738BED-5647-3A42-B306-4C14DA878CA7}">
      <dgm:prSet/>
      <dgm:spPr/>
      <dgm:t>
        <a:bodyPr/>
        <a:lstStyle/>
        <a:p>
          <a:endParaRPr lang="en-US"/>
        </a:p>
      </dgm:t>
    </dgm:pt>
    <dgm:pt modelId="{C575FE0A-0573-9D41-901E-2771265C121C}" type="sibTrans" cxnId="{7C738BED-5647-3A42-B306-4C14DA878CA7}">
      <dgm:prSet/>
      <dgm:spPr/>
      <dgm:t>
        <a:bodyPr/>
        <a:lstStyle/>
        <a:p>
          <a:endParaRPr lang="en-US"/>
        </a:p>
      </dgm:t>
    </dgm:pt>
    <dgm:pt modelId="{4F14CB67-2395-9742-B8F8-3689AA18FDB5}">
      <dgm:prSet phldrT="[Text]"/>
      <dgm:spPr/>
      <dgm:t>
        <a:bodyPr/>
        <a:lstStyle/>
        <a:p>
          <a:r>
            <a:rPr lang="en-US" dirty="0" smtClean="0"/>
            <a:t>Seminar</a:t>
          </a:r>
          <a:endParaRPr lang="en-US" dirty="0"/>
        </a:p>
      </dgm:t>
    </dgm:pt>
    <dgm:pt modelId="{30228D98-343B-0647-96B8-231C61D99199}" type="parTrans" cxnId="{76797B7D-FA06-8342-B43A-70D173D7A252}">
      <dgm:prSet/>
      <dgm:spPr/>
      <dgm:t>
        <a:bodyPr/>
        <a:lstStyle/>
        <a:p>
          <a:endParaRPr lang="en-US"/>
        </a:p>
      </dgm:t>
    </dgm:pt>
    <dgm:pt modelId="{C88ABED1-6095-BD49-B536-609A5BAFF834}" type="sibTrans" cxnId="{76797B7D-FA06-8342-B43A-70D173D7A252}">
      <dgm:prSet/>
      <dgm:spPr/>
      <dgm:t>
        <a:bodyPr/>
        <a:lstStyle/>
        <a:p>
          <a:endParaRPr lang="en-US"/>
        </a:p>
      </dgm:t>
    </dgm:pt>
    <dgm:pt modelId="{5E97B3B0-2E39-9842-B7AB-96ED9B713A6F}">
      <dgm:prSet phldrT="[Text]"/>
      <dgm:spPr/>
      <dgm:t>
        <a:bodyPr/>
        <a:lstStyle/>
        <a:p>
          <a:r>
            <a:rPr lang="en-US" dirty="0" smtClean="0"/>
            <a:t>Individual</a:t>
          </a:r>
          <a:endParaRPr lang="en-US" dirty="0"/>
        </a:p>
      </dgm:t>
    </dgm:pt>
    <dgm:pt modelId="{F7D69795-5CA5-CB4E-BFB1-80268463B875}" type="parTrans" cxnId="{E6EB28A6-27CA-CA4D-893B-61FCCE33755D}">
      <dgm:prSet/>
      <dgm:spPr/>
      <dgm:t>
        <a:bodyPr/>
        <a:lstStyle/>
        <a:p>
          <a:endParaRPr lang="en-US"/>
        </a:p>
      </dgm:t>
    </dgm:pt>
    <dgm:pt modelId="{AF192BF2-B32C-C84B-BB18-55D74B556875}" type="sibTrans" cxnId="{E6EB28A6-27CA-CA4D-893B-61FCCE33755D}">
      <dgm:prSet/>
      <dgm:spPr/>
      <dgm:t>
        <a:bodyPr/>
        <a:lstStyle/>
        <a:p>
          <a:endParaRPr lang="en-US"/>
        </a:p>
      </dgm:t>
    </dgm:pt>
    <dgm:pt modelId="{4EE6FF03-CC77-494A-98F7-539CDD6C164B}">
      <dgm:prSet phldrT="[Text]"/>
      <dgm:spPr/>
      <dgm:t>
        <a:bodyPr/>
        <a:lstStyle/>
        <a:p>
          <a:r>
            <a:rPr lang="en-US" dirty="0" smtClean="0">
              <a:solidFill>
                <a:schemeClr val="tx2"/>
              </a:solidFill>
            </a:rPr>
            <a:t>Project Assignment and Assessment</a:t>
          </a:r>
          <a:endParaRPr lang="en-US" dirty="0">
            <a:solidFill>
              <a:schemeClr val="tx2"/>
            </a:solidFill>
          </a:endParaRPr>
        </a:p>
      </dgm:t>
    </dgm:pt>
    <dgm:pt modelId="{3367D719-09D0-3D42-8BAE-A01D695C87D1}" type="parTrans" cxnId="{0070DEAC-FE2F-DD40-B36B-0F443E89AA7C}">
      <dgm:prSet/>
      <dgm:spPr/>
      <dgm:t>
        <a:bodyPr/>
        <a:lstStyle/>
        <a:p>
          <a:endParaRPr lang="en-US"/>
        </a:p>
      </dgm:t>
    </dgm:pt>
    <dgm:pt modelId="{054FCE26-20AF-754C-89BB-46B3696A23F4}" type="sibTrans" cxnId="{0070DEAC-FE2F-DD40-B36B-0F443E89AA7C}">
      <dgm:prSet/>
      <dgm:spPr/>
      <dgm:t>
        <a:bodyPr/>
        <a:lstStyle/>
        <a:p>
          <a:endParaRPr lang="en-US"/>
        </a:p>
      </dgm:t>
    </dgm:pt>
    <dgm:pt modelId="{C4AD1AC1-C110-434C-8E14-0FEED92FB37B}">
      <dgm:prSet phldrT="[Text]"/>
      <dgm:spPr/>
      <dgm:t>
        <a:bodyPr/>
        <a:lstStyle/>
        <a:p>
          <a:r>
            <a:rPr lang="en-US" dirty="0" smtClean="0"/>
            <a:t>Real or Textbook Case</a:t>
          </a:r>
          <a:endParaRPr lang="en-US" dirty="0"/>
        </a:p>
      </dgm:t>
    </dgm:pt>
    <dgm:pt modelId="{9B99C889-B2D2-CF47-A122-FE9A29D04974}" type="parTrans" cxnId="{FB317A42-F14F-6F4C-BE59-86875C871EBB}">
      <dgm:prSet/>
      <dgm:spPr/>
      <dgm:t>
        <a:bodyPr/>
        <a:lstStyle/>
        <a:p>
          <a:endParaRPr lang="en-US"/>
        </a:p>
      </dgm:t>
    </dgm:pt>
    <dgm:pt modelId="{39593618-1CB3-C842-8335-A61DF94A82DD}" type="sibTrans" cxnId="{FB317A42-F14F-6F4C-BE59-86875C871EBB}">
      <dgm:prSet/>
      <dgm:spPr/>
      <dgm:t>
        <a:bodyPr/>
        <a:lstStyle/>
        <a:p>
          <a:endParaRPr lang="en-US"/>
        </a:p>
      </dgm:t>
    </dgm:pt>
    <dgm:pt modelId="{AD5F32CF-A805-FA4F-8BE9-5FEB66B31263}">
      <dgm:prSet phldrT="[Text]"/>
      <dgm:spPr/>
      <dgm:t>
        <a:bodyPr/>
        <a:lstStyle/>
        <a:p>
          <a:r>
            <a:rPr lang="en-US" dirty="0" smtClean="0"/>
            <a:t>Papers/Exams</a:t>
          </a:r>
          <a:endParaRPr lang="en-US" dirty="0"/>
        </a:p>
      </dgm:t>
    </dgm:pt>
    <dgm:pt modelId="{FE5F49ED-750D-FD4D-8D4F-3BB63662B98F}" type="parTrans" cxnId="{BE6CAB2B-BAAD-4841-AD4F-8B5EC2D1D90B}">
      <dgm:prSet/>
      <dgm:spPr/>
      <dgm:t>
        <a:bodyPr/>
        <a:lstStyle/>
        <a:p>
          <a:endParaRPr lang="en-US"/>
        </a:p>
      </dgm:t>
    </dgm:pt>
    <dgm:pt modelId="{C33985C1-6481-424F-B84E-E813EF6899F3}" type="sibTrans" cxnId="{BE6CAB2B-BAAD-4841-AD4F-8B5EC2D1D90B}">
      <dgm:prSet/>
      <dgm:spPr/>
      <dgm:t>
        <a:bodyPr/>
        <a:lstStyle/>
        <a:p>
          <a:endParaRPr lang="en-US"/>
        </a:p>
      </dgm:t>
    </dgm:pt>
    <dgm:pt modelId="{9FB0C31F-213D-1A42-9609-D7F049FFFCED}">
      <dgm:prSet phldrT="[Text]"/>
      <dgm:spPr/>
      <dgm:t>
        <a:bodyPr/>
        <a:lstStyle/>
        <a:p>
          <a:r>
            <a:rPr lang="en-US" dirty="0" smtClean="0"/>
            <a:t>Simulation</a:t>
          </a:r>
          <a:endParaRPr lang="en-US" dirty="0"/>
        </a:p>
      </dgm:t>
    </dgm:pt>
    <dgm:pt modelId="{B31BC5C2-92B7-6647-953A-A82C0217E993}" type="parTrans" cxnId="{D8916CC4-2AFD-1946-BE5C-AD3C84092372}">
      <dgm:prSet/>
      <dgm:spPr/>
      <dgm:t>
        <a:bodyPr/>
        <a:lstStyle/>
        <a:p>
          <a:endParaRPr lang="en-US"/>
        </a:p>
      </dgm:t>
    </dgm:pt>
    <dgm:pt modelId="{02763A9E-ABA9-F747-9986-C05AE1FD4204}" type="sibTrans" cxnId="{D8916CC4-2AFD-1946-BE5C-AD3C84092372}">
      <dgm:prSet/>
      <dgm:spPr/>
      <dgm:t>
        <a:bodyPr/>
        <a:lstStyle/>
        <a:p>
          <a:endParaRPr lang="en-US"/>
        </a:p>
      </dgm:t>
    </dgm:pt>
    <dgm:pt modelId="{DBDA89C0-E8C3-1B44-9B95-74D1624B55CC}" type="pres">
      <dgm:prSet presAssocID="{42DA22E2-5109-114F-BD82-9F183A0ED53D}" presName="theList" presStyleCnt="0">
        <dgm:presLayoutVars>
          <dgm:dir/>
          <dgm:animLvl val="lvl"/>
          <dgm:resizeHandles val="exact"/>
        </dgm:presLayoutVars>
      </dgm:prSet>
      <dgm:spPr/>
      <dgm:t>
        <a:bodyPr/>
        <a:lstStyle/>
        <a:p>
          <a:endParaRPr lang="en-US"/>
        </a:p>
      </dgm:t>
    </dgm:pt>
    <dgm:pt modelId="{005A1057-3F2C-4549-9217-760F7070428A}" type="pres">
      <dgm:prSet presAssocID="{DF30FFC2-E777-2A4C-923F-3586FBB48FEA}" presName="compNode" presStyleCnt="0"/>
      <dgm:spPr/>
    </dgm:pt>
    <dgm:pt modelId="{A1AF2684-E546-E040-BD5C-1E4F8711545C}" type="pres">
      <dgm:prSet presAssocID="{DF30FFC2-E777-2A4C-923F-3586FBB48FEA}" presName="aNode" presStyleLbl="bgShp" presStyleIdx="0" presStyleCnt="4" custLinFactNeighborX="-5487" custLinFactNeighborY="-8622"/>
      <dgm:spPr/>
      <dgm:t>
        <a:bodyPr/>
        <a:lstStyle/>
        <a:p>
          <a:endParaRPr lang="en-US"/>
        </a:p>
      </dgm:t>
    </dgm:pt>
    <dgm:pt modelId="{FF4EE6CF-68E0-CE48-A5ED-57C91670E9B3}" type="pres">
      <dgm:prSet presAssocID="{DF30FFC2-E777-2A4C-923F-3586FBB48FEA}" presName="textNode" presStyleLbl="bgShp" presStyleIdx="0" presStyleCnt="4"/>
      <dgm:spPr/>
      <dgm:t>
        <a:bodyPr/>
        <a:lstStyle/>
        <a:p>
          <a:endParaRPr lang="en-US"/>
        </a:p>
      </dgm:t>
    </dgm:pt>
    <dgm:pt modelId="{AE8B36AF-3655-7C43-ACF7-8D485C294D58}" type="pres">
      <dgm:prSet presAssocID="{DF30FFC2-E777-2A4C-923F-3586FBB48FEA}" presName="compChildNode" presStyleCnt="0"/>
      <dgm:spPr/>
    </dgm:pt>
    <dgm:pt modelId="{3C5F2A55-2C83-734C-B93E-D07102129BC2}" type="pres">
      <dgm:prSet presAssocID="{DF30FFC2-E777-2A4C-923F-3586FBB48FEA}" presName="theInnerList" presStyleCnt="0"/>
      <dgm:spPr/>
    </dgm:pt>
    <dgm:pt modelId="{741AFB35-C5FF-EB46-8E10-42056478EF74}" type="pres">
      <dgm:prSet presAssocID="{662CCA86-D54B-C248-A4CD-56FA15853AA7}" presName="childNode" presStyleLbl="node1" presStyleIdx="0" presStyleCnt="13">
        <dgm:presLayoutVars>
          <dgm:bulletEnabled val="1"/>
        </dgm:presLayoutVars>
      </dgm:prSet>
      <dgm:spPr/>
      <dgm:t>
        <a:bodyPr/>
        <a:lstStyle/>
        <a:p>
          <a:endParaRPr lang="en-US"/>
        </a:p>
      </dgm:t>
    </dgm:pt>
    <dgm:pt modelId="{FA56B299-1D0F-3249-BC29-EE09361DF1DB}" type="pres">
      <dgm:prSet presAssocID="{662CCA86-D54B-C248-A4CD-56FA15853AA7}" presName="aSpace2" presStyleCnt="0"/>
      <dgm:spPr/>
    </dgm:pt>
    <dgm:pt modelId="{A7B93DB7-B40F-0C49-B0FB-6BA8AA9BD28B}" type="pres">
      <dgm:prSet presAssocID="{4F14CB67-2395-9742-B8F8-3689AA18FDB5}" presName="childNode" presStyleLbl="node1" presStyleIdx="1" presStyleCnt="13">
        <dgm:presLayoutVars>
          <dgm:bulletEnabled val="1"/>
        </dgm:presLayoutVars>
      </dgm:prSet>
      <dgm:spPr/>
      <dgm:t>
        <a:bodyPr/>
        <a:lstStyle/>
        <a:p>
          <a:endParaRPr lang="en-US"/>
        </a:p>
      </dgm:t>
    </dgm:pt>
    <dgm:pt modelId="{222F1462-5F3B-D441-9540-E8AABD6B569E}" type="pres">
      <dgm:prSet presAssocID="{4F14CB67-2395-9742-B8F8-3689AA18FDB5}" presName="aSpace2" presStyleCnt="0"/>
      <dgm:spPr/>
    </dgm:pt>
    <dgm:pt modelId="{7AA27CD5-A288-0F4C-B7D9-589DBE772A83}" type="pres">
      <dgm:prSet presAssocID="{1E648863-E8D7-4A47-A1D2-C02EEB5CB707}" presName="childNode" presStyleLbl="node1" presStyleIdx="2" presStyleCnt="13">
        <dgm:presLayoutVars>
          <dgm:bulletEnabled val="1"/>
        </dgm:presLayoutVars>
      </dgm:prSet>
      <dgm:spPr/>
      <dgm:t>
        <a:bodyPr/>
        <a:lstStyle/>
        <a:p>
          <a:endParaRPr lang="en-US"/>
        </a:p>
      </dgm:t>
    </dgm:pt>
    <dgm:pt modelId="{29FBD9E9-535B-3E4C-B265-A7184BF7E4FE}" type="pres">
      <dgm:prSet presAssocID="{1E648863-E8D7-4A47-A1D2-C02EEB5CB707}" presName="aSpace2" presStyleCnt="0"/>
      <dgm:spPr/>
    </dgm:pt>
    <dgm:pt modelId="{B950AA0E-B6BD-B141-9445-5DF28EC2D806}" type="pres">
      <dgm:prSet presAssocID="{3689B26B-A7F5-D24B-97A9-31CD94F99C5E}" presName="childNode" presStyleLbl="node1" presStyleIdx="3" presStyleCnt="13">
        <dgm:presLayoutVars>
          <dgm:bulletEnabled val="1"/>
        </dgm:presLayoutVars>
      </dgm:prSet>
      <dgm:spPr/>
      <dgm:t>
        <a:bodyPr/>
        <a:lstStyle/>
        <a:p>
          <a:endParaRPr lang="en-US"/>
        </a:p>
      </dgm:t>
    </dgm:pt>
    <dgm:pt modelId="{D9E3C9BA-92BD-6048-A61B-BA2AD15637A9}" type="pres">
      <dgm:prSet presAssocID="{DF30FFC2-E777-2A4C-923F-3586FBB48FEA}" presName="aSpace" presStyleCnt="0"/>
      <dgm:spPr/>
    </dgm:pt>
    <dgm:pt modelId="{C59D0DA6-2B6D-C647-96D6-973EF524BFC8}" type="pres">
      <dgm:prSet presAssocID="{74E49445-EBAE-1E46-BC8D-4F148F510EE9}" presName="compNode" presStyleCnt="0"/>
      <dgm:spPr/>
    </dgm:pt>
    <dgm:pt modelId="{6D7069CE-42D1-0544-9A97-EE872F257559}" type="pres">
      <dgm:prSet presAssocID="{74E49445-EBAE-1E46-BC8D-4F148F510EE9}" presName="aNode" presStyleLbl="bgShp" presStyleIdx="1" presStyleCnt="4"/>
      <dgm:spPr/>
      <dgm:t>
        <a:bodyPr/>
        <a:lstStyle/>
        <a:p>
          <a:endParaRPr lang="en-US"/>
        </a:p>
      </dgm:t>
    </dgm:pt>
    <dgm:pt modelId="{5BEE13DF-BD20-F944-822F-8D9B398392C1}" type="pres">
      <dgm:prSet presAssocID="{74E49445-EBAE-1E46-BC8D-4F148F510EE9}" presName="textNode" presStyleLbl="bgShp" presStyleIdx="1" presStyleCnt="4"/>
      <dgm:spPr/>
      <dgm:t>
        <a:bodyPr/>
        <a:lstStyle/>
        <a:p>
          <a:endParaRPr lang="en-US"/>
        </a:p>
      </dgm:t>
    </dgm:pt>
    <dgm:pt modelId="{797C5FAD-4DF6-044F-9248-88970E3446E3}" type="pres">
      <dgm:prSet presAssocID="{74E49445-EBAE-1E46-BC8D-4F148F510EE9}" presName="compChildNode" presStyleCnt="0"/>
      <dgm:spPr/>
    </dgm:pt>
    <dgm:pt modelId="{4D861F6F-BAA7-214B-954C-175C0E967387}" type="pres">
      <dgm:prSet presAssocID="{74E49445-EBAE-1E46-BC8D-4F148F510EE9}" presName="theInnerList" presStyleCnt="0"/>
      <dgm:spPr/>
    </dgm:pt>
    <dgm:pt modelId="{FAE5CE43-3B44-094F-8E06-3C6BF71F69F5}" type="pres">
      <dgm:prSet presAssocID="{147410C5-1C27-FF40-967C-7846198963EA}" presName="childNode" presStyleLbl="node1" presStyleIdx="4" presStyleCnt="13">
        <dgm:presLayoutVars>
          <dgm:bulletEnabled val="1"/>
        </dgm:presLayoutVars>
      </dgm:prSet>
      <dgm:spPr/>
      <dgm:t>
        <a:bodyPr/>
        <a:lstStyle/>
        <a:p>
          <a:endParaRPr lang="en-US"/>
        </a:p>
      </dgm:t>
    </dgm:pt>
    <dgm:pt modelId="{19879AA7-67F1-8B45-BC6F-04C1383E42BA}" type="pres">
      <dgm:prSet presAssocID="{147410C5-1C27-FF40-967C-7846198963EA}" presName="aSpace2" presStyleCnt="0"/>
      <dgm:spPr/>
    </dgm:pt>
    <dgm:pt modelId="{20AF7A65-45A2-9C47-A9B2-6299E2892C93}" type="pres">
      <dgm:prSet presAssocID="{E97909C8-65B1-8840-A27D-CC16AC26F55D}" presName="childNode" presStyleLbl="node1" presStyleIdx="5" presStyleCnt="13">
        <dgm:presLayoutVars>
          <dgm:bulletEnabled val="1"/>
        </dgm:presLayoutVars>
      </dgm:prSet>
      <dgm:spPr/>
      <dgm:t>
        <a:bodyPr/>
        <a:lstStyle/>
        <a:p>
          <a:endParaRPr lang="en-US"/>
        </a:p>
      </dgm:t>
    </dgm:pt>
    <dgm:pt modelId="{CA300C60-9B87-814C-882F-AA264C2F819A}" type="pres">
      <dgm:prSet presAssocID="{E97909C8-65B1-8840-A27D-CC16AC26F55D}" presName="aSpace2" presStyleCnt="0"/>
      <dgm:spPr/>
    </dgm:pt>
    <dgm:pt modelId="{86516778-683F-924B-8317-9FA3F35286E5}" type="pres">
      <dgm:prSet presAssocID="{01674C7D-E6CE-F945-B031-B6054B53F6B1}" presName="childNode" presStyleLbl="node1" presStyleIdx="6" presStyleCnt="13">
        <dgm:presLayoutVars>
          <dgm:bulletEnabled val="1"/>
        </dgm:presLayoutVars>
      </dgm:prSet>
      <dgm:spPr/>
      <dgm:t>
        <a:bodyPr/>
        <a:lstStyle/>
        <a:p>
          <a:endParaRPr lang="en-US"/>
        </a:p>
      </dgm:t>
    </dgm:pt>
    <dgm:pt modelId="{463F54AA-EC8E-744C-AC99-A4A49B3FA928}" type="pres">
      <dgm:prSet presAssocID="{74E49445-EBAE-1E46-BC8D-4F148F510EE9}" presName="aSpace" presStyleCnt="0"/>
      <dgm:spPr/>
    </dgm:pt>
    <dgm:pt modelId="{99E03BE2-34CA-1248-856E-266527B423E0}" type="pres">
      <dgm:prSet presAssocID="{860486CA-3498-4947-AF38-0BCCB0154044}" presName="compNode" presStyleCnt="0"/>
      <dgm:spPr/>
    </dgm:pt>
    <dgm:pt modelId="{65347527-918F-C544-9033-E09077D77005}" type="pres">
      <dgm:prSet presAssocID="{860486CA-3498-4947-AF38-0BCCB0154044}" presName="aNode" presStyleLbl="bgShp" presStyleIdx="2" presStyleCnt="4"/>
      <dgm:spPr/>
      <dgm:t>
        <a:bodyPr/>
        <a:lstStyle/>
        <a:p>
          <a:endParaRPr lang="en-US"/>
        </a:p>
      </dgm:t>
    </dgm:pt>
    <dgm:pt modelId="{52BA718D-7877-994D-964F-79C1C6F78626}" type="pres">
      <dgm:prSet presAssocID="{860486CA-3498-4947-AF38-0BCCB0154044}" presName="textNode" presStyleLbl="bgShp" presStyleIdx="2" presStyleCnt="4"/>
      <dgm:spPr/>
      <dgm:t>
        <a:bodyPr/>
        <a:lstStyle/>
        <a:p>
          <a:endParaRPr lang="en-US"/>
        </a:p>
      </dgm:t>
    </dgm:pt>
    <dgm:pt modelId="{75C09047-338A-EB48-8F89-4F4B975AE6E7}" type="pres">
      <dgm:prSet presAssocID="{860486CA-3498-4947-AF38-0BCCB0154044}" presName="compChildNode" presStyleCnt="0"/>
      <dgm:spPr/>
    </dgm:pt>
    <dgm:pt modelId="{F7EB1C76-C1D8-B945-9FC4-9B0CAF52F8B6}" type="pres">
      <dgm:prSet presAssocID="{860486CA-3498-4947-AF38-0BCCB0154044}" presName="theInnerList" presStyleCnt="0"/>
      <dgm:spPr/>
    </dgm:pt>
    <dgm:pt modelId="{A8912E67-34E2-CD4E-BEB6-18C4DF65A92B}" type="pres">
      <dgm:prSet presAssocID="{7BCA0DC9-FFE6-6D4E-8463-936209EA797E}" presName="childNode" presStyleLbl="node1" presStyleIdx="7" presStyleCnt="13">
        <dgm:presLayoutVars>
          <dgm:bulletEnabled val="1"/>
        </dgm:presLayoutVars>
      </dgm:prSet>
      <dgm:spPr/>
      <dgm:t>
        <a:bodyPr/>
        <a:lstStyle/>
        <a:p>
          <a:endParaRPr lang="en-US"/>
        </a:p>
      </dgm:t>
    </dgm:pt>
    <dgm:pt modelId="{ED002CE3-2F1D-0441-B0B3-875870376326}" type="pres">
      <dgm:prSet presAssocID="{7BCA0DC9-FFE6-6D4E-8463-936209EA797E}" presName="aSpace2" presStyleCnt="0"/>
      <dgm:spPr/>
    </dgm:pt>
    <dgm:pt modelId="{55839147-A12C-A642-8155-D96D88186B80}" type="pres">
      <dgm:prSet presAssocID="{7496F1A3-DF7B-9344-8A55-E242B82806B8}" presName="childNode" presStyleLbl="node1" presStyleIdx="8" presStyleCnt="13">
        <dgm:presLayoutVars>
          <dgm:bulletEnabled val="1"/>
        </dgm:presLayoutVars>
      </dgm:prSet>
      <dgm:spPr/>
      <dgm:t>
        <a:bodyPr/>
        <a:lstStyle/>
        <a:p>
          <a:endParaRPr lang="en-US"/>
        </a:p>
      </dgm:t>
    </dgm:pt>
    <dgm:pt modelId="{6414E61B-7472-914B-A8C3-1B383C07871D}" type="pres">
      <dgm:prSet presAssocID="{7496F1A3-DF7B-9344-8A55-E242B82806B8}" presName="aSpace2" presStyleCnt="0"/>
      <dgm:spPr/>
    </dgm:pt>
    <dgm:pt modelId="{6D8B885E-FD91-974E-8ED1-B20ADA881D75}" type="pres">
      <dgm:prSet presAssocID="{5E97B3B0-2E39-9842-B7AB-96ED9B713A6F}" presName="childNode" presStyleLbl="node1" presStyleIdx="9" presStyleCnt="13">
        <dgm:presLayoutVars>
          <dgm:bulletEnabled val="1"/>
        </dgm:presLayoutVars>
      </dgm:prSet>
      <dgm:spPr/>
      <dgm:t>
        <a:bodyPr/>
        <a:lstStyle/>
        <a:p>
          <a:endParaRPr lang="en-US"/>
        </a:p>
      </dgm:t>
    </dgm:pt>
    <dgm:pt modelId="{7C5EA65A-CFC5-6645-A919-03DBBD2F3A3D}" type="pres">
      <dgm:prSet presAssocID="{860486CA-3498-4947-AF38-0BCCB0154044}" presName="aSpace" presStyleCnt="0"/>
      <dgm:spPr/>
    </dgm:pt>
    <dgm:pt modelId="{C01D2574-545A-5E4D-9048-5AC884D19ACF}" type="pres">
      <dgm:prSet presAssocID="{4EE6FF03-CC77-494A-98F7-539CDD6C164B}" presName="compNode" presStyleCnt="0"/>
      <dgm:spPr/>
    </dgm:pt>
    <dgm:pt modelId="{01E722B5-F1FC-B941-AF7C-0D7C73078005}" type="pres">
      <dgm:prSet presAssocID="{4EE6FF03-CC77-494A-98F7-539CDD6C164B}" presName="aNode" presStyleLbl="bgShp" presStyleIdx="3" presStyleCnt="4"/>
      <dgm:spPr/>
      <dgm:t>
        <a:bodyPr/>
        <a:lstStyle/>
        <a:p>
          <a:endParaRPr lang="en-US"/>
        </a:p>
      </dgm:t>
    </dgm:pt>
    <dgm:pt modelId="{71DF356E-3A3D-0247-A987-94D849172218}" type="pres">
      <dgm:prSet presAssocID="{4EE6FF03-CC77-494A-98F7-539CDD6C164B}" presName="textNode" presStyleLbl="bgShp" presStyleIdx="3" presStyleCnt="4"/>
      <dgm:spPr/>
      <dgm:t>
        <a:bodyPr/>
        <a:lstStyle/>
        <a:p>
          <a:endParaRPr lang="en-US"/>
        </a:p>
      </dgm:t>
    </dgm:pt>
    <dgm:pt modelId="{7B5FB6B4-280B-B746-85E9-A9B8F27D695E}" type="pres">
      <dgm:prSet presAssocID="{4EE6FF03-CC77-494A-98F7-539CDD6C164B}" presName="compChildNode" presStyleCnt="0"/>
      <dgm:spPr/>
    </dgm:pt>
    <dgm:pt modelId="{E1C9DCBB-633F-E148-9692-8A2AC7003756}" type="pres">
      <dgm:prSet presAssocID="{4EE6FF03-CC77-494A-98F7-539CDD6C164B}" presName="theInnerList" presStyleCnt="0"/>
      <dgm:spPr/>
    </dgm:pt>
    <dgm:pt modelId="{22C28B03-40CC-184E-ABCE-B68397521FD6}" type="pres">
      <dgm:prSet presAssocID="{C4AD1AC1-C110-434C-8E14-0FEED92FB37B}" presName="childNode" presStyleLbl="node1" presStyleIdx="10" presStyleCnt="13">
        <dgm:presLayoutVars>
          <dgm:bulletEnabled val="1"/>
        </dgm:presLayoutVars>
      </dgm:prSet>
      <dgm:spPr/>
      <dgm:t>
        <a:bodyPr/>
        <a:lstStyle/>
        <a:p>
          <a:endParaRPr lang="en-US"/>
        </a:p>
      </dgm:t>
    </dgm:pt>
    <dgm:pt modelId="{2A0E08F1-354A-E841-8684-D5C4C819677E}" type="pres">
      <dgm:prSet presAssocID="{C4AD1AC1-C110-434C-8E14-0FEED92FB37B}" presName="aSpace2" presStyleCnt="0"/>
      <dgm:spPr/>
    </dgm:pt>
    <dgm:pt modelId="{F19827DD-31FC-434B-9383-3979A4F915B6}" type="pres">
      <dgm:prSet presAssocID="{AD5F32CF-A805-FA4F-8BE9-5FEB66B31263}" presName="childNode" presStyleLbl="node1" presStyleIdx="11" presStyleCnt="13">
        <dgm:presLayoutVars>
          <dgm:bulletEnabled val="1"/>
        </dgm:presLayoutVars>
      </dgm:prSet>
      <dgm:spPr/>
      <dgm:t>
        <a:bodyPr/>
        <a:lstStyle/>
        <a:p>
          <a:endParaRPr lang="en-US"/>
        </a:p>
      </dgm:t>
    </dgm:pt>
    <dgm:pt modelId="{4D7F8F60-F78F-FB41-9E18-EAD05DD08D55}" type="pres">
      <dgm:prSet presAssocID="{AD5F32CF-A805-FA4F-8BE9-5FEB66B31263}" presName="aSpace2" presStyleCnt="0"/>
      <dgm:spPr/>
    </dgm:pt>
    <dgm:pt modelId="{12FDA7DA-8F87-9B47-ABBA-E54CEEFAC223}" type="pres">
      <dgm:prSet presAssocID="{9FB0C31F-213D-1A42-9609-D7F049FFFCED}" presName="childNode" presStyleLbl="node1" presStyleIdx="12" presStyleCnt="13">
        <dgm:presLayoutVars>
          <dgm:bulletEnabled val="1"/>
        </dgm:presLayoutVars>
      </dgm:prSet>
      <dgm:spPr/>
      <dgm:t>
        <a:bodyPr/>
        <a:lstStyle/>
        <a:p>
          <a:endParaRPr lang="en-US"/>
        </a:p>
      </dgm:t>
    </dgm:pt>
  </dgm:ptLst>
  <dgm:cxnLst>
    <dgm:cxn modelId="{EEC607EB-F87B-4D51-B724-CD4F6E63E1FF}" type="presOf" srcId="{4F14CB67-2395-9742-B8F8-3689AA18FDB5}" destId="{A7B93DB7-B40F-0C49-B0FB-6BA8AA9BD28B}" srcOrd="0" destOrd="0" presId="urn:microsoft.com/office/officeart/2005/8/layout/lProcess2"/>
    <dgm:cxn modelId="{E6EB28A6-27CA-CA4D-893B-61FCCE33755D}" srcId="{860486CA-3498-4947-AF38-0BCCB0154044}" destId="{5E97B3B0-2E39-9842-B7AB-96ED9B713A6F}" srcOrd="2" destOrd="0" parTransId="{F7D69795-5CA5-CB4E-BFB1-80268463B875}" sibTransId="{AF192BF2-B32C-C84B-BB18-55D74B556875}"/>
    <dgm:cxn modelId="{67B278E2-AA74-454A-9089-65EF3AD40F6A}" type="presOf" srcId="{7496F1A3-DF7B-9344-8A55-E242B82806B8}" destId="{55839147-A12C-A642-8155-D96D88186B80}" srcOrd="0" destOrd="0" presId="urn:microsoft.com/office/officeart/2005/8/layout/lProcess2"/>
    <dgm:cxn modelId="{BE6CAB2B-BAAD-4841-AD4F-8B5EC2D1D90B}" srcId="{4EE6FF03-CC77-494A-98F7-539CDD6C164B}" destId="{AD5F32CF-A805-FA4F-8BE9-5FEB66B31263}" srcOrd="1" destOrd="0" parTransId="{FE5F49ED-750D-FD4D-8D4F-3BB63662B98F}" sibTransId="{C33985C1-6481-424F-B84E-E813EF6899F3}"/>
    <dgm:cxn modelId="{97B36241-89C4-49B0-99CD-80567AE15AB6}" type="presOf" srcId="{4EE6FF03-CC77-494A-98F7-539CDD6C164B}" destId="{01E722B5-F1FC-B941-AF7C-0D7C73078005}" srcOrd="0" destOrd="0" presId="urn:microsoft.com/office/officeart/2005/8/layout/lProcess2"/>
    <dgm:cxn modelId="{052D4364-C26A-48F3-A0F4-A0DF96F193EB}" type="presOf" srcId="{E97909C8-65B1-8840-A27D-CC16AC26F55D}" destId="{20AF7A65-45A2-9C47-A9B2-6299E2892C93}" srcOrd="0" destOrd="0" presId="urn:microsoft.com/office/officeart/2005/8/layout/lProcess2"/>
    <dgm:cxn modelId="{0070DEAC-FE2F-DD40-B36B-0F443E89AA7C}" srcId="{42DA22E2-5109-114F-BD82-9F183A0ED53D}" destId="{4EE6FF03-CC77-494A-98F7-539CDD6C164B}" srcOrd="3" destOrd="0" parTransId="{3367D719-09D0-3D42-8BAE-A01D695C87D1}" sibTransId="{054FCE26-20AF-754C-89BB-46B3696A23F4}"/>
    <dgm:cxn modelId="{DD3B5A26-C27B-8549-8D74-1B2F5A93F3F0}" srcId="{DF30FFC2-E777-2A4C-923F-3586FBB48FEA}" destId="{1E648863-E8D7-4A47-A1D2-C02EEB5CB707}" srcOrd="2" destOrd="0" parTransId="{722F9BAA-82AB-CF4C-AA2B-E64FAE555E66}" sibTransId="{A06EE327-BE50-4F44-8FE5-F9BEDCE463F6}"/>
    <dgm:cxn modelId="{1B974408-188E-5D4D-BF8B-DBAAAEEF3C89}" srcId="{42DA22E2-5109-114F-BD82-9F183A0ED53D}" destId="{DF30FFC2-E777-2A4C-923F-3586FBB48FEA}" srcOrd="0" destOrd="0" parTransId="{37637477-CE1C-BC46-97A4-E658FEA6029E}" sibTransId="{117757E8-718C-E24F-BEC3-A8596349A535}"/>
    <dgm:cxn modelId="{749EC172-9A24-4C9A-93FF-52E74BFE2D6E}" type="presOf" srcId="{DF30FFC2-E777-2A4C-923F-3586FBB48FEA}" destId="{A1AF2684-E546-E040-BD5C-1E4F8711545C}" srcOrd="0" destOrd="0" presId="urn:microsoft.com/office/officeart/2005/8/layout/lProcess2"/>
    <dgm:cxn modelId="{4794B94B-09A7-4FB9-B8D9-02BF0951A24F}" type="presOf" srcId="{860486CA-3498-4947-AF38-0BCCB0154044}" destId="{65347527-918F-C544-9033-E09077D77005}" srcOrd="0" destOrd="0" presId="urn:microsoft.com/office/officeart/2005/8/layout/lProcess2"/>
    <dgm:cxn modelId="{91D1EB6D-EF0E-744F-8646-A12F2387B984}" srcId="{74E49445-EBAE-1E46-BC8D-4F148F510EE9}" destId="{E97909C8-65B1-8840-A27D-CC16AC26F55D}" srcOrd="1" destOrd="0" parTransId="{93F1A1B7-DE06-F14F-BC59-83F7052A1459}" sibTransId="{F89ED3CD-786F-A947-A167-F4F94FA3F9E9}"/>
    <dgm:cxn modelId="{3E3FAB19-997F-41B3-BDE8-05622E0076E1}" type="presOf" srcId="{5E97B3B0-2E39-9842-B7AB-96ED9B713A6F}" destId="{6D8B885E-FD91-974E-8ED1-B20ADA881D75}" srcOrd="0" destOrd="0" presId="urn:microsoft.com/office/officeart/2005/8/layout/lProcess2"/>
    <dgm:cxn modelId="{7A544D86-8DF4-4CF2-990C-AEFD72DCD18E}" type="presOf" srcId="{1E648863-E8D7-4A47-A1D2-C02EEB5CB707}" destId="{7AA27CD5-A288-0F4C-B7D9-589DBE772A83}" srcOrd="0" destOrd="0" presId="urn:microsoft.com/office/officeart/2005/8/layout/lProcess2"/>
    <dgm:cxn modelId="{215FA491-587B-41A5-8ECF-67A89BDCF841}" type="presOf" srcId="{74E49445-EBAE-1E46-BC8D-4F148F510EE9}" destId="{6D7069CE-42D1-0544-9A97-EE872F257559}" srcOrd="0" destOrd="0" presId="urn:microsoft.com/office/officeart/2005/8/layout/lProcess2"/>
    <dgm:cxn modelId="{F4487D09-2DBF-4D54-85B9-BC5A02177AD9}" type="presOf" srcId="{74E49445-EBAE-1E46-BC8D-4F148F510EE9}" destId="{5BEE13DF-BD20-F944-822F-8D9B398392C1}" srcOrd="1" destOrd="0" presId="urn:microsoft.com/office/officeart/2005/8/layout/lProcess2"/>
    <dgm:cxn modelId="{45F925A9-3FF8-4659-8EB3-403210C6558A}" type="presOf" srcId="{42DA22E2-5109-114F-BD82-9F183A0ED53D}" destId="{DBDA89C0-E8C3-1B44-9B95-74D1624B55CC}" srcOrd="0" destOrd="0" presId="urn:microsoft.com/office/officeart/2005/8/layout/lProcess2"/>
    <dgm:cxn modelId="{F0F79660-04AE-468E-85FE-03122733477B}" type="presOf" srcId="{01674C7D-E6CE-F945-B031-B6054B53F6B1}" destId="{86516778-683F-924B-8317-9FA3F35286E5}" srcOrd="0" destOrd="0" presId="urn:microsoft.com/office/officeart/2005/8/layout/lProcess2"/>
    <dgm:cxn modelId="{9DEF12B9-1355-4D74-9C31-284B0F121B30}" type="presOf" srcId="{4EE6FF03-CC77-494A-98F7-539CDD6C164B}" destId="{71DF356E-3A3D-0247-A987-94D849172218}" srcOrd="1" destOrd="0" presId="urn:microsoft.com/office/officeart/2005/8/layout/lProcess2"/>
    <dgm:cxn modelId="{D8916CC4-2AFD-1946-BE5C-AD3C84092372}" srcId="{4EE6FF03-CC77-494A-98F7-539CDD6C164B}" destId="{9FB0C31F-213D-1A42-9609-D7F049FFFCED}" srcOrd="2" destOrd="0" parTransId="{B31BC5C2-92B7-6647-953A-A82C0217E993}" sibTransId="{02763A9E-ABA9-F747-9986-C05AE1FD4204}"/>
    <dgm:cxn modelId="{A3C28D5E-724D-4D56-B351-7A19DF82489D}" type="presOf" srcId="{C4AD1AC1-C110-434C-8E14-0FEED92FB37B}" destId="{22C28B03-40CC-184E-ABCE-B68397521FD6}" srcOrd="0" destOrd="0" presId="urn:microsoft.com/office/officeart/2005/8/layout/lProcess2"/>
    <dgm:cxn modelId="{FB317A42-F14F-6F4C-BE59-86875C871EBB}" srcId="{4EE6FF03-CC77-494A-98F7-539CDD6C164B}" destId="{C4AD1AC1-C110-434C-8E14-0FEED92FB37B}" srcOrd="0" destOrd="0" parTransId="{9B99C889-B2D2-CF47-A122-FE9A29D04974}" sibTransId="{39593618-1CB3-C842-8335-A61DF94A82DD}"/>
    <dgm:cxn modelId="{406D6BF4-1C03-EF42-9285-1AE79D5933C6}" srcId="{860486CA-3498-4947-AF38-0BCCB0154044}" destId="{7496F1A3-DF7B-9344-8A55-E242B82806B8}" srcOrd="1" destOrd="0" parTransId="{44A9AD65-3E53-5346-89B6-BBA3CBCB8A89}" sibTransId="{4FDEA3D2-C681-4742-BFE7-51B977382863}"/>
    <dgm:cxn modelId="{675EE909-120E-4E36-9EC2-1E025F1D8F85}" type="presOf" srcId="{AD5F32CF-A805-FA4F-8BE9-5FEB66B31263}" destId="{F19827DD-31FC-434B-9383-3979A4F915B6}" srcOrd="0" destOrd="0" presId="urn:microsoft.com/office/officeart/2005/8/layout/lProcess2"/>
    <dgm:cxn modelId="{B764D57B-5634-D64C-8967-9FE1B494741C}" srcId="{74E49445-EBAE-1E46-BC8D-4F148F510EE9}" destId="{147410C5-1C27-FF40-967C-7846198963EA}" srcOrd="0" destOrd="0" parTransId="{8797666A-4BB2-0C44-8B3D-6774AA42F899}" sibTransId="{1DF74CB7-1061-9E47-8D33-0AAADC0A2C45}"/>
    <dgm:cxn modelId="{7C738BED-5647-3A42-B306-4C14DA878CA7}" srcId="{DF30FFC2-E777-2A4C-923F-3586FBB48FEA}" destId="{3689B26B-A7F5-D24B-97A9-31CD94F99C5E}" srcOrd="3" destOrd="0" parTransId="{CF1443E9-7B58-7147-87A7-038103BB4FEE}" sibTransId="{C575FE0A-0573-9D41-901E-2771265C121C}"/>
    <dgm:cxn modelId="{E802871F-D6C9-4442-A3C2-A5CC23651DC7}" type="presOf" srcId="{147410C5-1C27-FF40-967C-7846198963EA}" destId="{FAE5CE43-3B44-094F-8E06-3C6BF71F69F5}" srcOrd="0" destOrd="0" presId="urn:microsoft.com/office/officeart/2005/8/layout/lProcess2"/>
    <dgm:cxn modelId="{5DCAC77E-9745-4A2E-9853-CF231477A781}" type="presOf" srcId="{3689B26B-A7F5-D24B-97A9-31CD94F99C5E}" destId="{B950AA0E-B6BD-B141-9445-5DF28EC2D806}" srcOrd="0" destOrd="0" presId="urn:microsoft.com/office/officeart/2005/8/layout/lProcess2"/>
    <dgm:cxn modelId="{0B9965EC-8C6B-724C-AC3C-1DB64F8B4266}" srcId="{DF30FFC2-E777-2A4C-923F-3586FBB48FEA}" destId="{662CCA86-D54B-C248-A4CD-56FA15853AA7}" srcOrd="0" destOrd="0" parTransId="{73CB0CF3-452F-E645-BC3C-F47FA31220BA}" sibTransId="{1F847CB4-29F2-D244-910E-056EDCC12449}"/>
    <dgm:cxn modelId="{C934454E-7B0F-472F-90E8-82FE870497C5}" type="presOf" srcId="{DF30FFC2-E777-2A4C-923F-3586FBB48FEA}" destId="{FF4EE6CF-68E0-CE48-A5ED-57C91670E9B3}" srcOrd="1" destOrd="0" presId="urn:microsoft.com/office/officeart/2005/8/layout/lProcess2"/>
    <dgm:cxn modelId="{2B7BB587-0A98-43AA-819F-225156F461C8}" type="presOf" srcId="{9FB0C31F-213D-1A42-9609-D7F049FFFCED}" destId="{12FDA7DA-8F87-9B47-ABBA-E54CEEFAC223}" srcOrd="0" destOrd="0" presId="urn:microsoft.com/office/officeart/2005/8/layout/lProcess2"/>
    <dgm:cxn modelId="{76797B7D-FA06-8342-B43A-70D173D7A252}" srcId="{DF30FFC2-E777-2A4C-923F-3586FBB48FEA}" destId="{4F14CB67-2395-9742-B8F8-3689AA18FDB5}" srcOrd="1" destOrd="0" parTransId="{30228D98-343B-0647-96B8-231C61D99199}" sibTransId="{C88ABED1-6095-BD49-B536-609A5BAFF834}"/>
    <dgm:cxn modelId="{6D97C3DE-F0E6-4B30-8E18-EB43902A1512}" type="presOf" srcId="{7BCA0DC9-FFE6-6D4E-8463-936209EA797E}" destId="{A8912E67-34E2-CD4E-BEB6-18C4DF65A92B}" srcOrd="0" destOrd="0" presId="urn:microsoft.com/office/officeart/2005/8/layout/lProcess2"/>
    <dgm:cxn modelId="{EC6AD185-4EF8-4DAB-81D1-653A5B8E8A83}" type="presOf" srcId="{860486CA-3498-4947-AF38-0BCCB0154044}" destId="{52BA718D-7877-994D-964F-79C1C6F78626}" srcOrd="1" destOrd="0" presId="urn:microsoft.com/office/officeart/2005/8/layout/lProcess2"/>
    <dgm:cxn modelId="{344FA44E-6C6A-9A44-8F4F-C245C831C6FB}" srcId="{860486CA-3498-4947-AF38-0BCCB0154044}" destId="{7BCA0DC9-FFE6-6D4E-8463-936209EA797E}" srcOrd="0" destOrd="0" parTransId="{1FA91B0F-A866-2F46-BD8D-590D242FC61C}" sibTransId="{9B61A83B-3D48-F644-95AC-1D261C6C7F8D}"/>
    <dgm:cxn modelId="{6B2092D9-53BB-4DDF-869B-1E557E29AAC9}" type="presOf" srcId="{662CCA86-D54B-C248-A4CD-56FA15853AA7}" destId="{741AFB35-C5FF-EB46-8E10-42056478EF74}" srcOrd="0" destOrd="0" presId="urn:microsoft.com/office/officeart/2005/8/layout/lProcess2"/>
    <dgm:cxn modelId="{A361097F-AC3A-4844-BDD3-882A415415BD}" srcId="{42DA22E2-5109-114F-BD82-9F183A0ED53D}" destId="{860486CA-3498-4947-AF38-0BCCB0154044}" srcOrd="2" destOrd="0" parTransId="{F819DB1E-4A52-7545-980B-F2BCBE33A646}" sibTransId="{3CF6AE4A-A4F9-1748-AD53-00EF362BD9D3}"/>
    <dgm:cxn modelId="{DE8B793F-4A91-974B-B2B5-0D3BF6F9A74E}" srcId="{42DA22E2-5109-114F-BD82-9F183A0ED53D}" destId="{74E49445-EBAE-1E46-BC8D-4F148F510EE9}" srcOrd="1" destOrd="0" parTransId="{FC2FB0E2-8802-FA47-A939-74E06FA05D0F}" sibTransId="{157CA335-E2CA-E946-B596-10D7C8327FC3}"/>
    <dgm:cxn modelId="{A603ECAF-29AD-2449-A6E5-6CA45AF237F5}" srcId="{74E49445-EBAE-1E46-BC8D-4F148F510EE9}" destId="{01674C7D-E6CE-F945-B031-B6054B53F6B1}" srcOrd="2" destOrd="0" parTransId="{D9B539BF-14F4-DD4A-BD05-5392A3109DFE}" sibTransId="{B3E61275-2B83-2443-A54C-CA262FDA9C92}"/>
    <dgm:cxn modelId="{15921FA9-1892-44C0-A616-79C4190038A7}" type="presParOf" srcId="{DBDA89C0-E8C3-1B44-9B95-74D1624B55CC}" destId="{005A1057-3F2C-4549-9217-760F7070428A}" srcOrd="0" destOrd="0" presId="urn:microsoft.com/office/officeart/2005/8/layout/lProcess2"/>
    <dgm:cxn modelId="{A97C8A9C-3D5C-4637-9B74-163E71524510}" type="presParOf" srcId="{005A1057-3F2C-4549-9217-760F7070428A}" destId="{A1AF2684-E546-E040-BD5C-1E4F8711545C}" srcOrd="0" destOrd="0" presId="urn:microsoft.com/office/officeart/2005/8/layout/lProcess2"/>
    <dgm:cxn modelId="{C869DA46-1D50-4CBC-863A-1B85F4F6DD2E}" type="presParOf" srcId="{005A1057-3F2C-4549-9217-760F7070428A}" destId="{FF4EE6CF-68E0-CE48-A5ED-57C91670E9B3}" srcOrd="1" destOrd="0" presId="urn:microsoft.com/office/officeart/2005/8/layout/lProcess2"/>
    <dgm:cxn modelId="{36B25B85-1594-419E-9B97-446A18F6C85E}" type="presParOf" srcId="{005A1057-3F2C-4549-9217-760F7070428A}" destId="{AE8B36AF-3655-7C43-ACF7-8D485C294D58}" srcOrd="2" destOrd="0" presId="urn:microsoft.com/office/officeart/2005/8/layout/lProcess2"/>
    <dgm:cxn modelId="{474123EB-00E0-410C-8C6A-6C3DA860FB4F}" type="presParOf" srcId="{AE8B36AF-3655-7C43-ACF7-8D485C294D58}" destId="{3C5F2A55-2C83-734C-B93E-D07102129BC2}" srcOrd="0" destOrd="0" presId="urn:microsoft.com/office/officeart/2005/8/layout/lProcess2"/>
    <dgm:cxn modelId="{59406A4C-651E-499C-9A40-9DF820F56C6F}" type="presParOf" srcId="{3C5F2A55-2C83-734C-B93E-D07102129BC2}" destId="{741AFB35-C5FF-EB46-8E10-42056478EF74}" srcOrd="0" destOrd="0" presId="urn:microsoft.com/office/officeart/2005/8/layout/lProcess2"/>
    <dgm:cxn modelId="{B24BBD5A-3277-45ED-B7C1-8F7903647545}" type="presParOf" srcId="{3C5F2A55-2C83-734C-B93E-D07102129BC2}" destId="{FA56B299-1D0F-3249-BC29-EE09361DF1DB}" srcOrd="1" destOrd="0" presId="urn:microsoft.com/office/officeart/2005/8/layout/lProcess2"/>
    <dgm:cxn modelId="{86396B59-3189-4987-940B-93DFFEC76CEB}" type="presParOf" srcId="{3C5F2A55-2C83-734C-B93E-D07102129BC2}" destId="{A7B93DB7-B40F-0C49-B0FB-6BA8AA9BD28B}" srcOrd="2" destOrd="0" presId="urn:microsoft.com/office/officeart/2005/8/layout/lProcess2"/>
    <dgm:cxn modelId="{FE4B98BE-5222-45E2-B986-75555C8C1ED4}" type="presParOf" srcId="{3C5F2A55-2C83-734C-B93E-D07102129BC2}" destId="{222F1462-5F3B-D441-9540-E8AABD6B569E}" srcOrd="3" destOrd="0" presId="urn:microsoft.com/office/officeart/2005/8/layout/lProcess2"/>
    <dgm:cxn modelId="{4E9F12AF-8C35-4930-8440-665E3975E364}" type="presParOf" srcId="{3C5F2A55-2C83-734C-B93E-D07102129BC2}" destId="{7AA27CD5-A288-0F4C-B7D9-589DBE772A83}" srcOrd="4" destOrd="0" presId="urn:microsoft.com/office/officeart/2005/8/layout/lProcess2"/>
    <dgm:cxn modelId="{9ECB1929-AAA7-416C-962A-3968E8FA9B89}" type="presParOf" srcId="{3C5F2A55-2C83-734C-B93E-D07102129BC2}" destId="{29FBD9E9-535B-3E4C-B265-A7184BF7E4FE}" srcOrd="5" destOrd="0" presId="urn:microsoft.com/office/officeart/2005/8/layout/lProcess2"/>
    <dgm:cxn modelId="{FB5316DA-A631-44CA-A2B5-F1AC99B5D3AA}" type="presParOf" srcId="{3C5F2A55-2C83-734C-B93E-D07102129BC2}" destId="{B950AA0E-B6BD-B141-9445-5DF28EC2D806}" srcOrd="6" destOrd="0" presId="urn:microsoft.com/office/officeart/2005/8/layout/lProcess2"/>
    <dgm:cxn modelId="{D12D8606-AAEB-4394-BBA0-FB9E0380B334}" type="presParOf" srcId="{DBDA89C0-E8C3-1B44-9B95-74D1624B55CC}" destId="{D9E3C9BA-92BD-6048-A61B-BA2AD15637A9}" srcOrd="1" destOrd="0" presId="urn:microsoft.com/office/officeart/2005/8/layout/lProcess2"/>
    <dgm:cxn modelId="{84888094-72A0-4137-ACB0-B70B98E9624D}" type="presParOf" srcId="{DBDA89C0-E8C3-1B44-9B95-74D1624B55CC}" destId="{C59D0DA6-2B6D-C647-96D6-973EF524BFC8}" srcOrd="2" destOrd="0" presId="urn:microsoft.com/office/officeart/2005/8/layout/lProcess2"/>
    <dgm:cxn modelId="{AB366ED5-B8FC-4BA8-80EF-6D2B00450B2B}" type="presParOf" srcId="{C59D0DA6-2B6D-C647-96D6-973EF524BFC8}" destId="{6D7069CE-42D1-0544-9A97-EE872F257559}" srcOrd="0" destOrd="0" presId="urn:microsoft.com/office/officeart/2005/8/layout/lProcess2"/>
    <dgm:cxn modelId="{9F0FE0CB-DDC6-456E-91F7-4A757F09CA7F}" type="presParOf" srcId="{C59D0DA6-2B6D-C647-96D6-973EF524BFC8}" destId="{5BEE13DF-BD20-F944-822F-8D9B398392C1}" srcOrd="1" destOrd="0" presId="urn:microsoft.com/office/officeart/2005/8/layout/lProcess2"/>
    <dgm:cxn modelId="{390A170D-5D82-4708-8770-0568300B7290}" type="presParOf" srcId="{C59D0DA6-2B6D-C647-96D6-973EF524BFC8}" destId="{797C5FAD-4DF6-044F-9248-88970E3446E3}" srcOrd="2" destOrd="0" presId="urn:microsoft.com/office/officeart/2005/8/layout/lProcess2"/>
    <dgm:cxn modelId="{C42C359B-095B-4A61-84DB-C0CCC591CEDA}" type="presParOf" srcId="{797C5FAD-4DF6-044F-9248-88970E3446E3}" destId="{4D861F6F-BAA7-214B-954C-175C0E967387}" srcOrd="0" destOrd="0" presId="urn:microsoft.com/office/officeart/2005/8/layout/lProcess2"/>
    <dgm:cxn modelId="{F80878CE-F42C-4A4E-9C8E-AAD14D3D0229}" type="presParOf" srcId="{4D861F6F-BAA7-214B-954C-175C0E967387}" destId="{FAE5CE43-3B44-094F-8E06-3C6BF71F69F5}" srcOrd="0" destOrd="0" presId="urn:microsoft.com/office/officeart/2005/8/layout/lProcess2"/>
    <dgm:cxn modelId="{1576B37F-10BA-4A9E-B17B-5646BAC1CC65}" type="presParOf" srcId="{4D861F6F-BAA7-214B-954C-175C0E967387}" destId="{19879AA7-67F1-8B45-BC6F-04C1383E42BA}" srcOrd="1" destOrd="0" presId="urn:microsoft.com/office/officeart/2005/8/layout/lProcess2"/>
    <dgm:cxn modelId="{6BA066AE-4015-4951-8256-6EEB3CA68AC7}" type="presParOf" srcId="{4D861F6F-BAA7-214B-954C-175C0E967387}" destId="{20AF7A65-45A2-9C47-A9B2-6299E2892C93}" srcOrd="2" destOrd="0" presId="urn:microsoft.com/office/officeart/2005/8/layout/lProcess2"/>
    <dgm:cxn modelId="{A354F925-80E0-41CE-B556-DB9E4BBFB997}" type="presParOf" srcId="{4D861F6F-BAA7-214B-954C-175C0E967387}" destId="{CA300C60-9B87-814C-882F-AA264C2F819A}" srcOrd="3" destOrd="0" presId="urn:microsoft.com/office/officeart/2005/8/layout/lProcess2"/>
    <dgm:cxn modelId="{704F55E2-1944-46A1-BFFE-387A4B729029}" type="presParOf" srcId="{4D861F6F-BAA7-214B-954C-175C0E967387}" destId="{86516778-683F-924B-8317-9FA3F35286E5}" srcOrd="4" destOrd="0" presId="urn:microsoft.com/office/officeart/2005/8/layout/lProcess2"/>
    <dgm:cxn modelId="{6F71B868-35A5-468B-9182-A5C9ACF23855}" type="presParOf" srcId="{DBDA89C0-E8C3-1B44-9B95-74D1624B55CC}" destId="{463F54AA-EC8E-744C-AC99-A4A49B3FA928}" srcOrd="3" destOrd="0" presId="urn:microsoft.com/office/officeart/2005/8/layout/lProcess2"/>
    <dgm:cxn modelId="{657BDEA7-9FC6-4194-9CE8-BA16AB6D2978}" type="presParOf" srcId="{DBDA89C0-E8C3-1B44-9B95-74D1624B55CC}" destId="{99E03BE2-34CA-1248-856E-266527B423E0}" srcOrd="4" destOrd="0" presId="urn:microsoft.com/office/officeart/2005/8/layout/lProcess2"/>
    <dgm:cxn modelId="{50EC96A1-D153-4436-B094-0D3EDCB1CF4B}" type="presParOf" srcId="{99E03BE2-34CA-1248-856E-266527B423E0}" destId="{65347527-918F-C544-9033-E09077D77005}" srcOrd="0" destOrd="0" presId="urn:microsoft.com/office/officeart/2005/8/layout/lProcess2"/>
    <dgm:cxn modelId="{349632B7-A338-4CE4-9569-234C63C99708}" type="presParOf" srcId="{99E03BE2-34CA-1248-856E-266527B423E0}" destId="{52BA718D-7877-994D-964F-79C1C6F78626}" srcOrd="1" destOrd="0" presId="urn:microsoft.com/office/officeart/2005/8/layout/lProcess2"/>
    <dgm:cxn modelId="{B0BAC77C-4E09-4FC7-A140-C043B65A4C86}" type="presParOf" srcId="{99E03BE2-34CA-1248-856E-266527B423E0}" destId="{75C09047-338A-EB48-8F89-4F4B975AE6E7}" srcOrd="2" destOrd="0" presId="urn:microsoft.com/office/officeart/2005/8/layout/lProcess2"/>
    <dgm:cxn modelId="{9EF41813-3D4F-4E96-919F-F8A38E14C851}" type="presParOf" srcId="{75C09047-338A-EB48-8F89-4F4B975AE6E7}" destId="{F7EB1C76-C1D8-B945-9FC4-9B0CAF52F8B6}" srcOrd="0" destOrd="0" presId="urn:microsoft.com/office/officeart/2005/8/layout/lProcess2"/>
    <dgm:cxn modelId="{54B8FC86-6224-48B3-98F4-BEAD216DB9DF}" type="presParOf" srcId="{F7EB1C76-C1D8-B945-9FC4-9B0CAF52F8B6}" destId="{A8912E67-34E2-CD4E-BEB6-18C4DF65A92B}" srcOrd="0" destOrd="0" presId="urn:microsoft.com/office/officeart/2005/8/layout/lProcess2"/>
    <dgm:cxn modelId="{B7634C48-9FEF-447B-9F52-549E17446110}" type="presParOf" srcId="{F7EB1C76-C1D8-B945-9FC4-9B0CAF52F8B6}" destId="{ED002CE3-2F1D-0441-B0B3-875870376326}" srcOrd="1" destOrd="0" presId="urn:microsoft.com/office/officeart/2005/8/layout/lProcess2"/>
    <dgm:cxn modelId="{29316FD3-B6C6-4B3C-BD01-7DF504402E72}" type="presParOf" srcId="{F7EB1C76-C1D8-B945-9FC4-9B0CAF52F8B6}" destId="{55839147-A12C-A642-8155-D96D88186B80}" srcOrd="2" destOrd="0" presId="urn:microsoft.com/office/officeart/2005/8/layout/lProcess2"/>
    <dgm:cxn modelId="{6A4D2036-B13C-4B83-B580-D72D151EFF71}" type="presParOf" srcId="{F7EB1C76-C1D8-B945-9FC4-9B0CAF52F8B6}" destId="{6414E61B-7472-914B-A8C3-1B383C07871D}" srcOrd="3" destOrd="0" presId="urn:microsoft.com/office/officeart/2005/8/layout/lProcess2"/>
    <dgm:cxn modelId="{274A8171-11A8-49D4-B7E7-53DA717D43B8}" type="presParOf" srcId="{F7EB1C76-C1D8-B945-9FC4-9B0CAF52F8B6}" destId="{6D8B885E-FD91-974E-8ED1-B20ADA881D75}" srcOrd="4" destOrd="0" presId="urn:microsoft.com/office/officeart/2005/8/layout/lProcess2"/>
    <dgm:cxn modelId="{2A11885B-9639-400B-A31E-583AA3B443ED}" type="presParOf" srcId="{DBDA89C0-E8C3-1B44-9B95-74D1624B55CC}" destId="{7C5EA65A-CFC5-6645-A919-03DBBD2F3A3D}" srcOrd="5" destOrd="0" presId="urn:microsoft.com/office/officeart/2005/8/layout/lProcess2"/>
    <dgm:cxn modelId="{6A846361-12CB-401B-825B-37C0752CBC91}" type="presParOf" srcId="{DBDA89C0-E8C3-1B44-9B95-74D1624B55CC}" destId="{C01D2574-545A-5E4D-9048-5AC884D19ACF}" srcOrd="6" destOrd="0" presId="urn:microsoft.com/office/officeart/2005/8/layout/lProcess2"/>
    <dgm:cxn modelId="{0794DED9-A234-4A53-8E58-54B638855A4B}" type="presParOf" srcId="{C01D2574-545A-5E4D-9048-5AC884D19ACF}" destId="{01E722B5-F1FC-B941-AF7C-0D7C73078005}" srcOrd="0" destOrd="0" presId="urn:microsoft.com/office/officeart/2005/8/layout/lProcess2"/>
    <dgm:cxn modelId="{67DE6C15-E6D7-4282-8D1B-F8D371312FA0}" type="presParOf" srcId="{C01D2574-545A-5E4D-9048-5AC884D19ACF}" destId="{71DF356E-3A3D-0247-A987-94D849172218}" srcOrd="1" destOrd="0" presId="urn:microsoft.com/office/officeart/2005/8/layout/lProcess2"/>
    <dgm:cxn modelId="{B71C469A-9F5C-4698-AA9D-5FB0F64FD106}" type="presParOf" srcId="{C01D2574-545A-5E4D-9048-5AC884D19ACF}" destId="{7B5FB6B4-280B-B746-85E9-A9B8F27D695E}" srcOrd="2" destOrd="0" presId="urn:microsoft.com/office/officeart/2005/8/layout/lProcess2"/>
    <dgm:cxn modelId="{754B3181-9EF5-4358-B2FB-776125FC2ECA}" type="presParOf" srcId="{7B5FB6B4-280B-B746-85E9-A9B8F27D695E}" destId="{E1C9DCBB-633F-E148-9692-8A2AC7003756}" srcOrd="0" destOrd="0" presId="urn:microsoft.com/office/officeart/2005/8/layout/lProcess2"/>
    <dgm:cxn modelId="{16C17CA3-FA30-4F16-9FC3-9B0A2D085BE8}" type="presParOf" srcId="{E1C9DCBB-633F-E148-9692-8A2AC7003756}" destId="{22C28B03-40CC-184E-ABCE-B68397521FD6}" srcOrd="0" destOrd="0" presId="urn:microsoft.com/office/officeart/2005/8/layout/lProcess2"/>
    <dgm:cxn modelId="{87EEDA36-019F-4B57-9E18-4EAB53B86CBC}" type="presParOf" srcId="{E1C9DCBB-633F-E148-9692-8A2AC7003756}" destId="{2A0E08F1-354A-E841-8684-D5C4C819677E}" srcOrd="1" destOrd="0" presId="urn:microsoft.com/office/officeart/2005/8/layout/lProcess2"/>
    <dgm:cxn modelId="{1DB359E8-A0ED-469F-9B12-D51565A85603}" type="presParOf" srcId="{E1C9DCBB-633F-E148-9692-8A2AC7003756}" destId="{F19827DD-31FC-434B-9383-3979A4F915B6}" srcOrd="2" destOrd="0" presId="urn:microsoft.com/office/officeart/2005/8/layout/lProcess2"/>
    <dgm:cxn modelId="{8C388733-9E8A-4C0C-AD9A-50FA75D6356B}" type="presParOf" srcId="{E1C9DCBB-633F-E148-9692-8A2AC7003756}" destId="{4D7F8F60-F78F-FB41-9E18-EAD05DD08D55}" srcOrd="3" destOrd="0" presId="urn:microsoft.com/office/officeart/2005/8/layout/lProcess2"/>
    <dgm:cxn modelId="{65F964E1-4B39-4110-978B-E8B4AD8C82FE}" type="presParOf" srcId="{E1C9DCBB-633F-E148-9692-8A2AC7003756}" destId="{12FDA7DA-8F87-9B47-ABBA-E54CEEFAC223}"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383" cy="469745"/>
          </a:xfrm>
          <a:prstGeom prst="rect">
            <a:avLst/>
          </a:prstGeom>
        </p:spPr>
        <p:txBody>
          <a:bodyPr vert="horz" lIns="92464" tIns="46232" rIns="92464" bIns="46232"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4022485" y="0"/>
            <a:ext cx="3078383" cy="469745"/>
          </a:xfrm>
          <a:prstGeom prst="rect">
            <a:avLst/>
          </a:prstGeom>
        </p:spPr>
        <p:txBody>
          <a:bodyPr vert="horz" lIns="92464" tIns="46232" rIns="92464" bIns="46232" rtlCol="0"/>
          <a:lstStyle>
            <a:lvl1pPr algn="r" fontAlgn="auto">
              <a:spcBef>
                <a:spcPts val="0"/>
              </a:spcBef>
              <a:spcAft>
                <a:spcPts val="0"/>
              </a:spcAft>
              <a:defRPr sz="1200">
                <a:latin typeface="+mn-lt"/>
              </a:defRPr>
            </a:lvl1pPr>
          </a:lstStyle>
          <a:p>
            <a:pPr>
              <a:defRPr/>
            </a:pPr>
            <a:fld id="{CA6D70D5-3A4F-4812-8381-D35A76335D7E}" type="datetimeFigureOut">
              <a:rPr lang="en-US"/>
              <a:pPr>
                <a:defRPr/>
              </a:pPr>
              <a:t>9/18/2013</a:t>
            </a:fld>
            <a:endParaRPr lang="en-US"/>
          </a:p>
        </p:txBody>
      </p:sp>
      <p:sp>
        <p:nvSpPr>
          <p:cNvPr id="4" name="Footer Placeholder 3"/>
          <p:cNvSpPr>
            <a:spLocks noGrp="1"/>
          </p:cNvSpPr>
          <p:nvPr>
            <p:ph type="ftr" sz="quarter" idx="2"/>
          </p:nvPr>
        </p:nvSpPr>
        <p:spPr>
          <a:xfrm>
            <a:off x="0" y="8917127"/>
            <a:ext cx="3078383" cy="469745"/>
          </a:xfrm>
          <a:prstGeom prst="rect">
            <a:avLst/>
          </a:prstGeom>
        </p:spPr>
        <p:txBody>
          <a:bodyPr vert="horz" lIns="92464" tIns="46232" rIns="92464" bIns="46232"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4022485" y="8917127"/>
            <a:ext cx="3078383" cy="469745"/>
          </a:xfrm>
          <a:prstGeom prst="rect">
            <a:avLst/>
          </a:prstGeom>
        </p:spPr>
        <p:txBody>
          <a:bodyPr vert="horz" lIns="92464" tIns="46232" rIns="92464" bIns="46232" rtlCol="0" anchor="b"/>
          <a:lstStyle>
            <a:lvl1pPr algn="r" fontAlgn="auto">
              <a:spcBef>
                <a:spcPts val="0"/>
              </a:spcBef>
              <a:spcAft>
                <a:spcPts val="0"/>
              </a:spcAft>
              <a:defRPr sz="1200">
                <a:latin typeface="+mn-lt"/>
              </a:defRPr>
            </a:lvl1pPr>
          </a:lstStyle>
          <a:p>
            <a:pPr>
              <a:defRPr/>
            </a:pPr>
            <a:fld id="{6453760C-DDE6-4147-B2F6-3C38ED04A064}" type="slidenum">
              <a:rPr lang="en-US"/>
              <a:pPr>
                <a:defRPr/>
              </a:pPr>
              <a:t>‹#›</a:t>
            </a:fld>
            <a:endParaRPr lang="en-US"/>
          </a:p>
        </p:txBody>
      </p:sp>
    </p:spTree>
    <p:extLst>
      <p:ext uri="{BB962C8B-B14F-4D97-AF65-F5344CB8AC3E}">
        <p14:creationId xmlns:p14="http://schemas.microsoft.com/office/powerpoint/2010/main" val="265912361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383" cy="469745"/>
          </a:xfrm>
          <a:prstGeom prst="rect">
            <a:avLst/>
          </a:prstGeom>
        </p:spPr>
        <p:txBody>
          <a:bodyPr vert="horz" lIns="94221" tIns="47111" rIns="94221" bIns="47111"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022485" y="0"/>
            <a:ext cx="3078383" cy="469745"/>
          </a:xfrm>
          <a:prstGeom prst="rect">
            <a:avLst/>
          </a:prstGeom>
        </p:spPr>
        <p:txBody>
          <a:bodyPr vert="horz" lIns="94221" tIns="47111" rIns="94221" bIns="47111" rtlCol="0"/>
          <a:lstStyle>
            <a:lvl1pPr algn="r" fontAlgn="auto">
              <a:spcBef>
                <a:spcPts val="0"/>
              </a:spcBef>
              <a:spcAft>
                <a:spcPts val="0"/>
              </a:spcAft>
              <a:defRPr sz="1200">
                <a:latin typeface="+mn-lt"/>
              </a:defRPr>
            </a:lvl1pPr>
          </a:lstStyle>
          <a:p>
            <a:pPr>
              <a:defRPr/>
            </a:pPr>
            <a:fld id="{6A962D44-2C50-4A5F-AEE5-908677936A4B}" type="datetimeFigureOut">
              <a:rPr lang="en-US"/>
              <a:pPr>
                <a:defRPr/>
              </a:pPr>
              <a:t>9/18/2013</a:t>
            </a:fld>
            <a:endParaRPr lang="en-US"/>
          </a:p>
        </p:txBody>
      </p:sp>
      <p:sp>
        <p:nvSpPr>
          <p:cNvPr id="4" name="Slide Image Placeholder 3"/>
          <p:cNvSpPr>
            <a:spLocks noGrp="1" noRot="1" noChangeAspect="1"/>
          </p:cNvSpPr>
          <p:nvPr>
            <p:ph type="sldImg" idx="2"/>
          </p:nvPr>
        </p:nvSpPr>
        <p:spPr>
          <a:xfrm>
            <a:off x="1203325" y="703263"/>
            <a:ext cx="4695825" cy="3521075"/>
          </a:xfrm>
          <a:prstGeom prst="rect">
            <a:avLst/>
          </a:prstGeom>
          <a:noFill/>
          <a:ln w="12700">
            <a:solidFill>
              <a:prstClr val="black"/>
            </a:solidFill>
          </a:ln>
        </p:spPr>
        <p:txBody>
          <a:bodyPr vert="horz" lIns="94221" tIns="47111" rIns="94221" bIns="47111" rtlCol="0" anchor="ctr"/>
          <a:lstStyle/>
          <a:p>
            <a:pPr lvl="0"/>
            <a:endParaRPr lang="en-US" noProof="0"/>
          </a:p>
        </p:txBody>
      </p:sp>
      <p:sp>
        <p:nvSpPr>
          <p:cNvPr id="5" name="Notes Placeholder 4"/>
          <p:cNvSpPr>
            <a:spLocks noGrp="1"/>
          </p:cNvSpPr>
          <p:nvPr>
            <p:ph type="body" sz="quarter" idx="3"/>
          </p:nvPr>
        </p:nvSpPr>
        <p:spPr>
          <a:xfrm>
            <a:off x="710891" y="4460167"/>
            <a:ext cx="5680693" cy="4224494"/>
          </a:xfrm>
          <a:prstGeom prst="rect">
            <a:avLst/>
          </a:prstGeom>
        </p:spPr>
        <p:txBody>
          <a:bodyPr vert="horz" lIns="94221" tIns="47111" rIns="94221" bIns="4711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917127"/>
            <a:ext cx="3078383" cy="469745"/>
          </a:xfrm>
          <a:prstGeom prst="rect">
            <a:avLst/>
          </a:prstGeom>
        </p:spPr>
        <p:txBody>
          <a:bodyPr vert="horz" lIns="94221" tIns="47111" rIns="94221" bIns="47111"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022485" y="8917127"/>
            <a:ext cx="3078383" cy="469745"/>
          </a:xfrm>
          <a:prstGeom prst="rect">
            <a:avLst/>
          </a:prstGeom>
        </p:spPr>
        <p:txBody>
          <a:bodyPr vert="horz" lIns="94221" tIns="47111" rIns="94221" bIns="47111" rtlCol="0" anchor="b"/>
          <a:lstStyle>
            <a:lvl1pPr algn="r" fontAlgn="auto">
              <a:spcBef>
                <a:spcPts val="0"/>
              </a:spcBef>
              <a:spcAft>
                <a:spcPts val="0"/>
              </a:spcAft>
              <a:defRPr sz="1200">
                <a:latin typeface="+mn-lt"/>
              </a:defRPr>
            </a:lvl1pPr>
          </a:lstStyle>
          <a:p>
            <a:pPr>
              <a:defRPr/>
            </a:pPr>
            <a:fld id="{7AAE2B49-BD63-4115-84A5-4A15FF714A72}" type="slidenum">
              <a:rPr lang="en-US"/>
              <a:pPr>
                <a:defRPr/>
              </a:pPr>
              <a:t>‹#›</a:t>
            </a:fld>
            <a:endParaRPr lang="en-US"/>
          </a:p>
        </p:txBody>
      </p:sp>
    </p:spTree>
    <p:extLst>
      <p:ext uri="{BB962C8B-B14F-4D97-AF65-F5344CB8AC3E}">
        <p14:creationId xmlns:p14="http://schemas.microsoft.com/office/powerpoint/2010/main" val="212171202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88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647B6D-A3CB-4EA5-B494-AFF4B6C72C96}" type="slidenum">
              <a:rPr lang="en-US" smtClean="0"/>
              <a:pPr fontAlgn="base">
                <a:spcBef>
                  <a:spcPct val="0"/>
                </a:spcBef>
                <a:spcAft>
                  <a:spcPct val="0"/>
                </a:spcAft>
                <a:defRPr/>
              </a:pPr>
              <a:t>1</a:t>
            </a:fld>
            <a:endParaRPr lang="en-US" smtClean="0"/>
          </a:p>
        </p:txBody>
      </p:sp>
    </p:spTree>
    <p:extLst>
      <p:ext uri="{BB962C8B-B14F-4D97-AF65-F5344CB8AC3E}">
        <p14:creationId xmlns:p14="http://schemas.microsoft.com/office/powerpoint/2010/main" val="1380597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AAE2B49-BD63-4115-84A5-4A15FF714A72}" type="slidenum">
              <a:rPr lang="en-US" smtClean="0"/>
              <a:pPr>
                <a:defRPr/>
              </a:pPr>
              <a:t>2</a:t>
            </a:fld>
            <a:endParaRPr lang="en-US"/>
          </a:p>
        </p:txBody>
      </p:sp>
    </p:spTree>
    <p:extLst>
      <p:ext uri="{BB962C8B-B14F-4D97-AF65-F5344CB8AC3E}">
        <p14:creationId xmlns:p14="http://schemas.microsoft.com/office/powerpoint/2010/main" val="635536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AAE2B49-BD63-4115-84A5-4A15FF714A72}" type="slidenum">
              <a:rPr lang="en-US" smtClean="0"/>
              <a:pPr>
                <a:defRPr/>
              </a:pPr>
              <a:t>3</a:t>
            </a:fld>
            <a:endParaRPr lang="en-US"/>
          </a:p>
        </p:txBody>
      </p:sp>
    </p:spTree>
    <p:extLst>
      <p:ext uri="{BB962C8B-B14F-4D97-AF65-F5344CB8AC3E}">
        <p14:creationId xmlns:p14="http://schemas.microsoft.com/office/powerpoint/2010/main" val="827462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Recommendations</a:t>
            </a:r>
          </a:p>
          <a:p>
            <a:r>
              <a:rPr lang="en-US" dirty="0" smtClean="0">
                <a:effectLst/>
              </a:rPr>
              <a:t>To optimize success, look for ways to limit the size, complexity and duration of individual projects, and ensure funding has been committed.</a:t>
            </a:r>
          </a:p>
          <a:p>
            <a:r>
              <a:rPr lang="en-US" dirty="0" smtClean="0">
                <a:effectLst/>
              </a:rPr>
              <a:t>Stay on top of costs, especially for the largest projects. Ensure that there are the appropriate mechanisms in place to identify budget variances and/or overruns early. Regularly review how cost estimation is done to understand how accurate and effective your approaches are, and pursue improvement opportunities.</a:t>
            </a:r>
          </a:p>
          <a:p>
            <a:r>
              <a:rPr lang="en-US" dirty="0" smtClean="0">
                <a:effectLst/>
              </a:rPr>
              <a:t>Keep the schedule realistic. Many large projects fail because business conditions keep changing after the project scope has been set, leaving a significant disconnect between the agreed-on scope and budget versus what the business will require and pay for by the time the project is delivered.</a:t>
            </a:r>
          </a:p>
          <a:p>
            <a:r>
              <a:rPr lang="en-US" dirty="0" smtClean="0">
                <a:effectLst/>
              </a:rPr>
              <a:t>Invest in truly capturing and understanding the business expectations and functionality sought from the project, and ensure that there is initial, adequate allocated funding, as well as good processes in place for revisiting the expectations and required funding at multiple points during the project.</a:t>
            </a:r>
          </a:p>
          <a:p>
            <a:r>
              <a:rPr lang="en-US" dirty="0" smtClean="0">
                <a:effectLst/>
              </a:rPr>
              <a:t>Increase the frequency of project status and review meetings, as well as ongoing confirmation of the project’s alignment with business strategy — with an eye toward identifying and cancelling projects at the earliest possible stage that no longer meet company needs.</a:t>
            </a:r>
            <a:r>
              <a:rPr lang="en-US" b="1" dirty="0" smtClean="0">
                <a:effectLst/>
              </a:rPr>
              <a:t>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DABEC5B4-0103-A14D-992A-0DA9212B12C1}" type="slidenum">
              <a:rPr lang="en-US" smtClean="0"/>
              <a:t>4</a:t>
            </a:fld>
            <a:endParaRPr lang="en-US" dirty="0"/>
          </a:p>
        </p:txBody>
      </p:sp>
    </p:spTree>
    <p:extLst>
      <p:ext uri="{BB962C8B-B14F-4D97-AF65-F5344CB8AC3E}">
        <p14:creationId xmlns:p14="http://schemas.microsoft.com/office/powerpoint/2010/main" val="1070172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noTextEdit="1"/>
          </p:cNvSpPr>
          <p:nvPr>
            <p:ph type="sldImg"/>
          </p:nvPr>
        </p:nvSpPr>
        <p:spPr>
          <a:ln/>
        </p:spPr>
      </p:sp>
      <p:sp>
        <p:nvSpPr>
          <p:cNvPr id="6144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dirty="0">
              <a:latin typeface="Arial" charset="0"/>
              <a:ea typeface="ＭＳ Ｐゴシック" charset="0"/>
              <a:cs typeface="ＭＳ Ｐゴシック" charset="0"/>
            </a:endParaRPr>
          </a:p>
        </p:txBody>
      </p:sp>
      <p:sp>
        <p:nvSpPr>
          <p:cNvPr id="61443" name="Header Placeholder 4"/>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Times New Roman" charset="0"/>
                <a:ea typeface="ＭＳ Ｐゴシック" charset="0"/>
                <a:cs typeface="ＭＳ Ｐゴシック" charset="0"/>
              </a:defRPr>
            </a:lvl1pPr>
            <a:lvl2pPr marL="751271" indent="-288950" eaLnBrk="0" hangingPunct="0">
              <a:defRPr sz="2200">
                <a:solidFill>
                  <a:schemeClr val="tx1"/>
                </a:solidFill>
                <a:latin typeface="Times New Roman" charset="0"/>
                <a:ea typeface="ＭＳ Ｐゴシック" charset="0"/>
              </a:defRPr>
            </a:lvl2pPr>
            <a:lvl3pPr marL="1155802" indent="-231160" eaLnBrk="0" hangingPunct="0">
              <a:defRPr sz="2200">
                <a:solidFill>
                  <a:schemeClr val="tx1"/>
                </a:solidFill>
                <a:latin typeface="Times New Roman" charset="0"/>
                <a:ea typeface="ＭＳ Ｐゴシック" charset="0"/>
              </a:defRPr>
            </a:lvl3pPr>
            <a:lvl4pPr marL="1618122" indent="-231160" eaLnBrk="0" hangingPunct="0">
              <a:defRPr sz="2200">
                <a:solidFill>
                  <a:schemeClr val="tx1"/>
                </a:solidFill>
                <a:latin typeface="Times New Roman" charset="0"/>
                <a:ea typeface="ＭＳ Ｐゴシック" charset="0"/>
              </a:defRPr>
            </a:lvl4pPr>
            <a:lvl5pPr marL="2080443" indent="-231160" eaLnBrk="0" hangingPunct="0">
              <a:defRPr sz="2200">
                <a:solidFill>
                  <a:schemeClr val="tx1"/>
                </a:solidFill>
                <a:latin typeface="Times New Roman" charset="0"/>
                <a:ea typeface="ＭＳ Ｐゴシック" charset="0"/>
              </a:defRPr>
            </a:lvl5pPr>
            <a:lvl6pPr marL="2542764" indent="-231160" eaLnBrk="0" fontAlgn="base" hangingPunct="0">
              <a:lnSpc>
                <a:spcPct val="90000"/>
              </a:lnSpc>
              <a:spcBef>
                <a:spcPct val="20000"/>
              </a:spcBef>
              <a:spcAft>
                <a:spcPct val="0"/>
              </a:spcAft>
              <a:buChar char="•"/>
              <a:defRPr sz="2200">
                <a:solidFill>
                  <a:schemeClr val="tx1"/>
                </a:solidFill>
                <a:latin typeface="Times New Roman" charset="0"/>
                <a:ea typeface="ＭＳ Ｐゴシック" charset="0"/>
              </a:defRPr>
            </a:lvl6pPr>
            <a:lvl7pPr marL="3005084" indent="-231160" eaLnBrk="0" fontAlgn="base" hangingPunct="0">
              <a:lnSpc>
                <a:spcPct val="90000"/>
              </a:lnSpc>
              <a:spcBef>
                <a:spcPct val="20000"/>
              </a:spcBef>
              <a:spcAft>
                <a:spcPct val="0"/>
              </a:spcAft>
              <a:buChar char="•"/>
              <a:defRPr sz="2200">
                <a:solidFill>
                  <a:schemeClr val="tx1"/>
                </a:solidFill>
                <a:latin typeface="Times New Roman" charset="0"/>
                <a:ea typeface="ＭＳ Ｐゴシック" charset="0"/>
              </a:defRPr>
            </a:lvl7pPr>
            <a:lvl8pPr marL="3467405" indent="-231160" eaLnBrk="0" fontAlgn="base" hangingPunct="0">
              <a:lnSpc>
                <a:spcPct val="90000"/>
              </a:lnSpc>
              <a:spcBef>
                <a:spcPct val="20000"/>
              </a:spcBef>
              <a:spcAft>
                <a:spcPct val="0"/>
              </a:spcAft>
              <a:buChar char="•"/>
              <a:defRPr sz="2200">
                <a:solidFill>
                  <a:schemeClr val="tx1"/>
                </a:solidFill>
                <a:latin typeface="Times New Roman" charset="0"/>
                <a:ea typeface="ＭＳ Ｐゴシック" charset="0"/>
              </a:defRPr>
            </a:lvl8pPr>
            <a:lvl9pPr marL="3929725" indent="-231160" eaLnBrk="0" fontAlgn="base" hangingPunct="0">
              <a:lnSpc>
                <a:spcPct val="90000"/>
              </a:lnSpc>
              <a:spcBef>
                <a:spcPct val="20000"/>
              </a:spcBef>
              <a:spcAft>
                <a:spcPct val="0"/>
              </a:spcAft>
              <a:buChar char="•"/>
              <a:defRPr sz="2200">
                <a:solidFill>
                  <a:schemeClr val="tx1"/>
                </a:solidFill>
                <a:latin typeface="Times New Roman" charset="0"/>
                <a:ea typeface="ＭＳ Ｐゴシック" charset="0"/>
              </a:defRPr>
            </a:lvl9pPr>
          </a:lstStyle>
          <a:p>
            <a:pPr eaLnBrk="1" hangingPunct="1"/>
            <a:r>
              <a:rPr lang="en-US" sz="1200" dirty="0">
                <a:solidFill>
                  <a:srgbClr val="000000"/>
                </a:solidFill>
              </a:rPr>
              <a:t>Workshop on Project Management for Supply Chain Managers</a:t>
            </a:r>
          </a:p>
        </p:txBody>
      </p:sp>
    </p:spTree>
    <p:extLst>
      <p:ext uri="{BB962C8B-B14F-4D97-AF65-F5344CB8AC3E}">
        <p14:creationId xmlns:p14="http://schemas.microsoft.com/office/powerpoint/2010/main" val="2304040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Revise content.</a:t>
            </a:r>
            <a:r>
              <a:rPr lang="en-US" baseline="0" dirty="0" smtClean="0"/>
              <a:t> May want to change</a:t>
            </a:r>
            <a:endParaRPr lang="en-US" dirty="0"/>
          </a:p>
        </p:txBody>
      </p:sp>
      <p:sp>
        <p:nvSpPr>
          <p:cNvPr id="4" name="Slide Number Placeholder 3"/>
          <p:cNvSpPr>
            <a:spLocks noGrp="1"/>
          </p:cNvSpPr>
          <p:nvPr>
            <p:ph type="sldNum" sz="quarter" idx="10"/>
          </p:nvPr>
        </p:nvSpPr>
        <p:spPr/>
        <p:txBody>
          <a:bodyPr/>
          <a:lstStyle/>
          <a:p>
            <a:fld id="{DABEC5B4-0103-A14D-992A-0DA9212B12C1}" type="slidenum">
              <a:rPr lang="en-US" smtClean="0"/>
              <a:t>33</a:t>
            </a:fld>
            <a:endParaRPr lang="en-US" dirty="0"/>
          </a:p>
        </p:txBody>
      </p:sp>
    </p:spTree>
    <p:extLst>
      <p:ext uri="{BB962C8B-B14F-4D97-AF65-F5344CB8AC3E}">
        <p14:creationId xmlns:p14="http://schemas.microsoft.com/office/powerpoint/2010/main" val="3004809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0735A4B-7B68-4F98-9073-632E14CE9E6A}"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F53D211-7EAB-40CA-AB4E-67435F1BB3AF}"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6513E1C-A3B0-45AC-ADB2-DAAAA2615F8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a:defRPr/>
            </a:lvl1pPr>
          </a:lstStyle>
          <a:p>
            <a:pPr>
              <a:defRPr/>
            </a:pPr>
            <a:endParaRPr lang="en-US"/>
          </a:p>
        </p:txBody>
      </p:sp>
      <p:sp>
        <p:nvSpPr>
          <p:cNvPr id="3" name="Footer Placeholder 5"/>
          <p:cNvSpPr>
            <a:spLocks noGrp="1"/>
          </p:cNvSpPr>
          <p:nvPr>
            <p:ph type="ftr" sz="quarter" idx="11"/>
          </p:nvPr>
        </p:nvSpPr>
        <p:spPr/>
        <p:txBody>
          <a:bodyPr/>
          <a:lstStyle>
            <a:lvl1pPr>
              <a:defRPr/>
            </a:lvl1pPr>
          </a:lstStyle>
          <a:p>
            <a:pPr>
              <a:defRPr/>
            </a:pPr>
            <a:endParaRPr lang="en-US"/>
          </a:p>
        </p:txBody>
      </p:sp>
      <p:sp>
        <p:nvSpPr>
          <p:cNvPr id="4" name="Slide Number Placeholder 6"/>
          <p:cNvSpPr>
            <a:spLocks noGrp="1"/>
          </p:cNvSpPr>
          <p:nvPr>
            <p:ph type="sldNum" sz="quarter" idx="12"/>
          </p:nvPr>
        </p:nvSpPr>
        <p:spPr/>
        <p:txBody>
          <a:bodyPr/>
          <a:lstStyle>
            <a:lvl1pPr>
              <a:defRPr/>
            </a:lvl1pPr>
          </a:lstStyle>
          <a:p>
            <a:pPr>
              <a:defRPr/>
            </a:pPr>
            <a:fld id="{8401ECAB-10F5-4EE5-82B7-08A05443E2F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2" name="Date Placeholder 6"/>
          <p:cNvSpPr>
            <a:spLocks noGrp="1"/>
          </p:cNvSpPr>
          <p:nvPr>
            <p:ph type="dt" sz="half" idx="10"/>
          </p:nvPr>
        </p:nvSpPr>
        <p:spPr/>
        <p:txBody>
          <a:bodyPr/>
          <a:lstStyle>
            <a:lvl1pPr>
              <a:defRPr/>
            </a:lvl1pPr>
          </a:lstStyle>
          <a:p>
            <a:pPr>
              <a:defRPr/>
            </a:pPr>
            <a:endParaRPr lang="en-US"/>
          </a:p>
        </p:txBody>
      </p:sp>
      <p:sp>
        <p:nvSpPr>
          <p:cNvPr id="3" name="Footer Placeholder 7"/>
          <p:cNvSpPr>
            <a:spLocks noGrp="1"/>
          </p:cNvSpPr>
          <p:nvPr>
            <p:ph type="ftr" sz="quarter" idx="11"/>
          </p:nvPr>
        </p:nvSpPr>
        <p:spPr/>
        <p:txBody>
          <a:bodyPr/>
          <a:lstStyle>
            <a:lvl1pPr>
              <a:defRPr/>
            </a:lvl1pPr>
          </a:lstStyle>
          <a:p>
            <a:pPr>
              <a:defRPr/>
            </a:pPr>
            <a:endParaRPr lang="en-US"/>
          </a:p>
        </p:txBody>
      </p:sp>
      <p:sp>
        <p:nvSpPr>
          <p:cNvPr id="4" name="Slide Number Placeholder 8"/>
          <p:cNvSpPr>
            <a:spLocks noGrp="1"/>
          </p:cNvSpPr>
          <p:nvPr>
            <p:ph type="sldNum" sz="quarter" idx="12"/>
          </p:nvPr>
        </p:nvSpPr>
        <p:spPr/>
        <p:txBody>
          <a:bodyPr/>
          <a:lstStyle>
            <a:lvl1pPr>
              <a:defRPr/>
            </a:lvl1pPr>
          </a:lstStyle>
          <a:p>
            <a:pPr>
              <a:defRPr/>
            </a:pPr>
            <a:fld id="{84B06C7B-740C-4F9B-9431-D6623C8F9C9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a:defRPr/>
            </a:lvl1pPr>
          </a:lstStyle>
          <a:p>
            <a:pPr>
              <a:defRPr/>
            </a:pPr>
            <a:endParaRPr lang="en-US"/>
          </a:p>
        </p:txBody>
      </p:sp>
      <p:sp>
        <p:nvSpPr>
          <p:cNvPr id="3" name="Footer Placeholder 3"/>
          <p:cNvSpPr>
            <a:spLocks noGrp="1"/>
          </p:cNvSpPr>
          <p:nvPr>
            <p:ph type="ftr" sz="quarter" idx="11"/>
          </p:nvPr>
        </p:nvSpPr>
        <p:spPr/>
        <p:txBody>
          <a:bodyPr/>
          <a:lstStyle>
            <a:lvl1pPr>
              <a:defRPr/>
            </a:lvl1pPr>
          </a:lstStyle>
          <a:p>
            <a:pPr>
              <a:defRPr/>
            </a:pPr>
            <a:endParaRPr lang="en-US"/>
          </a:p>
        </p:txBody>
      </p:sp>
      <p:sp>
        <p:nvSpPr>
          <p:cNvPr id="4" name="Slide Number Placeholder 4"/>
          <p:cNvSpPr>
            <a:spLocks noGrp="1"/>
          </p:cNvSpPr>
          <p:nvPr>
            <p:ph type="sldNum" sz="quarter" idx="12"/>
          </p:nvPr>
        </p:nvSpPr>
        <p:spPr/>
        <p:txBody>
          <a:bodyPr/>
          <a:lstStyle>
            <a:lvl1pPr>
              <a:defRPr/>
            </a:lvl1pPr>
          </a:lstStyle>
          <a:p>
            <a:pPr>
              <a:defRPr/>
            </a:pPr>
            <a:fld id="{0017E469-3E2D-49D1-BEF3-8401B54AC25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B56E3EAD-0F0A-4EB5-AAAB-A5EDFA453C1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a:defRPr/>
            </a:lvl1pPr>
          </a:lstStyle>
          <a:p>
            <a:pPr>
              <a:defRPr/>
            </a:pPr>
            <a:endParaRPr lang="en-US"/>
          </a:p>
        </p:txBody>
      </p:sp>
      <p:sp>
        <p:nvSpPr>
          <p:cNvPr id="3" name="Footer Placeholder 5"/>
          <p:cNvSpPr>
            <a:spLocks noGrp="1"/>
          </p:cNvSpPr>
          <p:nvPr>
            <p:ph type="ftr" sz="quarter" idx="11"/>
          </p:nvPr>
        </p:nvSpPr>
        <p:spPr/>
        <p:txBody>
          <a:bodyPr/>
          <a:lstStyle>
            <a:lvl1pPr>
              <a:defRPr/>
            </a:lvl1pPr>
          </a:lstStyle>
          <a:p>
            <a:pPr>
              <a:defRPr/>
            </a:pPr>
            <a:endParaRPr lang="en-US"/>
          </a:p>
        </p:txBody>
      </p:sp>
      <p:sp>
        <p:nvSpPr>
          <p:cNvPr id="4" name="Slide Number Placeholder 6"/>
          <p:cNvSpPr>
            <a:spLocks noGrp="1"/>
          </p:cNvSpPr>
          <p:nvPr>
            <p:ph type="sldNum" sz="quarter" idx="12"/>
          </p:nvPr>
        </p:nvSpPr>
        <p:spPr/>
        <p:txBody>
          <a:bodyPr/>
          <a:lstStyle>
            <a:lvl1pPr>
              <a:defRPr/>
            </a:lvl1pPr>
          </a:lstStyle>
          <a:p>
            <a:pPr>
              <a:defRPr/>
            </a:pPr>
            <a:fld id="{4F3EB24A-6A08-4D1A-AFB0-F5BA32FC2AD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a:defRPr/>
            </a:lvl1pPr>
          </a:lstStyle>
          <a:p>
            <a:pPr>
              <a:defRPr/>
            </a:pPr>
            <a:endParaRPr lang="en-US"/>
          </a:p>
        </p:txBody>
      </p:sp>
      <p:sp>
        <p:nvSpPr>
          <p:cNvPr id="3" name="Footer Placeholder 5"/>
          <p:cNvSpPr>
            <a:spLocks noGrp="1"/>
          </p:cNvSpPr>
          <p:nvPr>
            <p:ph type="ftr" sz="quarter" idx="11"/>
          </p:nvPr>
        </p:nvSpPr>
        <p:spPr/>
        <p:txBody>
          <a:bodyPr/>
          <a:lstStyle>
            <a:lvl1pPr>
              <a:defRPr/>
            </a:lvl1pPr>
          </a:lstStyle>
          <a:p>
            <a:pPr>
              <a:defRPr/>
            </a:pPr>
            <a:endParaRPr lang="en-US"/>
          </a:p>
        </p:txBody>
      </p:sp>
      <p:sp>
        <p:nvSpPr>
          <p:cNvPr id="4" name="Slide Number Placeholder 6"/>
          <p:cNvSpPr>
            <a:spLocks noGrp="1"/>
          </p:cNvSpPr>
          <p:nvPr>
            <p:ph type="sldNum" sz="quarter" idx="12"/>
          </p:nvPr>
        </p:nvSpPr>
        <p:spPr/>
        <p:txBody>
          <a:bodyPr/>
          <a:lstStyle>
            <a:lvl1pPr>
              <a:defRPr/>
            </a:lvl1pPr>
          </a:lstStyle>
          <a:p>
            <a:pPr>
              <a:defRPr/>
            </a:pPr>
            <a:fld id="{45BA6B8C-14FA-4B9E-9B26-BF921A15391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0D1B9E4-2033-456C-BB96-609CB3EA978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2225261-DE0E-4B74-9D35-302BE6CCAB34}"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28B68D59-E2E1-4304-9065-417495C963C3}"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3"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9FAF24E3-E6BA-4FD9-A73D-5C5383084734}"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3"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435A9894-7002-4632-B2B6-C5791B21E721}"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B97026ED-8336-4C4C-B2C1-33EB8E9B8EA1}"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EBFC51B2-65E1-41C2-9D6D-1A1F3382FDCE}"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83FE0E03-5484-488F-82DE-AE1448435316}" type="slidenum">
              <a:rPr lang="en-US"/>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13F99446-2CD5-4B75-9CC7-53C764FFDCC7}" type="slidenum">
              <a:rPr lang="en-US"/>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
        <p:nvSpPr>
          <p:cNvPr id="3"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71A728A-8DE0-423E-BFF8-5CACACCBEECF}" type="slidenum">
              <a:rPr lang="en-US"/>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D7024E1F-06EF-4C3D-852D-867BB8DD4D9B}" type="slidenum">
              <a:rPr lang="en-US"/>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E04C103D-DE37-40F3-93B9-B8F51DE3F843}"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Box 3"/>
          <p:cNvSpPr txBox="1"/>
          <p:nvPr userDrawn="1"/>
        </p:nvSpPr>
        <p:spPr>
          <a:xfrm>
            <a:off x="8458200" y="6477000"/>
            <a:ext cx="838200" cy="381000"/>
          </a:xfrm>
          <a:prstGeom prst="rect">
            <a:avLst/>
          </a:prstGeom>
          <a:noFill/>
        </p:spPr>
        <p:txBody>
          <a:bodyPr wrap="square" rtlCol="0">
            <a:spAutoFit/>
          </a:bodyPr>
          <a:lstStyle/>
          <a:p>
            <a:fld id="{5023744C-17C4-4FDB-970F-0C1369B7A70C}" type="slidenum">
              <a:rPr lang="en-US" smtClean="0">
                <a:solidFill>
                  <a:schemeClr val="bg1"/>
                </a:solidFill>
              </a:rPr>
              <a:t>‹#›</a:t>
            </a:fld>
            <a:endParaRPr lang="en-US" dirty="0">
              <a:solidFill>
                <a:schemeClr val="bg1"/>
              </a:solidFill>
            </a:endParaRPr>
          </a:p>
        </p:txBody>
      </p:sp>
    </p:spTree>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5240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Tree>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Tree>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
        <p:nvSpPr>
          <p:cNvPr id="4" name="TextBox 3"/>
          <p:cNvSpPr txBox="1"/>
          <p:nvPr userDrawn="1"/>
        </p:nvSpPr>
        <p:spPr>
          <a:xfrm>
            <a:off x="8458200" y="6488668"/>
            <a:ext cx="609600" cy="369332"/>
          </a:xfrm>
          <a:prstGeom prst="rect">
            <a:avLst/>
          </a:prstGeom>
          <a:noFill/>
        </p:spPr>
        <p:txBody>
          <a:bodyPr wrap="square" rtlCol="0">
            <a:spAutoFit/>
          </a:bodyPr>
          <a:lstStyle/>
          <a:p>
            <a:fld id="{A8D60FF8-85E8-4BF7-B325-8AE72F8C2519}" type="slidenum">
              <a:rPr lang="en-US" smtClean="0">
                <a:solidFill>
                  <a:schemeClr val="bg1"/>
                </a:solidFill>
              </a:rPr>
              <a:t>‹#›</a:t>
            </a:fld>
            <a:endParaRPr lang="en-US" dirty="0">
              <a:solidFill>
                <a:schemeClr val="bg1"/>
              </a:solidFill>
            </a:endParaRPr>
          </a:p>
        </p:txBody>
      </p:sp>
    </p:spTree>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
        <p:nvSpPr>
          <p:cNvPr id="3" name="TextBox 2"/>
          <p:cNvSpPr txBox="1"/>
          <p:nvPr userDrawn="1"/>
        </p:nvSpPr>
        <p:spPr>
          <a:xfrm>
            <a:off x="8458200" y="6488668"/>
            <a:ext cx="533400" cy="369332"/>
          </a:xfrm>
          <a:prstGeom prst="rect">
            <a:avLst/>
          </a:prstGeom>
          <a:noFill/>
        </p:spPr>
        <p:txBody>
          <a:bodyPr wrap="square" rtlCol="0">
            <a:spAutoFit/>
          </a:bodyPr>
          <a:lstStyle/>
          <a:p>
            <a:fld id="{4EE11C9D-5524-4488-A5E1-40E3182E6F2E}" type="slidenum">
              <a:rPr lang="en-US" smtClean="0">
                <a:solidFill>
                  <a:schemeClr val="bg1"/>
                </a:solidFill>
              </a:rPr>
              <a:t>‹#›</a:t>
            </a:fld>
            <a:endParaRPr lang="en-US" dirty="0">
              <a:solidFill>
                <a:schemeClr val="bg1"/>
              </a:solidFill>
            </a:endParaRPr>
          </a:p>
        </p:txBody>
      </p:sp>
    </p:spTree>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Tree>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Tree>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Tree>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1000"/>
            <a:ext cx="5676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Tree>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524000"/>
            <a:ext cx="38100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524000"/>
            <a:ext cx="3810000" cy="4267200"/>
          </a:xfrm>
        </p:spPr>
        <p:txBody>
          <a:bodyPr/>
          <a:lstStyle/>
          <a:p>
            <a:pPr lvl="0"/>
            <a:endParaRPr lang="en-US" noProof="0" smtClean="0"/>
          </a:p>
        </p:txBody>
      </p:sp>
      <p:sp>
        <p:nvSpPr>
          <p:cNvPr id="5" name="Date Placeholder 4"/>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Tree>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B898E109-3F02-443A-B0EB-79F15A2AC005}" type="slidenum">
              <a:rPr lang="en-US"/>
              <a:pPr>
                <a:defRPr/>
              </a:pPr>
              <a:t>‹#›</a:t>
            </a:fld>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6115DAA5-8CA0-4019-9CB1-47867F5696E4}" type="slidenum">
              <a:rPr lang="en-US"/>
              <a:pPr>
                <a:defRPr/>
              </a:pPr>
              <a:t>‹#›</a:t>
            </a:fld>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4591ECA-83D4-43BA-A3C8-3840603CF0D5}" type="slidenum">
              <a:rPr lang="en-US"/>
              <a:pPr>
                <a:defRPr/>
              </a:pPr>
              <a:t>‹#›</a:t>
            </a:fld>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BC717C9B-0E59-4560-A096-7122EF8B6F63}" type="slidenum">
              <a:rPr lang="en-US"/>
              <a:pPr>
                <a:defRPr/>
              </a:pPr>
              <a:t>‹#›</a:t>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F18C2540-20C8-4A07-85E7-49F002343D3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6" Type="http://schemas.openxmlformats.org/officeDocument/2006/relationships/image" Target="../media/image3.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2.jpe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jpe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73EE034-96FF-4D13-B705-A5B1C04F8493}" type="slidenum">
              <a:rPr lang="en-US"/>
              <a:pPr>
                <a:defRPr/>
              </a:pPr>
              <a:t>‹#›</a:t>
            </a:fld>
            <a:endParaRPr lang="en-US"/>
          </a:p>
        </p:txBody>
      </p:sp>
      <p:sp>
        <p:nvSpPr>
          <p:cNvPr id="7" name="Rectangle 6"/>
          <p:cNvSpPr/>
          <p:nvPr userDrawn="1"/>
        </p:nvSpPr>
        <p:spPr>
          <a:xfrm>
            <a:off x="914400" y="676275"/>
            <a:ext cx="7315200" cy="5486400"/>
          </a:xfrm>
          <a:prstGeom prst="rect">
            <a:avLst/>
          </a:prstGeom>
          <a:solidFill>
            <a:srgbClr val="D39D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1"/>
          <p:cNvSpPr txBox="1">
            <a:spLocks/>
          </p:cNvSpPr>
          <p:nvPr userDrawn="1"/>
        </p:nvSpPr>
        <p:spPr>
          <a:xfrm>
            <a:off x="914400" y="2703513"/>
            <a:ext cx="7315200" cy="1470025"/>
          </a:xfrm>
          <a:prstGeom prst="rect">
            <a:avLst/>
          </a:prstGeom>
        </p:spPr>
        <p:txBody>
          <a:bodyPr>
            <a:normAutofit/>
          </a:bodyPr>
          <a:lstStyle/>
          <a:p>
            <a:pPr algn="ctr" fontAlgn="auto">
              <a:spcAft>
                <a:spcPts val="0"/>
              </a:spcAft>
              <a:defRPr/>
            </a:pPr>
            <a:r>
              <a:rPr lang="en-US" sz="2400" b="1">
                <a:latin typeface="Garamond" pitchFamily="18" charset="0"/>
                <a:ea typeface="+mj-ea"/>
                <a:cs typeface="+mj-cs"/>
              </a:rPr>
              <a:t>BRAND IDENTITY GUIDELINES</a:t>
            </a:r>
            <a:br>
              <a:rPr lang="en-US" sz="2400" b="1">
                <a:latin typeface="Garamond" pitchFamily="18" charset="0"/>
                <a:ea typeface="+mj-ea"/>
                <a:cs typeface="+mj-cs"/>
              </a:rPr>
            </a:br>
            <a:r>
              <a:rPr lang="en-US" sz="3600" b="1">
                <a:latin typeface="Garamond" pitchFamily="18" charset="0"/>
                <a:ea typeface="+mj-ea"/>
                <a:cs typeface="+mj-cs"/>
              </a:rPr>
              <a:t>Project Management Institute</a:t>
            </a:r>
            <a:endParaRPr lang="en-US" sz="3600" b="1" dirty="0">
              <a:latin typeface="Garamond" pitchFamily="18" charset="0"/>
              <a:ea typeface="+mj-ea"/>
              <a:cs typeface="+mj-cs"/>
            </a:endParaRPr>
          </a:p>
        </p:txBody>
      </p:sp>
    </p:spTree>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9" name="Rectangle 8"/>
          <p:cNvSpPr/>
          <p:nvPr userDrawn="1"/>
        </p:nvSpPr>
        <p:spPr>
          <a:xfrm>
            <a:off x="914400" y="676275"/>
            <a:ext cx="7315200" cy="5486400"/>
          </a:xfrm>
          <a:prstGeom prst="rect">
            <a:avLst/>
          </a:prstGeom>
          <a:solidFill>
            <a:srgbClr val="E8E2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4180" r:id="rId1"/>
    <p:sldLayoutId id="2147484181" r:id="rId2"/>
    <p:sldLayoutId id="2147484182" r:id="rId3"/>
    <p:sldLayoutId id="2147484183" r:id="rId4"/>
    <p:sldLayoutId id="2147484184" r:id="rId5"/>
    <p:sldLayoutId id="2147484185" r:id="rId6"/>
    <p:sldLayoutId id="2147484186" r:id="rId7"/>
    <p:sldLayoutId id="2147484187" r:id="rId8"/>
    <p:sldLayoutId id="2147484188" r:id="rId9"/>
    <p:sldLayoutId id="2147484189" r:id="rId10"/>
    <p:sldLayoutId id="2147484190"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158" r:id="rId1"/>
    <p:sldLayoutId id="2147484159" r:id="rId2"/>
    <p:sldLayoutId id="2147484160" r:id="rId3"/>
    <p:sldLayoutId id="2147484161" r:id="rId4"/>
    <p:sldLayoutId id="2147484162" r:id="rId5"/>
    <p:sldLayoutId id="2147484163" r:id="rId6"/>
    <p:sldLayoutId id="2147484164" r:id="rId7"/>
    <p:sldLayoutId id="2147484165" r:id="rId8"/>
    <p:sldLayoutId id="2147484166" r:id="rId9"/>
    <p:sldLayoutId id="2147484167" r:id="rId10"/>
    <p:sldLayoutId id="2147484168"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9" name="Rectangle 8"/>
          <p:cNvSpPr/>
          <p:nvPr userDrawn="1"/>
        </p:nvSpPr>
        <p:spPr>
          <a:xfrm>
            <a:off x="914400" y="676275"/>
            <a:ext cx="7315200" cy="5486400"/>
          </a:xfrm>
          <a:prstGeom prst="rect">
            <a:avLst/>
          </a:prstGeom>
          <a:solidFill>
            <a:srgbClr val="E8E2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4191" r:id="rId1"/>
    <p:sldLayoutId id="2147484192" r:id="rId2"/>
    <p:sldLayoutId id="2147484193" r:id="rId3"/>
    <p:sldLayoutId id="2147484194" r:id="rId4"/>
    <p:sldLayoutId id="2147484195" r:id="rId5"/>
    <p:sldLayoutId id="2147484196" r:id="rId6"/>
    <p:sldLayoutId id="2147484197" r:id="rId7"/>
    <p:sldLayoutId id="2147484198" r:id="rId8"/>
    <p:sldLayoutId id="2147484199" r:id="rId9"/>
    <p:sldLayoutId id="2147484200" r:id="rId10"/>
    <p:sldLayoutId id="2147484201"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pic>
        <p:nvPicPr>
          <p:cNvPr id="4098" name="Picture 8" descr="PMI4.jpg                                                       00703EF4MY HD                          BE93234D:"/>
          <p:cNvPicPr>
            <a:picLocks noChangeAspect="1" noChangeArrowheads="1"/>
          </p:cNvPicPr>
          <p:nvPr userDrawn="1"/>
        </p:nvPicPr>
        <p:blipFill>
          <a:blip r:embed="rId15" cstate="print"/>
          <a:srcRect/>
          <a:stretch>
            <a:fillRect/>
          </a:stretch>
        </p:blipFill>
        <p:spPr bwMode="auto">
          <a:xfrm>
            <a:off x="0" y="6200775"/>
            <a:ext cx="9145588" cy="657225"/>
          </a:xfrm>
          <a:prstGeom prst="rect">
            <a:avLst/>
          </a:prstGeom>
          <a:noFill/>
          <a:ln w="9525">
            <a:noFill/>
            <a:miter lim="800000"/>
            <a:headEnd/>
            <a:tailEnd/>
          </a:ln>
        </p:spPr>
      </p:pic>
      <p:sp>
        <p:nvSpPr>
          <p:cNvPr id="4099" name="Rectangle 2"/>
          <p:cNvSpPr>
            <a:spLocks noGrp="1" noChangeArrowheads="1"/>
          </p:cNvSpPr>
          <p:nvPr>
            <p:ph type="title"/>
          </p:nvPr>
        </p:nvSpPr>
        <p:spPr bwMode="auto">
          <a:xfrm>
            <a:off x="685800" y="381000"/>
            <a:ext cx="7772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4100" name="Rectangle 3"/>
          <p:cNvSpPr>
            <a:spLocks noGrp="1" noChangeArrowheads="1"/>
          </p:cNvSpPr>
          <p:nvPr>
            <p:ph type="body" idx="1"/>
          </p:nvPr>
        </p:nvSpPr>
        <p:spPr bwMode="auto">
          <a:xfrm>
            <a:off x="685800" y="1524000"/>
            <a:ext cx="77724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1" name="Rectangle 7"/>
          <p:cNvSpPr>
            <a:spLocks noChangeArrowheads="1"/>
          </p:cNvSpPr>
          <p:nvPr userDrawn="1"/>
        </p:nvSpPr>
        <p:spPr bwMode="auto">
          <a:xfrm>
            <a:off x="8115300" y="6526213"/>
            <a:ext cx="419100" cy="304800"/>
          </a:xfrm>
          <a:prstGeom prst="rect">
            <a:avLst/>
          </a:prstGeom>
          <a:noFill/>
          <a:ln w="9525">
            <a:noFill/>
            <a:miter lim="800000"/>
            <a:headEnd/>
            <a:tailEnd/>
          </a:ln>
          <a:effectLst/>
        </p:spPr>
        <p:txBody>
          <a:bodyPr anchor="ctr"/>
          <a:lstStyle/>
          <a:p>
            <a:pPr algn="r" eaLnBrk="0" hangingPunct="0">
              <a:defRPr/>
            </a:pPr>
            <a:fld id="{D28F2AC2-FB0C-4A11-806E-96479BEDC81A}" type="slidenum">
              <a:rPr lang="en-US" sz="1050">
                <a:solidFill>
                  <a:srgbClr val="FFFFFF"/>
                </a:solidFill>
                <a:latin typeface="+mn-lt"/>
              </a:rPr>
              <a:pPr algn="r" eaLnBrk="0" hangingPunct="0">
                <a:defRPr/>
              </a:pPr>
              <a:t>‹#›</a:t>
            </a:fld>
            <a:endParaRPr lang="en-US" sz="1050" dirty="0">
              <a:solidFill>
                <a:srgbClr val="455560"/>
              </a:solidFill>
              <a:latin typeface="+mn-lt"/>
            </a:endParaRPr>
          </a:p>
        </p:txBody>
      </p:sp>
      <p:sp>
        <p:nvSpPr>
          <p:cNvPr id="9" name="Date Placeholder 3"/>
          <p:cNvSpPr>
            <a:spLocks noGrp="1"/>
          </p:cNvSpPr>
          <p:nvPr userDrawn="1">
            <p:ph type="dt" sz="quarter" idx="2"/>
          </p:nvPr>
        </p:nvSpPr>
        <p:spPr>
          <a:xfrm>
            <a:off x="1524000" y="6572250"/>
            <a:ext cx="2209800" cy="228600"/>
          </a:xfrm>
          <a:prstGeom prst="rect">
            <a:avLst/>
          </a:prstGeom>
        </p:spPr>
        <p:txBody>
          <a:bodyPr/>
          <a:lstStyle>
            <a:lvl1pPr eaLnBrk="0" hangingPunct="0">
              <a:defRPr sz="1050">
                <a:solidFill>
                  <a:srgbClr val="FFFFFF"/>
                </a:solidFill>
                <a:latin typeface="+mn-lt"/>
              </a:defRPr>
            </a:lvl1pPr>
          </a:lstStyle>
          <a:p>
            <a:pPr>
              <a:defRPr/>
            </a:pPr>
            <a:endParaRPr lang="en-US"/>
          </a:p>
        </p:txBody>
      </p:sp>
      <p:pic>
        <p:nvPicPr>
          <p:cNvPr id="4103" name="Picture 6" descr="X:\Work\P\PMI\Logos\PMI_Logo_Wht_KO.png"/>
          <p:cNvPicPr>
            <a:picLocks noChangeAspect="1" noChangeArrowheads="1"/>
          </p:cNvPicPr>
          <p:nvPr userDrawn="1"/>
        </p:nvPicPr>
        <p:blipFill>
          <a:blip r:embed="rId16" cstate="print"/>
          <a:srcRect/>
          <a:stretch>
            <a:fillRect/>
          </a:stretch>
        </p:blipFill>
        <p:spPr bwMode="auto">
          <a:xfrm>
            <a:off x="795338" y="6602413"/>
            <a:ext cx="685800" cy="1778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202"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iming>
    <p:tnLst>
      <p:par>
        <p:cTn id="1" dur="indefinite" restart="never" nodeType="tmRoot"/>
      </p:par>
    </p:tnLst>
  </p:timing>
  <p:hf hdr="0" dt="0"/>
  <p:txStyles>
    <p:titleStyle>
      <a:lvl1pPr algn="l" rtl="0" eaLnBrk="0" fontAlgn="base" hangingPunct="0">
        <a:spcBef>
          <a:spcPct val="0"/>
        </a:spcBef>
        <a:spcAft>
          <a:spcPct val="0"/>
        </a:spcAft>
        <a:defRPr sz="2800" b="1">
          <a:solidFill>
            <a:srgbClr val="007AC2"/>
          </a:solidFill>
          <a:latin typeface="+mj-lt"/>
          <a:ea typeface="+mj-ea"/>
          <a:cs typeface="+mj-cs"/>
        </a:defRPr>
      </a:lvl1pPr>
      <a:lvl2pPr algn="l" rtl="0" eaLnBrk="0" fontAlgn="base" hangingPunct="0">
        <a:spcBef>
          <a:spcPct val="0"/>
        </a:spcBef>
        <a:spcAft>
          <a:spcPct val="0"/>
        </a:spcAft>
        <a:defRPr sz="2800" b="1">
          <a:solidFill>
            <a:srgbClr val="007AC2"/>
          </a:solidFill>
          <a:latin typeface="Arial" charset="0"/>
        </a:defRPr>
      </a:lvl2pPr>
      <a:lvl3pPr algn="l" rtl="0" eaLnBrk="0" fontAlgn="base" hangingPunct="0">
        <a:spcBef>
          <a:spcPct val="0"/>
        </a:spcBef>
        <a:spcAft>
          <a:spcPct val="0"/>
        </a:spcAft>
        <a:defRPr sz="2800" b="1">
          <a:solidFill>
            <a:srgbClr val="007AC2"/>
          </a:solidFill>
          <a:latin typeface="Arial" charset="0"/>
        </a:defRPr>
      </a:lvl3pPr>
      <a:lvl4pPr algn="l" rtl="0" eaLnBrk="0" fontAlgn="base" hangingPunct="0">
        <a:spcBef>
          <a:spcPct val="0"/>
        </a:spcBef>
        <a:spcAft>
          <a:spcPct val="0"/>
        </a:spcAft>
        <a:defRPr sz="2800" b="1">
          <a:solidFill>
            <a:srgbClr val="007AC2"/>
          </a:solidFill>
          <a:latin typeface="Arial" charset="0"/>
        </a:defRPr>
      </a:lvl4pPr>
      <a:lvl5pPr algn="l" rtl="0" eaLnBrk="0" fontAlgn="base" hangingPunct="0">
        <a:spcBef>
          <a:spcPct val="0"/>
        </a:spcBef>
        <a:spcAft>
          <a:spcPct val="0"/>
        </a:spcAft>
        <a:defRPr sz="2800" b="1">
          <a:solidFill>
            <a:srgbClr val="007AC2"/>
          </a:solidFill>
          <a:latin typeface="Arial" charset="0"/>
        </a:defRPr>
      </a:lvl5pPr>
      <a:lvl6pPr marL="457200" algn="l" rtl="0" fontAlgn="base">
        <a:spcBef>
          <a:spcPct val="0"/>
        </a:spcBef>
        <a:spcAft>
          <a:spcPct val="0"/>
        </a:spcAft>
        <a:defRPr sz="2800" b="1">
          <a:solidFill>
            <a:srgbClr val="007AC2"/>
          </a:solidFill>
          <a:latin typeface="Arial" charset="0"/>
        </a:defRPr>
      </a:lvl6pPr>
      <a:lvl7pPr marL="914400" algn="l" rtl="0" fontAlgn="base">
        <a:spcBef>
          <a:spcPct val="0"/>
        </a:spcBef>
        <a:spcAft>
          <a:spcPct val="0"/>
        </a:spcAft>
        <a:defRPr sz="2800" b="1">
          <a:solidFill>
            <a:srgbClr val="007AC2"/>
          </a:solidFill>
          <a:latin typeface="Arial" charset="0"/>
        </a:defRPr>
      </a:lvl7pPr>
      <a:lvl8pPr marL="1371600" algn="l" rtl="0" fontAlgn="base">
        <a:spcBef>
          <a:spcPct val="0"/>
        </a:spcBef>
        <a:spcAft>
          <a:spcPct val="0"/>
        </a:spcAft>
        <a:defRPr sz="2800" b="1">
          <a:solidFill>
            <a:srgbClr val="007AC2"/>
          </a:solidFill>
          <a:latin typeface="Arial" charset="0"/>
        </a:defRPr>
      </a:lvl8pPr>
      <a:lvl9pPr marL="1828800" algn="l" rtl="0" fontAlgn="base">
        <a:spcBef>
          <a:spcPct val="0"/>
        </a:spcBef>
        <a:spcAft>
          <a:spcPct val="0"/>
        </a:spcAft>
        <a:defRPr sz="2800" b="1">
          <a:solidFill>
            <a:srgbClr val="007AC2"/>
          </a:solidFill>
          <a:latin typeface="Arial" charset="0"/>
        </a:defRPr>
      </a:lvl9pPr>
    </p:titleStyle>
    <p:bodyStyle>
      <a:lvl1pPr marL="342900" indent="-342900" algn="l" rtl="0" eaLnBrk="0" fontAlgn="base" hangingPunct="0">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0" fontAlgn="base" hangingPunct="0">
        <a:lnSpc>
          <a:spcPct val="110000"/>
        </a:lnSpc>
        <a:spcBef>
          <a:spcPct val="20000"/>
        </a:spcBef>
        <a:spcAft>
          <a:spcPct val="0"/>
        </a:spcAft>
        <a:buChar char="–"/>
        <a:defRPr sz="2000">
          <a:solidFill>
            <a:srgbClr val="455560"/>
          </a:solidFill>
          <a:latin typeface="+mn-lt"/>
        </a:defRPr>
      </a:lvl2pPr>
      <a:lvl3pPr marL="1085850" indent="-228600" algn="l" rtl="0" eaLnBrk="0" fontAlgn="base" hangingPunct="0">
        <a:spcBef>
          <a:spcPct val="20000"/>
        </a:spcBef>
        <a:spcAft>
          <a:spcPct val="0"/>
        </a:spcAft>
        <a:buChar char="•"/>
        <a:defRPr sz="2000">
          <a:solidFill>
            <a:srgbClr val="455560"/>
          </a:solidFill>
          <a:latin typeface="+mn-lt"/>
        </a:defRPr>
      </a:lvl3pPr>
      <a:lvl4pPr marL="1428750" indent="-228600" algn="l" rtl="0" eaLnBrk="0" fontAlgn="base" hangingPunct="0">
        <a:spcBef>
          <a:spcPct val="20000"/>
        </a:spcBef>
        <a:spcAft>
          <a:spcPct val="0"/>
        </a:spcAft>
        <a:buChar char="–"/>
        <a:defRPr sz="2000">
          <a:solidFill>
            <a:srgbClr val="455560"/>
          </a:solidFill>
          <a:latin typeface="+mn-lt"/>
        </a:defRPr>
      </a:lvl4pPr>
      <a:lvl5pPr marL="1771650" indent="-228600" algn="l" rtl="0" eaLnBrk="0" fontAlgn="base" hangingPunct="0">
        <a:spcBef>
          <a:spcPct val="20000"/>
        </a:spcBef>
        <a:spcAft>
          <a:spcPct val="0"/>
        </a:spcAft>
        <a:buChar char="»"/>
        <a:defRPr sz="2000">
          <a:solidFill>
            <a:srgbClr val="455560"/>
          </a:solidFill>
          <a:latin typeface="+mn-lt"/>
        </a:defRPr>
      </a:lvl5pPr>
      <a:lvl6pPr marL="2228850" indent="-228600" algn="l" rtl="0" fontAlgn="base">
        <a:spcBef>
          <a:spcPct val="20000"/>
        </a:spcBef>
        <a:spcAft>
          <a:spcPct val="0"/>
        </a:spcAft>
        <a:buChar char="»"/>
        <a:defRPr sz="2000">
          <a:solidFill>
            <a:srgbClr val="455560"/>
          </a:solidFill>
          <a:latin typeface="+mn-lt"/>
        </a:defRPr>
      </a:lvl6pPr>
      <a:lvl7pPr marL="2686050" indent="-228600" algn="l" rtl="0" fontAlgn="base">
        <a:spcBef>
          <a:spcPct val="20000"/>
        </a:spcBef>
        <a:spcAft>
          <a:spcPct val="0"/>
        </a:spcAft>
        <a:buChar char="»"/>
        <a:defRPr sz="2000">
          <a:solidFill>
            <a:srgbClr val="455560"/>
          </a:solidFill>
          <a:latin typeface="+mn-lt"/>
        </a:defRPr>
      </a:lvl7pPr>
      <a:lvl8pPr marL="3143250" indent="-228600" algn="l" rtl="0" fontAlgn="base">
        <a:spcBef>
          <a:spcPct val="20000"/>
        </a:spcBef>
        <a:spcAft>
          <a:spcPct val="0"/>
        </a:spcAft>
        <a:buChar char="»"/>
        <a:defRPr sz="2000">
          <a:solidFill>
            <a:srgbClr val="455560"/>
          </a:solidFill>
          <a:latin typeface="+mn-lt"/>
        </a:defRPr>
      </a:lvl8pPr>
      <a:lvl9pPr marL="3600450" indent="-228600" algn="l" rtl="0" fontAlgn="base">
        <a:spcBef>
          <a:spcPct val="20000"/>
        </a:spcBef>
        <a:spcAft>
          <a:spcPct val="0"/>
        </a:spcAft>
        <a:buChar char="»"/>
        <a:defRPr sz="2000">
          <a:solidFill>
            <a:srgbClr val="45556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9" name="Rectangle 8"/>
          <p:cNvSpPr/>
          <p:nvPr userDrawn="1"/>
        </p:nvSpPr>
        <p:spPr>
          <a:xfrm>
            <a:off x="914400" y="676275"/>
            <a:ext cx="7315200" cy="5486400"/>
          </a:xfrm>
          <a:prstGeom prst="rect">
            <a:avLst/>
          </a:prstGeom>
          <a:solidFill>
            <a:srgbClr val="E8E2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4214" r:id="rId1"/>
    <p:sldLayoutId id="2147484215" r:id="rId2"/>
    <p:sldLayoutId id="2147484216" r:id="rId3"/>
    <p:sldLayoutId id="2147484217" r:id="rId4"/>
    <p:sldLayoutId id="2147484218" r:id="rId5"/>
    <p:sldLayoutId id="2147484219" r:id="rId6"/>
    <p:sldLayoutId id="2147484220" r:id="rId7"/>
    <p:sldLayoutId id="2147484221" r:id="rId8"/>
    <p:sldLayoutId id="2147484222" r:id="rId9"/>
    <p:sldLayoutId id="2147484223" r:id="rId10"/>
    <p:sldLayoutId id="2147484224"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5.xml"/><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46.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51.xml"/><Relationship Id="rId1" Type="http://schemas.openxmlformats.org/officeDocument/2006/relationships/vmlDrawing" Target="../drawings/vmlDrawing1.vml"/><Relationship Id="rId5" Type="http://schemas.openxmlformats.org/officeDocument/2006/relationships/image" Target="../media/image15.emf"/><Relationship Id="rId4" Type="http://schemas.openxmlformats.org/officeDocument/2006/relationships/package" Target="../embeddings/Microsoft_Word_Document1.docx"/></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jpeg"/><Relationship Id="rId1" Type="http://schemas.openxmlformats.org/officeDocument/2006/relationships/slideLayout" Target="../slideLayouts/slideLayout50.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0.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0.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50.xml"/><Relationship Id="rId1" Type="http://schemas.openxmlformats.org/officeDocument/2006/relationships/vmlDrawing" Target="../drawings/vmlDrawing2.vml"/><Relationship Id="rId5" Type="http://schemas.openxmlformats.org/officeDocument/2006/relationships/image" Target="../media/image20.emf"/><Relationship Id="rId4" Type="http://schemas.openxmlformats.org/officeDocument/2006/relationships/package" Target="../embeddings/Microsoft_Word_Document2.docx"/></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0.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4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0.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6.xml"/></Relationships>
</file>

<file path=ppt/slides/_rels/slide41.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5058" name="Picture 7" descr="PMI1.jpg                                                       00703EF4MY HD                          BE93234D:"/>
          <p:cNvPicPr>
            <a:picLocks noChangeAspect="1" noChangeArrowheads="1"/>
          </p:cNvPicPr>
          <p:nvPr/>
        </p:nvPicPr>
        <p:blipFill>
          <a:blip r:embed="rId3" cstate="print"/>
          <a:srcRect/>
          <a:stretch>
            <a:fillRect/>
          </a:stretch>
        </p:blipFill>
        <p:spPr bwMode="auto">
          <a:xfrm>
            <a:off x="1588" y="-34245"/>
            <a:ext cx="9142412" cy="6859588"/>
          </a:xfrm>
          <a:prstGeom prst="rect">
            <a:avLst/>
          </a:prstGeom>
          <a:noFill/>
          <a:ln w="9525">
            <a:noFill/>
            <a:miter lim="800000"/>
            <a:headEnd/>
            <a:tailEnd/>
          </a:ln>
        </p:spPr>
      </p:pic>
      <p:sp>
        <p:nvSpPr>
          <p:cNvPr id="45059" name="Rectangle 2"/>
          <p:cNvSpPr>
            <a:spLocks noGrp="1" noChangeArrowheads="1"/>
          </p:cNvSpPr>
          <p:nvPr>
            <p:ph type="ctrTitle"/>
          </p:nvPr>
        </p:nvSpPr>
        <p:spPr>
          <a:xfrm>
            <a:off x="152400" y="1758639"/>
            <a:ext cx="6429990" cy="1143000"/>
          </a:xfrm>
        </p:spPr>
        <p:txBody>
          <a:bodyPr/>
          <a:lstStyle/>
          <a:p>
            <a:pPr eaLnBrk="1" hangingPunct="1">
              <a:lnSpc>
                <a:spcPct val="110000"/>
              </a:lnSpc>
            </a:pPr>
            <a:r>
              <a:rPr lang="en-US" sz="3200" dirty="0" smtClean="0">
                <a:solidFill>
                  <a:schemeClr val="bg1"/>
                </a:solidFill>
              </a:rPr>
              <a:t/>
            </a:r>
            <a:br>
              <a:rPr lang="en-US" sz="3200" dirty="0" smtClean="0">
                <a:solidFill>
                  <a:schemeClr val="bg1"/>
                </a:solidFill>
              </a:rPr>
            </a:br>
            <a:r>
              <a:rPr lang="en-US" sz="3200" dirty="0">
                <a:solidFill>
                  <a:schemeClr val="bg1"/>
                </a:solidFill>
              </a:rPr>
              <a:t>Teaching Project Management to Healthcare Professionals</a:t>
            </a:r>
            <a:r>
              <a:rPr lang="en-US" sz="3200" dirty="0" smtClean="0">
                <a:solidFill>
                  <a:schemeClr val="bg1"/>
                </a:solidFill>
              </a:rPr>
              <a:t>:</a:t>
            </a:r>
            <a:br>
              <a:rPr lang="en-US" sz="3200" dirty="0" smtClean="0">
                <a:solidFill>
                  <a:schemeClr val="bg1"/>
                </a:solidFill>
              </a:rPr>
            </a:br>
            <a:r>
              <a:rPr lang="en-US" sz="3200" dirty="0" smtClean="0">
                <a:solidFill>
                  <a:schemeClr val="bg1"/>
                </a:solidFill>
              </a:rPr>
              <a:t>A </a:t>
            </a:r>
            <a:r>
              <a:rPr lang="en-US" sz="3200" dirty="0">
                <a:solidFill>
                  <a:schemeClr val="bg1"/>
                </a:solidFill>
              </a:rPr>
              <a:t>Much Needed Skill!</a:t>
            </a:r>
            <a:r>
              <a:rPr lang="en-US" sz="3600" dirty="0" smtClean="0">
                <a:solidFill>
                  <a:schemeClr val="bg1"/>
                </a:solidFill>
              </a:rPr>
              <a:t/>
            </a:r>
            <a:br>
              <a:rPr lang="en-US" sz="3600" dirty="0" smtClean="0">
                <a:solidFill>
                  <a:schemeClr val="bg1"/>
                </a:solidFill>
              </a:rPr>
            </a:br>
            <a:endParaRPr lang="en-US" dirty="0" smtClean="0">
              <a:solidFill>
                <a:schemeClr val="bg1"/>
              </a:solidFill>
            </a:endParaRPr>
          </a:p>
        </p:txBody>
      </p:sp>
      <p:sp>
        <p:nvSpPr>
          <p:cNvPr id="45060" name="Rectangle 3"/>
          <p:cNvSpPr>
            <a:spLocks noGrp="1" noChangeArrowheads="1"/>
          </p:cNvSpPr>
          <p:nvPr>
            <p:ph type="subTitle" idx="1"/>
          </p:nvPr>
        </p:nvSpPr>
        <p:spPr>
          <a:xfrm>
            <a:off x="533400" y="5715000"/>
            <a:ext cx="6400800" cy="762000"/>
          </a:xfrm>
        </p:spPr>
        <p:txBody>
          <a:bodyPr/>
          <a:lstStyle/>
          <a:p>
            <a:pPr algn="l" eaLnBrk="1" hangingPunct="1">
              <a:lnSpc>
                <a:spcPct val="100000"/>
              </a:lnSpc>
            </a:pPr>
            <a:r>
              <a:rPr lang="en-US" sz="1800" dirty="0" smtClean="0">
                <a:solidFill>
                  <a:schemeClr val="tx1"/>
                </a:solidFill>
              </a:rPr>
              <a:t>Kathy Schwalbe</a:t>
            </a:r>
          </a:p>
          <a:p>
            <a:pPr algn="l" eaLnBrk="1" hangingPunct="1">
              <a:lnSpc>
                <a:spcPct val="100000"/>
              </a:lnSpc>
            </a:pPr>
            <a:r>
              <a:rPr lang="en-US" sz="1800" dirty="0" smtClean="0">
                <a:solidFill>
                  <a:schemeClr val="tx1"/>
                </a:solidFill>
              </a:rPr>
              <a:t>September 18, 2013</a:t>
            </a:r>
            <a:endParaRPr lang="en-US" sz="1200" dirty="0" smtClean="0">
              <a:solidFill>
                <a:schemeClr val="tx1"/>
              </a:solidFill>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3" y="533400"/>
            <a:ext cx="2819964" cy="1097280"/>
          </a:xfrm>
          <a:prstGeom prst="rect">
            <a:avLst/>
          </a:prstGeom>
        </p:spPr>
      </p:pic>
      <p:pic>
        <p:nvPicPr>
          <p:cNvPr id="6" name="Picture 2" descr="front cover May 1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324600" y="1618011"/>
            <a:ext cx="2456219" cy="3124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About the Presenter</a:t>
            </a:r>
            <a:endParaRPr lang="en-US" sz="4000" dirty="0"/>
          </a:p>
        </p:txBody>
      </p:sp>
      <p:sp>
        <p:nvSpPr>
          <p:cNvPr id="5" name="Content Placeholder 4"/>
          <p:cNvSpPr>
            <a:spLocks noGrp="1"/>
          </p:cNvSpPr>
          <p:nvPr>
            <p:ph idx="1"/>
          </p:nvPr>
        </p:nvSpPr>
        <p:spPr>
          <a:xfrm>
            <a:off x="695793" y="1295400"/>
            <a:ext cx="7772400" cy="4267200"/>
          </a:xfrm>
        </p:spPr>
        <p:txBody>
          <a:bodyPr/>
          <a:lstStyle/>
          <a:p>
            <a:r>
              <a:rPr lang="en-US" sz="2800" dirty="0" smtClean="0">
                <a:solidFill>
                  <a:schemeClr val="tx2"/>
                </a:solidFill>
              </a:rPr>
              <a:t>Ph.D., PMP, and mother of 3!</a:t>
            </a:r>
          </a:p>
          <a:p>
            <a:r>
              <a:rPr lang="en-US" sz="2800" dirty="0" smtClean="0">
                <a:solidFill>
                  <a:schemeClr val="tx2"/>
                </a:solidFill>
              </a:rPr>
              <a:t>Professor, author, and publisher</a:t>
            </a:r>
          </a:p>
          <a:p>
            <a:r>
              <a:rPr lang="en-US" sz="2800" dirty="0" err="1" smtClean="0">
                <a:solidFill>
                  <a:schemeClr val="tx2"/>
                </a:solidFill>
              </a:rPr>
              <a:t>Beyonce</a:t>
            </a:r>
            <a:r>
              <a:rPr lang="en-US" sz="2800" dirty="0" smtClean="0">
                <a:solidFill>
                  <a:schemeClr val="tx2"/>
                </a:solidFill>
              </a:rPr>
              <a:t> copied my new do?!</a:t>
            </a:r>
          </a:p>
          <a:p>
            <a:endParaRPr lang="en-US" dirty="0"/>
          </a:p>
          <a:p>
            <a:endParaRPr lang="en-US" dirty="0" smtClean="0"/>
          </a:p>
          <a:p>
            <a:endParaRPr lang="en-US" dirty="0"/>
          </a:p>
          <a:p>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3276600"/>
            <a:ext cx="2102071" cy="2777736"/>
          </a:xfrm>
          <a:prstGeom prst="rect">
            <a:avLst/>
          </a:prstGeom>
        </p:spPr>
      </p:pic>
      <p:pic>
        <p:nvPicPr>
          <p:cNvPr id="4" name="Picture 3"/>
          <p:cNvPicPr>
            <a:picLocks noChangeAspect="1"/>
          </p:cNvPicPr>
          <p:nvPr/>
        </p:nvPicPr>
        <p:blipFill rotWithShape="1">
          <a:blip r:embed="rId4" cstate="email">
            <a:extLst>
              <a:ext uri="{28A0092B-C50C-407E-A947-70E740481C1C}">
                <a14:useLocalDpi xmlns:a14="http://schemas.microsoft.com/office/drawing/2010/main" val="0"/>
              </a:ext>
            </a:extLst>
          </a:blip>
          <a:srcRect l="23947" t="31926" r="37885" b="27709"/>
          <a:stretch/>
        </p:blipFill>
        <p:spPr>
          <a:xfrm rot="5400000">
            <a:off x="2762770" y="3571684"/>
            <a:ext cx="2758027" cy="2187567"/>
          </a:xfrm>
          <a:prstGeom prst="rect">
            <a:avLst/>
          </a:prstGeom>
        </p:spPr>
      </p:pic>
      <p:sp>
        <p:nvSpPr>
          <p:cNvPr id="7" name="TextBox 6"/>
          <p:cNvSpPr txBox="1"/>
          <p:nvPr/>
        </p:nvSpPr>
        <p:spPr>
          <a:xfrm>
            <a:off x="5235567" y="5685004"/>
            <a:ext cx="3609321" cy="461665"/>
          </a:xfrm>
          <a:prstGeom prst="rect">
            <a:avLst/>
          </a:prstGeom>
          <a:noFill/>
        </p:spPr>
        <p:txBody>
          <a:bodyPr wrap="none" rtlCol="0">
            <a:spAutoFit/>
          </a:bodyPr>
          <a:lstStyle/>
          <a:p>
            <a:r>
              <a:rPr lang="en-US" sz="2400" dirty="0" smtClean="0"/>
              <a:t>www.kathyschwalbe.com</a:t>
            </a:r>
            <a:endParaRPr lang="en-US" sz="2400" dirty="0"/>
          </a:p>
        </p:txBody>
      </p:sp>
    </p:spTree>
    <p:extLst>
      <p:ext uri="{BB962C8B-B14F-4D97-AF65-F5344CB8AC3E}">
        <p14:creationId xmlns:p14="http://schemas.microsoft.com/office/powerpoint/2010/main" val="24926737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Questions About You</a:t>
            </a:r>
            <a:endParaRPr lang="en-US" sz="4000" dirty="0"/>
          </a:p>
        </p:txBody>
      </p:sp>
      <p:sp>
        <p:nvSpPr>
          <p:cNvPr id="3" name="Content Placeholder 2"/>
          <p:cNvSpPr>
            <a:spLocks noGrp="1"/>
          </p:cNvSpPr>
          <p:nvPr>
            <p:ph idx="1"/>
          </p:nvPr>
        </p:nvSpPr>
        <p:spPr>
          <a:xfrm>
            <a:off x="457200" y="1143000"/>
            <a:ext cx="8022300" cy="4679156"/>
          </a:xfrm>
        </p:spPr>
        <p:txBody>
          <a:bodyPr/>
          <a:lstStyle/>
          <a:p>
            <a:pPr marL="700655" indent="-514350">
              <a:buFont typeface="+mj-lt"/>
              <a:buAutoNum type="arabicPeriod"/>
            </a:pPr>
            <a:r>
              <a:rPr lang="en-US" sz="2800" dirty="0" smtClean="0">
                <a:solidFill>
                  <a:schemeClr val="tx2"/>
                </a:solidFill>
              </a:rPr>
              <a:t>Do you currently teach project management?</a:t>
            </a:r>
          </a:p>
          <a:p>
            <a:pPr marL="700655" indent="-514350">
              <a:buFont typeface="+mj-lt"/>
              <a:buAutoNum type="arabicPeriod"/>
            </a:pPr>
            <a:r>
              <a:rPr lang="en-US" sz="2800" dirty="0" smtClean="0">
                <a:solidFill>
                  <a:schemeClr val="tx2"/>
                </a:solidFill>
              </a:rPr>
              <a:t>Do you currently work on projects related to healthcare?</a:t>
            </a:r>
          </a:p>
          <a:p>
            <a:pPr marL="700655" indent="-514350">
              <a:buFont typeface="+mj-lt"/>
              <a:buAutoNum type="arabicPeriod"/>
            </a:pPr>
            <a:r>
              <a:rPr lang="en-US" sz="2800" dirty="0" smtClean="0">
                <a:solidFill>
                  <a:schemeClr val="tx2"/>
                </a:solidFill>
              </a:rPr>
              <a:t>Do you plan to work on or teach about healthcare projects?</a:t>
            </a:r>
          </a:p>
          <a:p>
            <a:pPr marL="700655" indent="-514350">
              <a:buFont typeface="+mj-lt"/>
              <a:buAutoNum type="arabicPeriod"/>
            </a:pPr>
            <a:r>
              <a:rPr lang="en-US" sz="2800" dirty="0" smtClean="0">
                <a:solidFill>
                  <a:schemeClr val="tx2"/>
                </a:solidFill>
              </a:rPr>
              <a:t>Do you want good resources to help you teach or apply good project management in a healthcare environment?</a:t>
            </a:r>
          </a:p>
        </p:txBody>
      </p:sp>
    </p:spTree>
    <p:extLst>
      <p:ext uri="{BB962C8B-B14F-4D97-AF65-F5344CB8AC3E}">
        <p14:creationId xmlns:p14="http://schemas.microsoft.com/office/powerpoint/2010/main" val="20046400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178594" y="160734"/>
            <a:ext cx="8831461" cy="1339453"/>
          </a:xfrm>
          <a:noFill/>
        </p:spPr>
        <p:txBody>
          <a:bodyPr/>
          <a:lstStyle/>
          <a:p>
            <a:pPr eaLnBrk="1" hangingPunct="1"/>
            <a:r>
              <a:rPr lang="en-US" sz="4000" dirty="0" smtClean="0">
                <a:latin typeface="Futura" charset="0"/>
                <a:ea typeface="ヒラギノ角ゴ ProN W3" charset="0"/>
                <a:cs typeface="ヒラギノ角ゴ ProN W3" charset="0"/>
              </a:rPr>
              <a:t>Webinar Objectives</a:t>
            </a:r>
            <a:endParaRPr lang="en-US" sz="4000" dirty="0">
              <a:latin typeface="Futura" charset="0"/>
              <a:ea typeface="ヒラギノ角ゴ ProN W3" charset="0"/>
              <a:cs typeface="ヒラギノ角ゴ ProN W3" charset="0"/>
            </a:endParaRPr>
          </a:p>
        </p:txBody>
      </p:sp>
      <p:sp>
        <p:nvSpPr>
          <p:cNvPr id="2" name="TextBox 1"/>
          <p:cNvSpPr txBox="1"/>
          <p:nvPr/>
        </p:nvSpPr>
        <p:spPr>
          <a:xfrm>
            <a:off x="595899" y="1942323"/>
            <a:ext cx="8414156" cy="523220"/>
          </a:xfrm>
          <a:prstGeom prst="rect">
            <a:avLst/>
          </a:prstGeom>
          <a:noFill/>
        </p:spPr>
        <p:txBody>
          <a:bodyPr wrap="square" rtlCol="0">
            <a:spAutoFit/>
          </a:bodyPr>
          <a:lstStyle/>
          <a:p>
            <a:endParaRPr lang="en-US" sz="2800" b="1" dirty="0">
              <a:solidFill>
                <a:schemeClr val="accent5">
                  <a:lumMod val="10000"/>
                </a:schemeClr>
              </a:solidFill>
            </a:endParaRPr>
          </a:p>
        </p:txBody>
      </p:sp>
      <p:sp>
        <p:nvSpPr>
          <p:cNvPr id="5" name="Content Placeholder 10"/>
          <p:cNvSpPr>
            <a:spLocks noGrp="1"/>
          </p:cNvSpPr>
          <p:nvPr>
            <p:ph idx="1"/>
          </p:nvPr>
        </p:nvSpPr>
        <p:spPr>
          <a:xfrm>
            <a:off x="178594" y="1066800"/>
            <a:ext cx="8380159" cy="4366296"/>
          </a:xfrm>
        </p:spPr>
        <p:txBody>
          <a:bodyPr/>
          <a:lstStyle/>
          <a:p>
            <a:pPr marL="457200" indent="-457200" eaLnBrk="1" hangingPunct="1">
              <a:spcBef>
                <a:spcPts val="487"/>
              </a:spcBef>
            </a:pPr>
            <a:r>
              <a:rPr lang="en-US" sz="2800" b="1" dirty="0" smtClean="0">
                <a:solidFill>
                  <a:srgbClr val="FF0000"/>
                </a:solidFill>
                <a:latin typeface="Palatino" charset="0"/>
                <a:ea typeface="ＭＳ Ｐゴシック" charset="0"/>
                <a:cs typeface="ＭＳ Ｐゴシック" charset="0"/>
              </a:rPr>
              <a:t>Describe the growing need for improving healthcare project management (PM)</a:t>
            </a:r>
          </a:p>
          <a:p>
            <a:pPr marL="457200" indent="-457200">
              <a:spcBef>
                <a:spcPts val="487"/>
              </a:spcBef>
            </a:pPr>
            <a:r>
              <a:rPr lang="en-US" sz="2800" b="1" dirty="0">
                <a:solidFill>
                  <a:srgbClr val="A919A2"/>
                </a:solidFill>
                <a:latin typeface="Palatino" charset="0"/>
                <a:ea typeface="ヒラギノ明朝 ProN W3" charset="0"/>
                <a:cs typeface="ヒラギノ明朝 ProN W3" charset="0"/>
              </a:rPr>
              <a:t>Discuss similarities and differences in managing projects in healthcare</a:t>
            </a:r>
          </a:p>
          <a:p>
            <a:pPr marL="457200" indent="-457200" eaLnBrk="1" hangingPunct="1">
              <a:spcBef>
                <a:spcPts val="487"/>
              </a:spcBef>
            </a:pPr>
            <a:r>
              <a:rPr lang="en-US" sz="2800" b="1" dirty="0" smtClean="0">
                <a:solidFill>
                  <a:srgbClr val="00B050"/>
                </a:solidFill>
                <a:latin typeface="Palatino" charset="0"/>
                <a:ea typeface="ＭＳ Ｐゴシック" charset="0"/>
                <a:cs typeface="ＭＳ Ｐゴシック" charset="0"/>
              </a:rPr>
              <a:t>Explain sample outputs applied to a healthcare project </a:t>
            </a:r>
          </a:p>
          <a:p>
            <a:pPr marL="457200" indent="-457200" eaLnBrk="1" hangingPunct="1">
              <a:spcBef>
                <a:spcPts val="487"/>
              </a:spcBef>
            </a:pPr>
            <a:r>
              <a:rPr lang="en-US" sz="2800" b="1" dirty="0" smtClean="0">
                <a:solidFill>
                  <a:srgbClr val="FF6600"/>
                </a:solidFill>
                <a:latin typeface="Palatino" charset="0"/>
                <a:ea typeface="ヒラギノ明朝 ProN W3" charset="0"/>
                <a:cs typeface="ヒラギノ明朝 ProN W3" charset="0"/>
              </a:rPr>
              <a:t>Review teaching approaches and available resources </a:t>
            </a:r>
          </a:p>
          <a:p>
            <a:pPr marL="0" indent="0" eaLnBrk="1" hangingPunct="1">
              <a:spcBef>
                <a:spcPts val="487"/>
              </a:spcBef>
              <a:buNone/>
            </a:pPr>
            <a:endParaRPr lang="en-US" dirty="0">
              <a:solidFill>
                <a:srgbClr val="000000"/>
              </a:solidFill>
              <a:latin typeface="Palatino" charset="0"/>
              <a:ea typeface="ヒラギノ明朝 ProN W3" charset="0"/>
              <a:cs typeface="ヒラギノ明朝 ProN W3" charset="0"/>
            </a:endParaRPr>
          </a:p>
        </p:txBody>
      </p:sp>
    </p:spTree>
    <p:extLst>
      <p:ext uri="{BB962C8B-B14F-4D97-AF65-F5344CB8AC3E}">
        <p14:creationId xmlns:p14="http://schemas.microsoft.com/office/powerpoint/2010/main" val="1573884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495" y="36226"/>
            <a:ext cx="8458200" cy="1066800"/>
          </a:xfrm>
          <a:noFill/>
        </p:spPr>
        <p:txBody>
          <a:bodyPr/>
          <a:lstStyle/>
          <a:p>
            <a:pPr eaLnBrk="1" hangingPunct="1"/>
            <a:r>
              <a:rPr lang="en-US" sz="4000" dirty="0" smtClean="0">
                <a:solidFill>
                  <a:srgbClr val="FF0000"/>
                </a:solidFill>
              </a:rPr>
              <a:t>The Need*</a:t>
            </a:r>
            <a:endParaRPr lang="en-US" sz="4000" dirty="0">
              <a:solidFill>
                <a:srgbClr val="FF0000"/>
              </a:solidFill>
            </a:endParaRPr>
          </a:p>
        </p:txBody>
      </p:sp>
      <p:sp>
        <p:nvSpPr>
          <p:cNvPr id="3" name="Content Placeholder 2"/>
          <p:cNvSpPr>
            <a:spLocks noGrp="1"/>
          </p:cNvSpPr>
          <p:nvPr>
            <p:ph idx="1"/>
          </p:nvPr>
        </p:nvSpPr>
        <p:spPr>
          <a:xfrm>
            <a:off x="228600" y="762000"/>
            <a:ext cx="8313295" cy="3886200"/>
          </a:xfrm>
        </p:spPr>
        <p:txBody>
          <a:bodyPr/>
          <a:lstStyle/>
          <a:p>
            <a:pPr lvl="0">
              <a:lnSpc>
                <a:spcPct val="100000"/>
              </a:lnSpc>
            </a:pPr>
            <a:r>
              <a:rPr lang="en-US" sz="2800" dirty="0">
                <a:solidFill>
                  <a:schemeClr val="tx2"/>
                </a:solidFill>
              </a:rPr>
              <a:t>Healthcare spending </a:t>
            </a:r>
            <a:r>
              <a:rPr lang="en-US" sz="2800" dirty="0" smtClean="0">
                <a:solidFill>
                  <a:schemeClr val="tx2"/>
                </a:solidFill>
              </a:rPr>
              <a:t>was 17.9</a:t>
            </a:r>
            <a:r>
              <a:rPr lang="en-US" sz="2800" dirty="0">
                <a:solidFill>
                  <a:schemeClr val="tx2"/>
                </a:solidFill>
              </a:rPr>
              <a:t>% of U.S. GDP in 2010, an average of $8,402 per </a:t>
            </a:r>
            <a:r>
              <a:rPr lang="en-US" sz="2800" dirty="0" smtClean="0">
                <a:solidFill>
                  <a:schemeClr val="tx2"/>
                </a:solidFill>
              </a:rPr>
              <a:t>person</a:t>
            </a:r>
            <a:endParaRPr lang="en-US" sz="2800" dirty="0">
              <a:solidFill>
                <a:schemeClr val="tx2"/>
              </a:solidFill>
            </a:endParaRPr>
          </a:p>
          <a:p>
            <a:pPr lvl="0">
              <a:lnSpc>
                <a:spcPct val="100000"/>
              </a:lnSpc>
            </a:pPr>
            <a:r>
              <a:rPr lang="en-US" sz="2800" dirty="0">
                <a:solidFill>
                  <a:schemeClr val="tx2"/>
                </a:solidFill>
              </a:rPr>
              <a:t>The Centers for Medicare and Medicaid Services (CMS) estimates that healthcare spending will grow to about 19.8% of GDP by </a:t>
            </a:r>
            <a:r>
              <a:rPr lang="en-US" sz="2800" dirty="0" smtClean="0">
                <a:solidFill>
                  <a:schemeClr val="tx2"/>
                </a:solidFill>
              </a:rPr>
              <a:t>2020 </a:t>
            </a:r>
            <a:endParaRPr lang="en-US" sz="2800" dirty="0">
              <a:solidFill>
                <a:schemeClr val="tx2"/>
              </a:solidFill>
            </a:endParaRPr>
          </a:p>
          <a:p>
            <a:pPr>
              <a:lnSpc>
                <a:spcPct val="100000"/>
              </a:lnSpc>
            </a:pPr>
            <a:r>
              <a:rPr lang="en-US" sz="2800" dirty="0">
                <a:solidFill>
                  <a:schemeClr val="tx2"/>
                </a:solidFill>
              </a:rPr>
              <a:t>Compared to other Organisation for Economic Co-operation and Development </a:t>
            </a:r>
            <a:r>
              <a:rPr lang="en-US" sz="2800" dirty="0" smtClean="0">
                <a:solidFill>
                  <a:schemeClr val="tx2"/>
                </a:solidFill>
              </a:rPr>
              <a:t>countries</a:t>
            </a:r>
            <a:r>
              <a:rPr lang="en-US" sz="2800" dirty="0">
                <a:solidFill>
                  <a:schemeClr val="tx2"/>
                </a:solidFill>
              </a:rPr>
              <a:t>, the U.S. spends 48% more on healthcare compared to the next highest country, </a:t>
            </a:r>
            <a:r>
              <a:rPr lang="en-US" sz="2800" dirty="0" smtClean="0">
                <a:solidFill>
                  <a:schemeClr val="tx2"/>
                </a:solidFill>
              </a:rPr>
              <a:t>Switzerland</a:t>
            </a:r>
            <a:endParaRPr lang="en-US" sz="2800" dirty="0">
              <a:solidFill>
                <a:schemeClr val="tx2"/>
              </a:solidFill>
            </a:endParaRPr>
          </a:p>
        </p:txBody>
      </p:sp>
      <p:sp>
        <p:nvSpPr>
          <p:cNvPr id="4" name="TextBox 3"/>
          <p:cNvSpPr txBox="1"/>
          <p:nvPr/>
        </p:nvSpPr>
        <p:spPr>
          <a:xfrm>
            <a:off x="258318" y="5105400"/>
            <a:ext cx="8588377" cy="1015663"/>
          </a:xfrm>
          <a:prstGeom prst="rect">
            <a:avLst/>
          </a:prstGeom>
          <a:noFill/>
        </p:spPr>
        <p:txBody>
          <a:bodyPr wrap="none" rtlCol="0">
            <a:spAutoFit/>
          </a:bodyPr>
          <a:lstStyle/>
          <a:p>
            <a:r>
              <a:rPr lang="en-US" sz="2000" dirty="0" smtClean="0">
                <a:solidFill>
                  <a:schemeClr val="tx2"/>
                </a:solidFill>
              </a:rPr>
              <a:t>*</a:t>
            </a:r>
            <a:r>
              <a:rPr lang="en-US" sz="2000" dirty="0">
                <a:solidFill>
                  <a:schemeClr val="tx2"/>
                </a:solidFill>
              </a:rPr>
              <a:t>The Henry J. Kaiser Family Foundation. Healthcare Costs: A Primer, Key </a:t>
            </a:r>
            <a:endParaRPr lang="en-US" sz="2000" dirty="0" smtClean="0">
              <a:solidFill>
                <a:schemeClr val="tx2"/>
              </a:solidFill>
            </a:endParaRPr>
          </a:p>
          <a:p>
            <a:r>
              <a:rPr lang="en-US" sz="2000" dirty="0" smtClean="0">
                <a:solidFill>
                  <a:schemeClr val="tx2"/>
                </a:solidFill>
              </a:rPr>
              <a:t>Information </a:t>
            </a:r>
            <a:r>
              <a:rPr lang="en-US" sz="2000" dirty="0">
                <a:solidFill>
                  <a:schemeClr val="tx2"/>
                </a:solidFill>
              </a:rPr>
              <a:t>on Healthcare Costs and Their Impact. 2012.</a:t>
            </a:r>
          </a:p>
          <a:p>
            <a:endParaRPr lang="en-US" sz="2000" dirty="0">
              <a:solidFill>
                <a:schemeClr val="accent1"/>
              </a:solidFill>
            </a:endParaRPr>
          </a:p>
        </p:txBody>
      </p:sp>
    </p:spTree>
    <p:extLst>
      <p:ext uri="{BB962C8B-B14F-4D97-AF65-F5344CB8AC3E}">
        <p14:creationId xmlns:p14="http://schemas.microsoft.com/office/powerpoint/2010/main" val="161077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153400" cy="1066800"/>
          </a:xfrm>
          <a:noFill/>
        </p:spPr>
        <p:txBody>
          <a:bodyPr/>
          <a:lstStyle/>
          <a:p>
            <a:r>
              <a:rPr lang="en-US" sz="4000" dirty="0" smtClean="0">
                <a:solidFill>
                  <a:srgbClr val="FF0000"/>
                </a:solidFill>
              </a:rPr>
              <a:t>The Triple Aim*</a:t>
            </a:r>
            <a:endParaRPr lang="en-US" sz="4000" dirty="0">
              <a:solidFill>
                <a:srgbClr val="FF0000"/>
              </a:solidFill>
            </a:endParaRPr>
          </a:p>
        </p:txBody>
      </p:sp>
      <p:sp>
        <p:nvSpPr>
          <p:cNvPr id="3" name="Content Placeholder 2"/>
          <p:cNvSpPr>
            <a:spLocks noGrp="1"/>
          </p:cNvSpPr>
          <p:nvPr>
            <p:ph idx="1"/>
          </p:nvPr>
        </p:nvSpPr>
        <p:spPr>
          <a:xfrm>
            <a:off x="533400" y="1295400"/>
            <a:ext cx="8229600" cy="4648200"/>
          </a:xfrm>
        </p:spPr>
        <p:txBody>
          <a:bodyPr/>
          <a:lstStyle/>
          <a:p>
            <a:pPr marL="0" indent="0">
              <a:buNone/>
            </a:pPr>
            <a:r>
              <a:rPr lang="en-US" sz="2800" dirty="0" smtClean="0">
                <a:solidFill>
                  <a:schemeClr val="tx2"/>
                </a:solidFill>
              </a:rPr>
              <a:t>Improving </a:t>
            </a:r>
            <a:r>
              <a:rPr lang="en-US" sz="2800" dirty="0">
                <a:solidFill>
                  <a:schemeClr val="tx2"/>
                </a:solidFill>
              </a:rPr>
              <a:t>the U.S. </a:t>
            </a:r>
            <a:r>
              <a:rPr lang="en-US" sz="2800" dirty="0" smtClean="0">
                <a:solidFill>
                  <a:schemeClr val="tx2"/>
                </a:solidFill>
              </a:rPr>
              <a:t>healthcare </a:t>
            </a:r>
            <a:r>
              <a:rPr lang="en-US" sz="2800" dirty="0">
                <a:solidFill>
                  <a:schemeClr val="tx2"/>
                </a:solidFill>
              </a:rPr>
              <a:t>system requires simultaneous pursuit of three </a:t>
            </a:r>
            <a:r>
              <a:rPr lang="en-US" sz="2800" dirty="0" smtClean="0">
                <a:solidFill>
                  <a:schemeClr val="tx2"/>
                </a:solidFill>
              </a:rPr>
              <a:t>aims:</a:t>
            </a:r>
          </a:p>
          <a:p>
            <a:pPr marL="514350" indent="-514350">
              <a:buFont typeface="+mj-lt"/>
              <a:buAutoNum type="arabicPeriod"/>
            </a:pPr>
            <a:r>
              <a:rPr lang="en-US" sz="2800" dirty="0" smtClean="0">
                <a:solidFill>
                  <a:schemeClr val="tx2"/>
                </a:solidFill>
              </a:rPr>
              <a:t>Improving </a:t>
            </a:r>
            <a:r>
              <a:rPr lang="en-US" sz="2800" dirty="0">
                <a:solidFill>
                  <a:schemeClr val="tx2"/>
                </a:solidFill>
              </a:rPr>
              <a:t>the experience of </a:t>
            </a:r>
            <a:r>
              <a:rPr lang="en-US" sz="2800" dirty="0" smtClean="0">
                <a:solidFill>
                  <a:schemeClr val="tx2"/>
                </a:solidFill>
              </a:rPr>
              <a:t>care </a:t>
            </a:r>
          </a:p>
          <a:p>
            <a:pPr marL="514350" indent="-514350">
              <a:buFont typeface="+mj-lt"/>
              <a:buAutoNum type="arabicPeriod"/>
            </a:pPr>
            <a:r>
              <a:rPr lang="en-US" sz="2800" dirty="0" smtClean="0">
                <a:solidFill>
                  <a:schemeClr val="tx2"/>
                </a:solidFill>
              </a:rPr>
              <a:t>Improving </a:t>
            </a:r>
            <a:r>
              <a:rPr lang="en-US" sz="2800" dirty="0">
                <a:solidFill>
                  <a:schemeClr val="tx2"/>
                </a:solidFill>
              </a:rPr>
              <a:t>the health of </a:t>
            </a:r>
            <a:r>
              <a:rPr lang="en-US" sz="2800" dirty="0" smtClean="0">
                <a:solidFill>
                  <a:schemeClr val="tx2"/>
                </a:solidFill>
              </a:rPr>
              <a:t>populations</a:t>
            </a:r>
          </a:p>
          <a:p>
            <a:pPr marL="514350" indent="-514350">
              <a:buFont typeface="+mj-lt"/>
              <a:buAutoNum type="arabicPeriod"/>
            </a:pPr>
            <a:r>
              <a:rPr lang="en-US" sz="2800" dirty="0" smtClean="0">
                <a:solidFill>
                  <a:schemeClr val="tx2"/>
                </a:solidFill>
              </a:rPr>
              <a:t>Reducing </a:t>
            </a:r>
            <a:r>
              <a:rPr lang="en-US" sz="2800" dirty="0">
                <a:solidFill>
                  <a:schemeClr val="tx2"/>
                </a:solidFill>
              </a:rPr>
              <a:t>per capita costs of health </a:t>
            </a:r>
            <a:r>
              <a:rPr lang="en-US" sz="2800" dirty="0" smtClean="0">
                <a:solidFill>
                  <a:schemeClr val="tx2"/>
                </a:solidFill>
              </a:rPr>
              <a:t>care</a:t>
            </a:r>
            <a:endParaRPr lang="en-US" sz="2800" dirty="0">
              <a:solidFill>
                <a:schemeClr val="tx2"/>
              </a:solidFill>
            </a:endParaRPr>
          </a:p>
        </p:txBody>
      </p:sp>
      <p:sp>
        <p:nvSpPr>
          <p:cNvPr id="5" name="TextBox 4"/>
          <p:cNvSpPr txBox="1"/>
          <p:nvPr/>
        </p:nvSpPr>
        <p:spPr>
          <a:xfrm>
            <a:off x="533400" y="5235714"/>
            <a:ext cx="8066247" cy="707886"/>
          </a:xfrm>
          <a:prstGeom prst="rect">
            <a:avLst/>
          </a:prstGeom>
          <a:noFill/>
        </p:spPr>
        <p:txBody>
          <a:bodyPr wrap="none" rtlCol="0">
            <a:spAutoFit/>
          </a:bodyPr>
          <a:lstStyle/>
          <a:p>
            <a:r>
              <a:rPr lang="en-US" sz="2000" dirty="0" smtClean="0">
                <a:solidFill>
                  <a:schemeClr val="tx2"/>
                </a:solidFill>
              </a:rPr>
              <a:t>*Donald </a:t>
            </a:r>
            <a:r>
              <a:rPr lang="en-US" sz="2000" dirty="0">
                <a:solidFill>
                  <a:schemeClr val="tx2"/>
                </a:solidFill>
              </a:rPr>
              <a:t>M. Berwick, Thomas W. Nolan, Whittington J. The Triple Aim</a:t>
            </a:r>
            <a:r>
              <a:rPr lang="en-US" sz="2000" dirty="0" smtClean="0">
                <a:solidFill>
                  <a:schemeClr val="tx2"/>
                </a:solidFill>
              </a:rPr>
              <a:t>:</a:t>
            </a:r>
          </a:p>
          <a:p>
            <a:r>
              <a:rPr lang="en-US" sz="2000" dirty="0" smtClean="0">
                <a:solidFill>
                  <a:schemeClr val="tx2"/>
                </a:solidFill>
              </a:rPr>
              <a:t>Care</a:t>
            </a:r>
            <a:r>
              <a:rPr lang="en-US" sz="2000" dirty="0">
                <a:solidFill>
                  <a:schemeClr val="tx2"/>
                </a:solidFill>
              </a:rPr>
              <a:t>, Health, And Cost. HealthAffairs. 2008;27(3):759-69.</a:t>
            </a:r>
          </a:p>
        </p:txBody>
      </p:sp>
    </p:spTree>
    <p:extLst>
      <p:ext uri="{BB962C8B-B14F-4D97-AF65-F5344CB8AC3E}">
        <p14:creationId xmlns:p14="http://schemas.microsoft.com/office/powerpoint/2010/main" val="21820958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905" y="0"/>
            <a:ext cx="8229600" cy="1219200"/>
          </a:xfrm>
          <a:noFill/>
        </p:spPr>
        <p:txBody>
          <a:bodyPr/>
          <a:lstStyle/>
          <a:p>
            <a:r>
              <a:rPr lang="en-US" sz="3600" dirty="0">
                <a:solidFill>
                  <a:srgbClr val="FF0000"/>
                </a:solidFill>
              </a:rPr>
              <a:t>Patient Protection and Affordable Care Act </a:t>
            </a:r>
            <a:r>
              <a:rPr lang="en-US" sz="3600" dirty="0" smtClean="0">
                <a:solidFill>
                  <a:srgbClr val="FF0000"/>
                </a:solidFill>
              </a:rPr>
              <a:t>(PPACA </a:t>
            </a:r>
            <a:r>
              <a:rPr lang="en-US" sz="3600" dirty="0">
                <a:solidFill>
                  <a:srgbClr val="FF0000"/>
                </a:solidFill>
              </a:rPr>
              <a:t>or </a:t>
            </a:r>
            <a:r>
              <a:rPr lang="en-US" sz="3600" dirty="0" smtClean="0">
                <a:solidFill>
                  <a:srgbClr val="FF0000"/>
                </a:solidFill>
              </a:rPr>
              <a:t>ACA)</a:t>
            </a:r>
            <a:endParaRPr lang="en-US" sz="3600" dirty="0">
              <a:solidFill>
                <a:srgbClr val="FF0000"/>
              </a:solidFill>
            </a:endParaRPr>
          </a:p>
        </p:txBody>
      </p:sp>
      <p:sp>
        <p:nvSpPr>
          <p:cNvPr id="3" name="Content Placeholder 2"/>
          <p:cNvSpPr>
            <a:spLocks noGrp="1"/>
          </p:cNvSpPr>
          <p:nvPr>
            <p:ph idx="1"/>
          </p:nvPr>
        </p:nvSpPr>
        <p:spPr>
          <a:xfrm>
            <a:off x="344905" y="1143000"/>
            <a:ext cx="8001000" cy="4648200"/>
          </a:xfrm>
        </p:spPr>
        <p:txBody>
          <a:bodyPr/>
          <a:lstStyle/>
          <a:p>
            <a:pPr>
              <a:lnSpc>
                <a:spcPct val="100000"/>
              </a:lnSpc>
            </a:pPr>
            <a:r>
              <a:rPr lang="en-US" sz="2800" dirty="0" smtClean="0">
                <a:solidFill>
                  <a:schemeClr val="tx2"/>
                </a:solidFill>
              </a:rPr>
              <a:t>This March </a:t>
            </a:r>
            <a:r>
              <a:rPr lang="en-US" sz="2800" dirty="0">
                <a:solidFill>
                  <a:schemeClr val="tx2"/>
                </a:solidFill>
              </a:rPr>
              <a:t>2010 </a:t>
            </a:r>
            <a:r>
              <a:rPr lang="en-US" sz="2800" dirty="0" smtClean="0">
                <a:solidFill>
                  <a:schemeClr val="tx2"/>
                </a:solidFill>
              </a:rPr>
              <a:t>Act resulted </a:t>
            </a:r>
            <a:r>
              <a:rPr lang="en-US" sz="2800" dirty="0">
                <a:solidFill>
                  <a:schemeClr val="tx2"/>
                </a:solidFill>
              </a:rPr>
              <a:t>in incentives and enablers for the implementation of </a:t>
            </a:r>
            <a:r>
              <a:rPr lang="en-US" sz="2800" dirty="0" smtClean="0">
                <a:solidFill>
                  <a:schemeClr val="tx2"/>
                </a:solidFill>
              </a:rPr>
              <a:t>Electronic Medical Records (EMR), </a:t>
            </a:r>
            <a:r>
              <a:rPr lang="en-US" sz="2800" dirty="0">
                <a:solidFill>
                  <a:schemeClr val="tx2"/>
                </a:solidFill>
              </a:rPr>
              <a:t>associated meaningful use, resultant procedural changes, and </a:t>
            </a:r>
            <a:r>
              <a:rPr lang="en-US" sz="2800" dirty="0" smtClean="0">
                <a:solidFill>
                  <a:schemeClr val="tx2"/>
                </a:solidFill>
              </a:rPr>
              <a:t>health information exchanges </a:t>
            </a:r>
          </a:p>
          <a:p>
            <a:pPr>
              <a:lnSpc>
                <a:spcPct val="100000"/>
              </a:lnSpc>
            </a:pPr>
            <a:r>
              <a:rPr lang="en-US" sz="2800" dirty="0" smtClean="0">
                <a:solidFill>
                  <a:schemeClr val="tx2"/>
                </a:solidFill>
              </a:rPr>
              <a:t>All </a:t>
            </a:r>
            <a:r>
              <a:rPr lang="en-US" sz="2800" dirty="0">
                <a:solidFill>
                  <a:schemeClr val="tx2"/>
                </a:solidFill>
              </a:rPr>
              <a:t>of these initiatives coupled with movements to patient-centered care, evidence-based medicine, centers of excellence, and other forces </a:t>
            </a:r>
            <a:r>
              <a:rPr lang="en-US" sz="2800" dirty="0" smtClean="0">
                <a:solidFill>
                  <a:schemeClr val="tx2"/>
                </a:solidFill>
              </a:rPr>
              <a:t>have </a:t>
            </a:r>
            <a:r>
              <a:rPr lang="en-US" sz="2800" dirty="0">
                <a:solidFill>
                  <a:schemeClr val="tx2"/>
                </a:solidFill>
              </a:rPr>
              <a:t>spawned a current climate of what may be an </a:t>
            </a:r>
            <a:r>
              <a:rPr lang="en-US" sz="2800" b="1" i="1" dirty="0" smtClean="0">
                <a:solidFill>
                  <a:srgbClr val="FF0000"/>
                </a:solidFill>
              </a:rPr>
              <a:t>unsurpassed </a:t>
            </a:r>
            <a:r>
              <a:rPr lang="en-US" sz="2800" b="1" i="1" dirty="0">
                <a:solidFill>
                  <a:srgbClr val="FF0000"/>
                </a:solidFill>
              </a:rPr>
              <a:t>number of healthcare </a:t>
            </a:r>
            <a:r>
              <a:rPr lang="en-US" sz="2800" b="1" i="1" dirty="0" smtClean="0">
                <a:solidFill>
                  <a:srgbClr val="FF0000"/>
                </a:solidFill>
              </a:rPr>
              <a:t>projects</a:t>
            </a:r>
          </a:p>
        </p:txBody>
      </p:sp>
    </p:spTree>
    <p:extLst>
      <p:ext uri="{BB962C8B-B14F-4D97-AF65-F5344CB8AC3E}">
        <p14:creationId xmlns:p14="http://schemas.microsoft.com/office/powerpoint/2010/main" val="3403755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077200" cy="1066800"/>
          </a:xfrm>
          <a:noFill/>
        </p:spPr>
        <p:txBody>
          <a:bodyPr/>
          <a:lstStyle/>
          <a:p>
            <a:r>
              <a:rPr lang="en-US" sz="4000" dirty="0" smtClean="0">
                <a:solidFill>
                  <a:srgbClr val="FF0000"/>
                </a:solidFill>
              </a:rPr>
              <a:t>Education Can Help</a:t>
            </a:r>
            <a:endParaRPr lang="en-US" sz="4000" dirty="0">
              <a:solidFill>
                <a:srgbClr val="FF0000"/>
              </a:solidFill>
            </a:endParaRPr>
          </a:p>
        </p:txBody>
      </p:sp>
      <p:sp>
        <p:nvSpPr>
          <p:cNvPr id="3" name="Content Placeholder 2"/>
          <p:cNvSpPr>
            <a:spLocks noGrp="1"/>
          </p:cNvSpPr>
          <p:nvPr>
            <p:ph idx="1"/>
          </p:nvPr>
        </p:nvSpPr>
        <p:spPr>
          <a:xfrm>
            <a:off x="685800" y="1143000"/>
            <a:ext cx="7565231" cy="4679156"/>
          </a:xfrm>
        </p:spPr>
        <p:txBody>
          <a:bodyPr/>
          <a:lstStyle/>
          <a:p>
            <a:pPr marL="186305" indent="0">
              <a:buNone/>
            </a:pPr>
            <a:r>
              <a:rPr lang="en-US" sz="2800" dirty="0">
                <a:solidFill>
                  <a:schemeClr val="tx2"/>
                </a:solidFill>
              </a:rPr>
              <a:t>Public health and healthcare leaders need </a:t>
            </a:r>
            <a:r>
              <a:rPr lang="en-US" sz="2800" dirty="0" smtClean="0">
                <a:solidFill>
                  <a:schemeClr val="tx2"/>
                </a:solidFill>
              </a:rPr>
              <a:t>to:</a:t>
            </a:r>
          </a:p>
          <a:p>
            <a:pPr lvl="1"/>
            <a:r>
              <a:rPr lang="en-US" sz="2800" dirty="0" smtClean="0">
                <a:solidFill>
                  <a:schemeClr val="tx2"/>
                </a:solidFill>
              </a:rPr>
              <a:t>Work on the right projects</a:t>
            </a:r>
          </a:p>
          <a:p>
            <a:pPr lvl="1"/>
            <a:r>
              <a:rPr lang="en-US" sz="2800" dirty="0" smtClean="0">
                <a:solidFill>
                  <a:schemeClr val="tx2"/>
                </a:solidFill>
              </a:rPr>
              <a:t>Get </a:t>
            </a:r>
            <a:r>
              <a:rPr lang="en-US" sz="2800" dirty="0">
                <a:solidFill>
                  <a:schemeClr val="tx2"/>
                </a:solidFill>
              </a:rPr>
              <a:t>the </a:t>
            </a:r>
            <a:r>
              <a:rPr lang="en-US" sz="2800" dirty="0" smtClean="0">
                <a:solidFill>
                  <a:schemeClr val="tx2"/>
                </a:solidFill>
              </a:rPr>
              <a:t>most bang </a:t>
            </a:r>
            <a:r>
              <a:rPr lang="en-US" sz="2800" dirty="0">
                <a:solidFill>
                  <a:schemeClr val="tx2"/>
                </a:solidFill>
              </a:rPr>
              <a:t>from every </a:t>
            </a:r>
            <a:r>
              <a:rPr lang="en-US" sz="2800" dirty="0" smtClean="0">
                <a:solidFill>
                  <a:schemeClr val="tx2"/>
                </a:solidFill>
              </a:rPr>
              <a:t>buck</a:t>
            </a:r>
          </a:p>
          <a:p>
            <a:pPr lvl="1"/>
            <a:r>
              <a:rPr lang="en-US" sz="2800" dirty="0" smtClean="0">
                <a:solidFill>
                  <a:schemeClr val="tx2"/>
                </a:solidFill>
              </a:rPr>
              <a:t>Make </a:t>
            </a:r>
            <a:r>
              <a:rPr lang="en-US" sz="2800" dirty="0">
                <a:solidFill>
                  <a:schemeClr val="tx2"/>
                </a:solidFill>
              </a:rPr>
              <a:t>investments in </a:t>
            </a:r>
            <a:r>
              <a:rPr lang="en-US" sz="2800" dirty="0" smtClean="0">
                <a:solidFill>
                  <a:schemeClr val="tx2"/>
                </a:solidFill>
              </a:rPr>
              <a:t>IT, infrastructure, </a:t>
            </a:r>
            <a:r>
              <a:rPr lang="en-US" sz="2800" dirty="0">
                <a:solidFill>
                  <a:schemeClr val="tx2"/>
                </a:solidFill>
              </a:rPr>
              <a:t>and quality </a:t>
            </a:r>
            <a:r>
              <a:rPr lang="en-US" sz="2800" dirty="0" smtClean="0">
                <a:solidFill>
                  <a:schemeClr val="tx2"/>
                </a:solidFill>
              </a:rPr>
              <a:t>improvements </a:t>
            </a:r>
            <a:r>
              <a:rPr lang="en-US" sz="2800" dirty="0">
                <a:solidFill>
                  <a:schemeClr val="tx2"/>
                </a:solidFill>
              </a:rPr>
              <a:t>that will allow them to reduce </a:t>
            </a:r>
            <a:r>
              <a:rPr lang="en-US" sz="2800" dirty="0" smtClean="0">
                <a:solidFill>
                  <a:schemeClr val="tx2"/>
                </a:solidFill>
              </a:rPr>
              <a:t>costs </a:t>
            </a:r>
          </a:p>
          <a:p>
            <a:pPr marL="0" indent="0" algn="ctr">
              <a:buNone/>
            </a:pPr>
            <a:r>
              <a:rPr lang="en-US" sz="2800" b="1" i="1" dirty="0" smtClean="0">
                <a:solidFill>
                  <a:srgbClr val="FF0000"/>
                </a:solidFill>
              </a:rPr>
              <a:t>Good project management and educating PMs can definitely help!</a:t>
            </a:r>
            <a:endParaRPr lang="en-US" sz="2800" b="1" i="1" dirty="0">
              <a:solidFill>
                <a:srgbClr val="FF0000"/>
              </a:solidFill>
            </a:endParaRPr>
          </a:p>
          <a:p>
            <a:endParaRPr lang="en-US" dirty="0"/>
          </a:p>
        </p:txBody>
      </p:sp>
    </p:spTree>
    <p:extLst>
      <p:ext uri="{BB962C8B-B14F-4D97-AF65-F5344CB8AC3E}">
        <p14:creationId xmlns:p14="http://schemas.microsoft.com/office/powerpoint/2010/main" val="106419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151805" y="178595"/>
            <a:ext cx="8831461" cy="1560053"/>
          </a:xfrm>
          <a:noFill/>
        </p:spPr>
        <p:txBody>
          <a:bodyPr/>
          <a:lstStyle/>
          <a:p>
            <a:pPr eaLnBrk="1" hangingPunct="1"/>
            <a:r>
              <a:rPr lang="en-US" sz="4000" dirty="0" smtClean="0">
                <a:solidFill>
                  <a:srgbClr val="A919A2"/>
                </a:solidFill>
              </a:rPr>
              <a:t>Project Management Framework-Same for All </a:t>
            </a:r>
            <a:r>
              <a:rPr lang="en-US" sz="4000" dirty="0">
                <a:solidFill>
                  <a:srgbClr val="A919A2"/>
                </a:solidFill>
              </a:rPr>
              <a:t>Projects*</a:t>
            </a:r>
          </a:p>
        </p:txBody>
      </p:sp>
      <p:sp>
        <p:nvSpPr>
          <p:cNvPr id="2" name="TextBox 1"/>
          <p:cNvSpPr txBox="1"/>
          <p:nvPr/>
        </p:nvSpPr>
        <p:spPr>
          <a:xfrm>
            <a:off x="311727" y="5583452"/>
            <a:ext cx="8458200" cy="646331"/>
          </a:xfrm>
          <a:prstGeom prst="rect">
            <a:avLst/>
          </a:prstGeom>
          <a:noFill/>
        </p:spPr>
        <p:txBody>
          <a:bodyPr wrap="square" rtlCol="0">
            <a:spAutoFit/>
          </a:bodyPr>
          <a:lstStyle/>
          <a:p>
            <a:r>
              <a:rPr lang="en-US" dirty="0" smtClean="0">
                <a:solidFill>
                  <a:schemeClr val="tx2"/>
                </a:solidFill>
              </a:rPr>
              <a:t>*Kathy Schwalbe, </a:t>
            </a:r>
            <a:r>
              <a:rPr lang="en-US" i="1" dirty="0" smtClean="0">
                <a:solidFill>
                  <a:schemeClr val="tx2"/>
                </a:solidFill>
              </a:rPr>
              <a:t>An Introduction to Project Management</a:t>
            </a:r>
            <a:r>
              <a:rPr lang="en-US" dirty="0" smtClean="0">
                <a:solidFill>
                  <a:schemeClr val="tx2"/>
                </a:solidFill>
              </a:rPr>
              <a:t>, 2012 and </a:t>
            </a:r>
            <a:r>
              <a:rPr lang="en-US" i="1" dirty="0" smtClean="0">
                <a:solidFill>
                  <a:schemeClr val="tx2"/>
                </a:solidFill>
              </a:rPr>
              <a:t>Healthcare Project Management,</a:t>
            </a:r>
            <a:r>
              <a:rPr lang="en-US" dirty="0" smtClean="0">
                <a:solidFill>
                  <a:schemeClr val="tx2"/>
                </a:solidFill>
              </a:rPr>
              <a:t> 2013 (co-authored with Dan Furlong).</a:t>
            </a:r>
            <a:endParaRPr lang="en-US" dirty="0">
              <a:solidFill>
                <a:schemeClr val="tx2"/>
              </a:solidFill>
            </a:endParaRPr>
          </a:p>
        </p:txBody>
      </p:sp>
      <p:pic>
        <p:nvPicPr>
          <p:cNvPr id="7" name="Picture 6"/>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51805" y="1579756"/>
            <a:ext cx="8874125" cy="3787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8455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 y="1"/>
            <a:ext cx="9144000" cy="704850"/>
          </a:xfrm>
          <a:noFill/>
        </p:spPr>
        <p:txBody>
          <a:bodyPr/>
          <a:lstStyle/>
          <a:p>
            <a:r>
              <a:rPr lang="en-US" sz="4000" dirty="0" smtClean="0">
                <a:solidFill>
                  <a:srgbClr val="A919A2"/>
                </a:solidFill>
              </a:rPr>
              <a:t>Process Groups Matching </a:t>
            </a:r>
            <a:r>
              <a:rPr lang="en-US" sz="4000" dirty="0">
                <a:solidFill>
                  <a:srgbClr val="A919A2"/>
                </a:solidFill>
              </a:rPr>
              <a:t>Game</a:t>
            </a:r>
          </a:p>
        </p:txBody>
      </p:sp>
      <p:graphicFrame>
        <p:nvGraphicFramePr>
          <p:cNvPr id="4" name="Table 3"/>
          <p:cNvGraphicFramePr>
            <a:graphicFrameLocks noGrp="1"/>
          </p:cNvGraphicFramePr>
          <p:nvPr>
            <p:extLst/>
          </p:nvPr>
        </p:nvGraphicFramePr>
        <p:xfrm>
          <a:off x="171450" y="875498"/>
          <a:ext cx="8677275" cy="4828365"/>
        </p:xfrm>
        <a:graphic>
          <a:graphicData uri="http://schemas.openxmlformats.org/drawingml/2006/table">
            <a:tbl>
              <a:tblPr firstRow="1" bandRow="1">
                <a:tableStyleId>{21E4AEA4-8DFA-4A89-87EB-49C32662AFE0}</a:tableStyleId>
              </a:tblPr>
              <a:tblGrid>
                <a:gridCol w="2647950"/>
                <a:gridCol w="6029325"/>
              </a:tblGrid>
              <a:tr h="600796">
                <a:tc>
                  <a:txBody>
                    <a:bodyPr/>
                    <a:lstStyle/>
                    <a:p>
                      <a:r>
                        <a:rPr lang="en-US" sz="2400" dirty="0" smtClean="0"/>
                        <a:t>Key Term</a:t>
                      </a:r>
                      <a:endParaRPr lang="en-US" sz="2400" dirty="0"/>
                    </a:p>
                  </a:txBody>
                  <a:tcPr/>
                </a:tc>
                <a:tc>
                  <a:txBody>
                    <a:bodyPr/>
                    <a:lstStyle/>
                    <a:p>
                      <a:pPr algn="l"/>
                      <a:r>
                        <a:rPr lang="en-US" sz="2400" dirty="0" smtClean="0"/>
                        <a:t>Definition or Characteristic</a:t>
                      </a:r>
                      <a:endParaRPr lang="en-US" sz="2400" dirty="0"/>
                    </a:p>
                  </a:txBody>
                  <a:tcPr/>
                </a:tc>
              </a:tr>
              <a:tr h="743031">
                <a:tc>
                  <a:txBody>
                    <a:bodyPr/>
                    <a:lstStyle/>
                    <a:p>
                      <a:r>
                        <a:rPr lang="en-US" sz="2400" dirty="0" smtClean="0">
                          <a:solidFill>
                            <a:schemeClr val="tx2"/>
                          </a:solidFill>
                        </a:rPr>
                        <a:t>1. Initiating</a:t>
                      </a:r>
                      <a:endParaRPr lang="en-US" sz="2400" dirty="0">
                        <a:solidFill>
                          <a:schemeClr val="tx2"/>
                        </a:solidFill>
                      </a:endParaRPr>
                    </a:p>
                  </a:txBody>
                  <a:tcPr/>
                </a:tc>
                <a:tc>
                  <a:txBody>
                    <a:bodyPr/>
                    <a:lstStyle/>
                    <a:p>
                      <a:pPr marL="0" algn="l" defTabSz="319285" rtl="0" eaLnBrk="1" latinLnBrk="0" hangingPunct="1"/>
                      <a:r>
                        <a:rPr lang="en-US" sz="2400" kern="1200" dirty="0" smtClean="0">
                          <a:solidFill>
                            <a:schemeClr val="tx2"/>
                          </a:solidFill>
                          <a:latin typeface="+mn-lt"/>
                          <a:ea typeface="+mn-ea"/>
                          <a:cs typeface="+mn-cs"/>
                        </a:rPr>
                        <a:t>A. Purpose is to guide execution</a:t>
                      </a:r>
                      <a:endParaRPr lang="en-US" sz="2400" kern="1200" dirty="0">
                        <a:solidFill>
                          <a:schemeClr val="tx2"/>
                        </a:solidFill>
                        <a:latin typeface="+mn-lt"/>
                        <a:ea typeface="+mn-ea"/>
                        <a:cs typeface="+mn-cs"/>
                      </a:endParaRPr>
                    </a:p>
                  </a:txBody>
                  <a:tcPr/>
                </a:tc>
              </a:tr>
              <a:tr h="706624">
                <a:tc>
                  <a:txBody>
                    <a:bodyPr/>
                    <a:lstStyle/>
                    <a:p>
                      <a:r>
                        <a:rPr lang="en-US" sz="2400" dirty="0" smtClean="0">
                          <a:solidFill>
                            <a:schemeClr val="tx2"/>
                          </a:solidFill>
                        </a:rPr>
                        <a:t>2. Planning</a:t>
                      </a:r>
                      <a:endParaRPr lang="en-US" sz="2400" dirty="0">
                        <a:solidFill>
                          <a:schemeClr val="tx2"/>
                        </a:solidFill>
                      </a:endParaRPr>
                    </a:p>
                  </a:txBody>
                  <a:tcPr/>
                </a:tc>
                <a:tc>
                  <a:txBody>
                    <a:bodyPr/>
                    <a:lstStyle/>
                    <a:p>
                      <a:pPr marL="0" algn="l" defTabSz="319285" rtl="0" eaLnBrk="1" latinLnBrk="0" hangingPunct="1"/>
                      <a:r>
                        <a:rPr lang="en-US" sz="2400" kern="1200" dirty="0" smtClean="0">
                          <a:solidFill>
                            <a:schemeClr val="tx2"/>
                          </a:solidFill>
                          <a:latin typeface="+mn-lt"/>
                          <a:ea typeface="+mn-ea"/>
                          <a:cs typeface="+mn-cs"/>
                        </a:rPr>
                        <a:t>B. A project charter is created</a:t>
                      </a:r>
                      <a:endParaRPr lang="en-US" sz="2400" kern="1200" dirty="0">
                        <a:solidFill>
                          <a:schemeClr val="tx2"/>
                        </a:solidFill>
                        <a:latin typeface="+mn-lt"/>
                        <a:ea typeface="+mn-ea"/>
                        <a:cs typeface="+mn-cs"/>
                      </a:endParaRPr>
                    </a:p>
                  </a:txBody>
                  <a:tcPr/>
                </a:tc>
              </a:tr>
              <a:tr h="742950">
                <a:tc>
                  <a:txBody>
                    <a:bodyPr/>
                    <a:lstStyle/>
                    <a:p>
                      <a:r>
                        <a:rPr lang="en-US" sz="2400" dirty="0" smtClean="0">
                          <a:solidFill>
                            <a:schemeClr val="tx2"/>
                          </a:solidFill>
                        </a:rPr>
                        <a:t>3. Executing</a:t>
                      </a:r>
                      <a:endParaRPr lang="en-US" sz="2400" dirty="0">
                        <a:solidFill>
                          <a:schemeClr val="tx2"/>
                        </a:solidFill>
                      </a:endParaRPr>
                    </a:p>
                  </a:txBody>
                  <a:tcPr/>
                </a:tc>
                <a:tc>
                  <a:txBody>
                    <a:bodyPr/>
                    <a:lstStyle/>
                    <a:p>
                      <a:pPr marL="0" algn="l" defTabSz="319285" rtl="0" eaLnBrk="1" latinLnBrk="0" hangingPunct="1"/>
                      <a:r>
                        <a:rPr lang="en-US" sz="2400" kern="1200" dirty="0" smtClean="0">
                          <a:solidFill>
                            <a:schemeClr val="tx2"/>
                          </a:solidFill>
                          <a:latin typeface="+mn-lt"/>
                          <a:ea typeface="+mn-ea"/>
                          <a:cs typeface="+mn-cs"/>
                        </a:rPr>
                        <a:t>C.</a:t>
                      </a:r>
                      <a:r>
                        <a:rPr lang="en-US" sz="2400" kern="1200" baseline="0" dirty="0" smtClean="0">
                          <a:solidFill>
                            <a:schemeClr val="tx2"/>
                          </a:solidFill>
                          <a:latin typeface="+mn-lt"/>
                          <a:ea typeface="+mn-ea"/>
                          <a:cs typeface="+mn-cs"/>
                        </a:rPr>
                        <a:t> </a:t>
                      </a:r>
                      <a:r>
                        <a:rPr lang="en-US" sz="2400" kern="1200" dirty="0" smtClean="0">
                          <a:solidFill>
                            <a:schemeClr val="tx2"/>
                          </a:solidFill>
                          <a:latin typeface="+mn-lt"/>
                          <a:ea typeface="+mn-ea"/>
                          <a:cs typeface="+mn-cs"/>
                        </a:rPr>
                        <a:t>Usually takes the most</a:t>
                      </a:r>
                      <a:r>
                        <a:rPr lang="en-US" sz="2400" kern="1200" baseline="0" dirty="0" smtClean="0">
                          <a:solidFill>
                            <a:schemeClr val="tx2"/>
                          </a:solidFill>
                          <a:latin typeface="+mn-lt"/>
                          <a:ea typeface="+mn-ea"/>
                          <a:cs typeface="+mn-cs"/>
                        </a:rPr>
                        <a:t> time and money</a:t>
                      </a:r>
                      <a:endParaRPr lang="en-US" sz="2400" kern="1200" dirty="0">
                        <a:solidFill>
                          <a:schemeClr val="tx2"/>
                        </a:solidFill>
                        <a:latin typeface="+mn-lt"/>
                        <a:ea typeface="+mn-ea"/>
                        <a:cs typeface="+mn-cs"/>
                      </a:endParaRPr>
                    </a:p>
                  </a:txBody>
                  <a:tcPr/>
                </a:tc>
              </a:tr>
              <a:tr h="1017482">
                <a:tc>
                  <a:txBody>
                    <a:bodyPr/>
                    <a:lstStyle/>
                    <a:p>
                      <a:r>
                        <a:rPr lang="en-US" sz="2400" dirty="0" smtClean="0">
                          <a:solidFill>
                            <a:schemeClr val="tx2"/>
                          </a:solidFill>
                        </a:rPr>
                        <a:t>4. Monitoring and</a:t>
                      </a:r>
                    </a:p>
                    <a:p>
                      <a:r>
                        <a:rPr lang="en-US" sz="2400" dirty="0" smtClean="0">
                          <a:solidFill>
                            <a:schemeClr val="tx2"/>
                          </a:solidFill>
                        </a:rPr>
                        <a:t>Controlling</a:t>
                      </a:r>
                      <a:endParaRPr lang="en-US" sz="2400" dirty="0">
                        <a:solidFill>
                          <a:schemeClr val="tx2"/>
                        </a:solidFill>
                      </a:endParaRPr>
                    </a:p>
                  </a:txBody>
                  <a:tcPr/>
                </a:tc>
                <a:tc>
                  <a:txBody>
                    <a:bodyPr/>
                    <a:lstStyle/>
                    <a:p>
                      <a:pPr marL="0" algn="l" defTabSz="319285" rtl="0" eaLnBrk="1" latinLnBrk="0" hangingPunct="1"/>
                      <a:r>
                        <a:rPr lang="en-US" sz="2400" kern="1200" dirty="0" smtClean="0">
                          <a:solidFill>
                            <a:schemeClr val="tx2"/>
                          </a:solidFill>
                          <a:latin typeface="+mn-lt"/>
                          <a:ea typeface="+mn-ea"/>
                          <a:cs typeface="+mn-cs"/>
                        </a:rPr>
                        <a:t>D.</a:t>
                      </a:r>
                      <a:r>
                        <a:rPr lang="en-US" sz="2400" kern="1200" baseline="0" dirty="0" smtClean="0">
                          <a:solidFill>
                            <a:schemeClr val="tx2"/>
                          </a:solidFill>
                          <a:latin typeface="+mn-lt"/>
                          <a:ea typeface="+mn-ea"/>
                          <a:cs typeface="+mn-cs"/>
                        </a:rPr>
                        <a:t> </a:t>
                      </a:r>
                      <a:r>
                        <a:rPr lang="en-US" sz="2400" kern="1200" dirty="0" smtClean="0">
                          <a:solidFill>
                            <a:schemeClr val="tx2"/>
                          </a:solidFill>
                          <a:latin typeface="+mn-lt"/>
                          <a:ea typeface="+mn-ea"/>
                          <a:cs typeface="+mn-cs"/>
                        </a:rPr>
                        <a:t>Lessons learned and transition plans are created</a:t>
                      </a:r>
                      <a:endParaRPr lang="en-US" sz="2400" kern="1200" dirty="0">
                        <a:solidFill>
                          <a:schemeClr val="tx2"/>
                        </a:solidFill>
                        <a:latin typeface="+mn-lt"/>
                        <a:ea typeface="+mn-ea"/>
                        <a:cs typeface="+mn-cs"/>
                      </a:endParaRPr>
                    </a:p>
                  </a:txBody>
                  <a:tcPr/>
                </a:tc>
              </a:tr>
              <a:tr h="1017482">
                <a:tc>
                  <a:txBody>
                    <a:bodyPr/>
                    <a:lstStyle/>
                    <a:p>
                      <a:r>
                        <a:rPr lang="en-US" sz="2400" dirty="0" smtClean="0">
                          <a:solidFill>
                            <a:schemeClr val="tx2"/>
                          </a:solidFill>
                        </a:rPr>
                        <a:t>5. Closing</a:t>
                      </a:r>
                      <a:endParaRPr lang="en-US" sz="2400" dirty="0">
                        <a:solidFill>
                          <a:schemeClr val="tx2"/>
                        </a:solidFill>
                      </a:endParaRPr>
                    </a:p>
                  </a:txBody>
                  <a:tcPr/>
                </a:tc>
                <a:tc>
                  <a:txBody>
                    <a:bodyPr/>
                    <a:lstStyle/>
                    <a:p>
                      <a:pPr marL="0" algn="l" defTabSz="319285" rtl="0" eaLnBrk="1" latinLnBrk="0" hangingPunct="1"/>
                      <a:r>
                        <a:rPr lang="en-US" sz="2400" kern="1200" dirty="0" smtClean="0">
                          <a:solidFill>
                            <a:schemeClr val="tx2"/>
                          </a:solidFill>
                          <a:latin typeface="+mn-lt"/>
                          <a:ea typeface="+mn-ea"/>
                          <a:cs typeface="+mn-cs"/>
                        </a:rPr>
                        <a:t>E. Measure progress toward achieving project goals</a:t>
                      </a:r>
                      <a:endParaRPr lang="en-US" sz="2400" kern="1200" dirty="0">
                        <a:solidFill>
                          <a:schemeClr val="tx2"/>
                        </a:solidFill>
                        <a:latin typeface="+mn-lt"/>
                        <a:ea typeface="+mn-ea"/>
                        <a:cs typeface="+mn-cs"/>
                      </a:endParaRPr>
                    </a:p>
                  </a:txBody>
                  <a:tcPr/>
                </a:tc>
              </a:tr>
            </a:tbl>
          </a:graphicData>
        </a:graphic>
      </p:graphicFrame>
      <p:sp>
        <p:nvSpPr>
          <p:cNvPr id="2" name="TextBox 1"/>
          <p:cNvSpPr txBox="1"/>
          <p:nvPr/>
        </p:nvSpPr>
        <p:spPr>
          <a:xfrm>
            <a:off x="247288" y="5750988"/>
            <a:ext cx="8523487" cy="400110"/>
          </a:xfrm>
          <a:prstGeom prst="rect">
            <a:avLst/>
          </a:prstGeom>
          <a:noFill/>
        </p:spPr>
        <p:txBody>
          <a:bodyPr wrap="none" rtlCol="0">
            <a:spAutoFit/>
          </a:bodyPr>
          <a:lstStyle/>
          <a:p>
            <a:r>
              <a:rPr lang="en-US" sz="2000" b="1" dirty="0" smtClean="0">
                <a:solidFill>
                  <a:schemeClr val="tx2"/>
                </a:solidFill>
              </a:rPr>
              <a:t>Hint: The order of the correct answers spells a word, but incorrectly!</a:t>
            </a:r>
            <a:endParaRPr lang="en-US" sz="2000" b="1" dirty="0">
              <a:solidFill>
                <a:schemeClr val="tx2"/>
              </a:solidFill>
            </a:endParaRPr>
          </a:p>
        </p:txBody>
      </p:sp>
    </p:spTree>
    <p:extLst>
      <p:ext uri="{BB962C8B-B14F-4D97-AF65-F5344CB8AC3E}">
        <p14:creationId xmlns:p14="http://schemas.microsoft.com/office/powerpoint/2010/main" val="22804644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805" y="178595"/>
            <a:ext cx="8831461" cy="1611568"/>
          </a:xfrm>
          <a:noFill/>
        </p:spPr>
        <p:txBody>
          <a:bodyPr/>
          <a:lstStyle/>
          <a:p>
            <a:r>
              <a:rPr lang="en-US" sz="4000" dirty="0" smtClean="0">
                <a:solidFill>
                  <a:srgbClr val="A919A2"/>
                </a:solidFill>
              </a:rPr>
              <a:t>Similarities in Healthcare Projects</a:t>
            </a:r>
            <a:endParaRPr lang="en-US" sz="4000" dirty="0">
              <a:solidFill>
                <a:srgbClr val="A919A2"/>
              </a:solidFill>
            </a:endParaRPr>
          </a:p>
        </p:txBody>
      </p:sp>
      <p:sp>
        <p:nvSpPr>
          <p:cNvPr id="3" name="Content Placeholder 2"/>
          <p:cNvSpPr>
            <a:spLocks noGrp="1"/>
          </p:cNvSpPr>
          <p:nvPr>
            <p:ph idx="1"/>
          </p:nvPr>
        </p:nvSpPr>
        <p:spPr>
          <a:xfrm>
            <a:off x="681335" y="1295400"/>
            <a:ext cx="7772400" cy="4267200"/>
          </a:xfrm>
        </p:spPr>
        <p:txBody>
          <a:bodyPr/>
          <a:lstStyle/>
          <a:p>
            <a:r>
              <a:rPr lang="en-US" sz="2800" dirty="0" smtClean="0">
                <a:solidFill>
                  <a:schemeClr val="tx2"/>
                </a:solidFill>
              </a:rPr>
              <a:t>Projects still include all 10 knowledge areas and 5 process groups</a:t>
            </a:r>
          </a:p>
          <a:p>
            <a:r>
              <a:rPr lang="en-US" sz="2800" dirty="0" smtClean="0">
                <a:solidFill>
                  <a:schemeClr val="tx2"/>
                </a:solidFill>
              </a:rPr>
              <a:t>Projects have the same attributes and constraints</a:t>
            </a:r>
          </a:p>
          <a:p>
            <a:r>
              <a:rPr lang="en-US" sz="2800" dirty="0" smtClean="0">
                <a:solidFill>
                  <a:schemeClr val="tx2"/>
                </a:solidFill>
              </a:rPr>
              <a:t>The same tools and techniques apply</a:t>
            </a:r>
          </a:p>
          <a:p>
            <a:r>
              <a:rPr lang="en-US" sz="2800" dirty="0" smtClean="0">
                <a:solidFill>
                  <a:schemeClr val="tx2"/>
                </a:solidFill>
              </a:rPr>
              <a:t>Consumers keep expecting more for less</a:t>
            </a:r>
          </a:p>
        </p:txBody>
      </p:sp>
    </p:spTree>
    <p:extLst>
      <p:ext uri="{BB962C8B-B14F-4D97-AF65-F5344CB8AC3E}">
        <p14:creationId xmlns:p14="http://schemas.microsoft.com/office/powerpoint/2010/main" val="22255240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1447800" y="228600"/>
            <a:ext cx="6019800" cy="5410200"/>
          </a:xfrm>
          <a:prstGeom prst="rect">
            <a:avLst/>
          </a:prstGeom>
        </p:spPr>
      </p:pic>
      <p:sp>
        <p:nvSpPr>
          <p:cNvPr id="6" name="TextBox 5"/>
          <p:cNvSpPr txBox="1"/>
          <p:nvPr/>
        </p:nvSpPr>
        <p:spPr>
          <a:xfrm>
            <a:off x="533400" y="5791200"/>
            <a:ext cx="2438400" cy="369332"/>
          </a:xfrm>
          <a:prstGeom prst="rect">
            <a:avLst/>
          </a:prstGeom>
          <a:noFill/>
        </p:spPr>
        <p:txBody>
          <a:bodyPr wrap="square" rtlCol="0">
            <a:spAutoFit/>
          </a:bodyPr>
          <a:lstStyle/>
          <a:p>
            <a:r>
              <a:rPr lang="en-US" dirty="0" smtClean="0">
                <a:solidFill>
                  <a:schemeClr val="tx2"/>
                </a:solidFill>
              </a:rPr>
              <a:t>Source: xkcd.com</a:t>
            </a:r>
            <a:endParaRPr lang="en-US" dirty="0">
              <a:solidFill>
                <a:schemeClr val="tx2"/>
              </a:solidFill>
            </a:endParaRPr>
          </a:p>
        </p:txBody>
      </p:sp>
    </p:spTree>
    <p:extLst>
      <p:ext uri="{BB962C8B-B14F-4D97-AF65-F5344CB8AC3E}">
        <p14:creationId xmlns:p14="http://schemas.microsoft.com/office/powerpoint/2010/main" val="908460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91274" y="152400"/>
            <a:ext cx="8229600" cy="1066800"/>
          </a:xfrm>
          <a:noFill/>
        </p:spPr>
        <p:txBody>
          <a:bodyPr/>
          <a:lstStyle/>
          <a:p>
            <a:pPr eaLnBrk="1" hangingPunct="1"/>
            <a:r>
              <a:rPr lang="en-US" sz="4000" dirty="0" smtClean="0">
                <a:solidFill>
                  <a:srgbClr val="A919A2"/>
                </a:solidFill>
              </a:rPr>
              <a:t>What’s Different About Healthcare Project Management?</a:t>
            </a:r>
          </a:p>
        </p:txBody>
      </p:sp>
      <p:sp>
        <p:nvSpPr>
          <p:cNvPr id="2" name="Content Placeholder 1"/>
          <p:cNvSpPr>
            <a:spLocks noGrp="1"/>
          </p:cNvSpPr>
          <p:nvPr>
            <p:ph idx="1"/>
          </p:nvPr>
        </p:nvSpPr>
        <p:spPr>
          <a:xfrm>
            <a:off x="345872" y="1600200"/>
            <a:ext cx="8188528" cy="4679156"/>
          </a:xfrm>
        </p:spPr>
        <p:txBody>
          <a:bodyPr/>
          <a:lstStyle/>
          <a:p>
            <a:pPr>
              <a:lnSpc>
                <a:spcPct val="90000"/>
              </a:lnSpc>
            </a:pPr>
            <a:r>
              <a:rPr lang="en-US" sz="2800" dirty="0">
                <a:solidFill>
                  <a:schemeClr val="tx2"/>
                </a:solidFill>
              </a:rPr>
              <a:t>There are two “camps” of people: clinical/philanthropic vs. enterprise marketplace viability and </a:t>
            </a:r>
            <a:r>
              <a:rPr lang="en-US" sz="2800" dirty="0" smtClean="0">
                <a:solidFill>
                  <a:schemeClr val="tx2"/>
                </a:solidFill>
              </a:rPr>
              <a:t>sustainability folks</a:t>
            </a:r>
          </a:p>
          <a:p>
            <a:pPr>
              <a:lnSpc>
                <a:spcPct val="90000"/>
              </a:lnSpc>
            </a:pPr>
            <a:r>
              <a:rPr lang="en-US" sz="2800" dirty="0" smtClean="0">
                <a:solidFill>
                  <a:schemeClr val="tx2"/>
                </a:solidFill>
              </a:rPr>
              <a:t>Healthcare has a lot of unique terms/processes</a:t>
            </a:r>
            <a:endParaRPr lang="en-US" sz="2800" dirty="0">
              <a:solidFill>
                <a:schemeClr val="tx2"/>
              </a:solidFill>
            </a:endParaRPr>
          </a:p>
          <a:p>
            <a:pPr>
              <a:lnSpc>
                <a:spcPct val="90000"/>
              </a:lnSpc>
            </a:pPr>
            <a:r>
              <a:rPr lang="en-US" sz="2800" dirty="0">
                <a:solidFill>
                  <a:schemeClr val="tx2"/>
                </a:solidFill>
              </a:rPr>
              <a:t>Projects often have separate phases – technical and clinical </a:t>
            </a:r>
          </a:p>
          <a:p>
            <a:pPr>
              <a:lnSpc>
                <a:spcPct val="90000"/>
              </a:lnSpc>
            </a:pPr>
            <a:r>
              <a:rPr lang="en-US" sz="2800" dirty="0">
                <a:solidFill>
                  <a:schemeClr val="tx2"/>
                </a:solidFill>
              </a:rPr>
              <a:t>Project management is not as mature/practiced in healthcare</a:t>
            </a:r>
          </a:p>
          <a:p>
            <a:pPr>
              <a:lnSpc>
                <a:spcPct val="90000"/>
              </a:lnSpc>
            </a:pPr>
            <a:r>
              <a:rPr lang="en-US" sz="2800" dirty="0">
                <a:solidFill>
                  <a:schemeClr val="tx2"/>
                </a:solidFill>
              </a:rPr>
              <a:t>Many projects affect workflow, and patient care must take priority</a:t>
            </a:r>
          </a:p>
        </p:txBody>
      </p:sp>
    </p:spTree>
    <p:extLst>
      <p:ext uri="{BB962C8B-B14F-4D97-AF65-F5344CB8AC3E}">
        <p14:creationId xmlns:p14="http://schemas.microsoft.com/office/powerpoint/2010/main" val="2002592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836" y="0"/>
            <a:ext cx="8831461" cy="858276"/>
          </a:xfrm>
          <a:noFill/>
        </p:spPr>
        <p:txBody>
          <a:bodyPr/>
          <a:lstStyle/>
          <a:p>
            <a:r>
              <a:rPr lang="en-US" sz="4000" dirty="0" smtClean="0">
                <a:solidFill>
                  <a:srgbClr val="A919A2"/>
                </a:solidFill>
              </a:rPr>
              <a:t>Findings from Recent Study*</a:t>
            </a:r>
            <a:endParaRPr lang="en-US" sz="4000" dirty="0">
              <a:solidFill>
                <a:srgbClr val="A919A2"/>
              </a:solidFill>
            </a:endParaRPr>
          </a:p>
        </p:txBody>
      </p:sp>
      <p:sp>
        <p:nvSpPr>
          <p:cNvPr id="3" name="Content Placeholder 2"/>
          <p:cNvSpPr>
            <a:spLocks noGrp="1"/>
          </p:cNvSpPr>
          <p:nvPr>
            <p:ph idx="1"/>
          </p:nvPr>
        </p:nvSpPr>
        <p:spPr>
          <a:xfrm>
            <a:off x="111699" y="838200"/>
            <a:ext cx="8851514" cy="4648200"/>
          </a:xfrm>
        </p:spPr>
        <p:txBody>
          <a:bodyPr/>
          <a:lstStyle/>
          <a:p>
            <a:pPr>
              <a:lnSpc>
                <a:spcPct val="100000"/>
              </a:lnSpc>
            </a:pPr>
            <a:r>
              <a:rPr lang="en-US" sz="2400" dirty="0" smtClean="0">
                <a:solidFill>
                  <a:schemeClr val="tx2"/>
                </a:solidFill>
              </a:rPr>
              <a:t>Healthcare </a:t>
            </a:r>
            <a:r>
              <a:rPr lang="en-US" sz="2400" dirty="0">
                <a:solidFill>
                  <a:schemeClr val="tx2"/>
                </a:solidFill>
              </a:rPr>
              <a:t>workers </a:t>
            </a:r>
            <a:r>
              <a:rPr lang="en-US" sz="2400" b="1" dirty="0">
                <a:solidFill>
                  <a:srgbClr val="A919A2"/>
                </a:solidFill>
              </a:rPr>
              <a:t>do not understand the differences between service work and project wor</a:t>
            </a:r>
            <a:r>
              <a:rPr lang="en-US" sz="2400" dirty="0">
                <a:solidFill>
                  <a:srgbClr val="A919A2"/>
                </a:solidFill>
              </a:rPr>
              <a:t>k</a:t>
            </a:r>
            <a:r>
              <a:rPr lang="en-US" sz="2400" dirty="0"/>
              <a:t>. </a:t>
            </a:r>
            <a:r>
              <a:rPr lang="en-US" sz="2400" dirty="0" smtClean="0">
                <a:solidFill>
                  <a:schemeClr val="tx2"/>
                </a:solidFill>
              </a:rPr>
              <a:t>They understand </a:t>
            </a:r>
            <a:r>
              <a:rPr lang="en-US" sz="2400" dirty="0">
                <a:solidFill>
                  <a:schemeClr val="tx2"/>
                </a:solidFill>
              </a:rPr>
              <a:t>activities to provide better service to patients, but they have not been trained to make more radical, disruptive changes that challenge the status </a:t>
            </a:r>
            <a:r>
              <a:rPr lang="en-US" sz="2400" dirty="0" smtClean="0">
                <a:solidFill>
                  <a:schemeClr val="tx2"/>
                </a:solidFill>
              </a:rPr>
              <a:t>quo.</a:t>
            </a:r>
          </a:p>
          <a:p>
            <a:pPr>
              <a:lnSpc>
                <a:spcPct val="100000"/>
              </a:lnSpc>
            </a:pPr>
            <a:r>
              <a:rPr lang="en-US" sz="2400" dirty="0" smtClean="0">
                <a:solidFill>
                  <a:schemeClr val="tx2"/>
                </a:solidFill>
              </a:rPr>
              <a:t>Healthcare </a:t>
            </a:r>
            <a:r>
              <a:rPr lang="en-US" sz="2400" dirty="0">
                <a:solidFill>
                  <a:schemeClr val="tx2"/>
                </a:solidFill>
              </a:rPr>
              <a:t>projects are done to create something that is delivered to the organization, unlike operational work which produces outcomes aimed at patients.</a:t>
            </a:r>
            <a:r>
              <a:rPr lang="en-US" sz="2400" dirty="0"/>
              <a:t> </a:t>
            </a:r>
            <a:r>
              <a:rPr lang="en-US" sz="2400" b="1" dirty="0">
                <a:solidFill>
                  <a:srgbClr val="A919A2"/>
                </a:solidFill>
              </a:rPr>
              <a:t>“In other words, it is only once the project’s outcome is implemented and becomes ‘the new way we work now’ that it starts exerting its impact on patients</a:t>
            </a:r>
            <a:r>
              <a:rPr lang="en-US" sz="2400" b="1" dirty="0" smtClean="0">
                <a:solidFill>
                  <a:srgbClr val="A919A2"/>
                </a:solidFill>
              </a:rPr>
              <a:t>.”</a:t>
            </a:r>
            <a:endParaRPr lang="en-US" sz="2400" b="1" dirty="0">
              <a:solidFill>
                <a:srgbClr val="A919A2"/>
              </a:solidFill>
            </a:endParaRPr>
          </a:p>
        </p:txBody>
      </p:sp>
      <p:sp>
        <p:nvSpPr>
          <p:cNvPr id="5" name="TextBox 4"/>
          <p:cNvSpPr txBox="1"/>
          <p:nvPr/>
        </p:nvSpPr>
        <p:spPr>
          <a:xfrm>
            <a:off x="163836" y="5029200"/>
            <a:ext cx="8001000" cy="1169551"/>
          </a:xfrm>
          <a:prstGeom prst="rect">
            <a:avLst/>
          </a:prstGeom>
          <a:noFill/>
        </p:spPr>
        <p:txBody>
          <a:bodyPr wrap="square" rtlCol="0">
            <a:spAutoFit/>
          </a:bodyPr>
          <a:lstStyle/>
          <a:p>
            <a:r>
              <a:rPr lang="en-US" dirty="0"/>
              <a:t> </a:t>
            </a:r>
          </a:p>
          <a:p>
            <a:r>
              <a:rPr lang="en-US" sz="1800" baseline="30000" dirty="0" smtClean="0">
                <a:solidFill>
                  <a:schemeClr val="tx2"/>
                </a:solidFill>
              </a:rPr>
              <a:t>*</a:t>
            </a:r>
            <a:r>
              <a:rPr lang="en-US" sz="1800" dirty="0" smtClean="0">
                <a:solidFill>
                  <a:schemeClr val="tx2"/>
                </a:solidFill>
              </a:rPr>
              <a:t>Francois </a:t>
            </a:r>
            <a:r>
              <a:rPr lang="en-US" sz="1800" dirty="0" err="1">
                <a:solidFill>
                  <a:schemeClr val="tx2"/>
                </a:solidFill>
              </a:rPr>
              <a:t>Chiocchio</a:t>
            </a:r>
            <a:r>
              <a:rPr lang="en-US" sz="1800" dirty="0">
                <a:solidFill>
                  <a:schemeClr val="tx2"/>
                </a:solidFill>
              </a:rPr>
              <a:t> et al, “Stress and Performance in Health Care Project Teams,” Project Management Institute (2012</a:t>
            </a:r>
            <a:r>
              <a:rPr lang="en-US" sz="1800" dirty="0" smtClean="0">
                <a:solidFill>
                  <a:schemeClr val="tx2"/>
                </a:solidFill>
              </a:rPr>
              <a:t>).</a:t>
            </a:r>
            <a:endParaRPr lang="en-US" sz="1800" dirty="0">
              <a:solidFill>
                <a:schemeClr val="tx2"/>
              </a:solidFill>
            </a:endParaRPr>
          </a:p>
          <a:p>
            <a:endParaRPr lang="en-US" sz="1600" dirty="0"/>
          </a:p>
        </p:txBody>
      </p:sp>
    </p:spTree>
    <p:extLst>
      <p:ext uri="{BB962C8B-B14F-4D97-AF65-F5344CB8AC3E}">
        <p14:creationId xmlns:p14="http://schemas.microsoft.com/office/powerpoint/2010/main" val="2420205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838200"/>
          </a:xfrm>
          <a:noFill/>
        </p:spPr>
        <p:txBody>
          <a:bodyPr/>
          <a:lstStyle/>
          <a:p>
            <a:r>
              <a:rPr lang="en-US" sz="4000" dirty="0" smtClean="0">
                <a:solidFill>
                  <a:srgbClr val="A919A2"/>
                </a:solidFill>
              </a:rPr>
              <a:t>Suggestions from Recent Study</a:t>
            </a:r>
            <a:endParaRPr lang="en-US" sz="4000" dirty="0">
              <a:solidFill>
                <a:srgbClr val="A919A2"/>
              </a:solidFill>
            </a:endParaRPr>
          </a:p>
        </p:txBody>
      </p:sp>
      <p:sp>
        <p:nvSpPr>
          <p:cNvPr id="3" name="Content Placeholder 2"/>
          <p:cNvSpPr>
            <a:spLocks noGrp="1"/>
          </p:cNvSpPr>
          <p:nvPr>
            <p:ph idx="1"/>
          </p:nvPr>
        </p:nvSpPr>
        <p:spPr>
          <a:xfrm>
            <a:off x="228600" y="1219200"/>
            <a:ext cx="8610600" cy="4267200"/>
          </a:xfrm>
        </p:spPr>
        <p:txBody>
          <a:bodyPr/>
          <a:lstStyle/>
          <a:p>
            <a:r>
              <a:rPr lang="en-US" sz="2800" dirty="0" smtClean="0">
                <a:solidFill>
                  <a:schemeClr val="tx2"/>
                </a:solidFill>
              </a:rPr>
              <a:t>Train </a:t>
            </a:r>
            <a:r>
              <a:rPr lang="en-US" sz="2800" dirty="0">
                <a:solidFill>
                  <a:schemeClr val="tx2"/>
                </a:solidFill>
              </a:rPr>
              <a:t>healthcare workers on PM, emphasizing collaborating on achieving project goals and </a:t>
            </a:r>
            <a:r>
              <a:rPr lang="en-US" sz="2800" dirty="0">
                <a:solidFill>
                  <a:srgbClr val="A919A2"/>
                </a:solidFill>
              </a:rPr>
              <a:t>understanding their roles on project teams</a:t>
            </a:r>
            <a:r>
              <a:rPr lang="en-US" sz="2800" dirty="0">
                <a:solidFill>
                  <a:schemeClr val="tx2"/>
                </a:solidFill>
              </a:rPr>
              <a:t>, which may differ from their roles in their day-to-day </a:t>
            </a:r>
            <a:r>
              <a:rPr lang="en-US" sz="2800" dirty="0" smtClean="0">
                <a:solidFill>
                  <a:schemeClr val="tx2"/>
                </a:solidFill>
              </a:rPr>
              <a:t>work.</a:t>
            </a:r>
          </a:p>
          <a:p>
            <a:r>
              <a:rPr lang="en-US" sz="2800" dirty="0" smtClean="0">
                <a:solidFill>
                  <a:schemeClr val="tx2"/>
                </a:solidFill>
              </a:rPr>
              <a:t>Management needs </a:t>
            </a:r>
            <a:r>
              <a:rPr lang="en-US" sz="2800" dirty="0">
                <a:solidFill>
                  <a:schemeClr val="tx2"/>
                </a:solidFill>
              </a:rPr>
              <a:t>to structure project teams by properly </a:t>
            </a:r>
            <a:r>
              <a:rPr lang="en-US" sz="2800" dirty="0">
                <a:solidFill>
                  <a:srgbClr val="A919A2"/>
                </a:solidFill>
              </a:rPr>
              <a:t>planning </a:t>
            </a:r>
            <a:r>
              <a:rPr lang="en-US" sz="2800" dirty="0" smtClean="0">
                <a:solidFill>
                  <a:srgbClr val="A919A2"/>
                </a:solidFill>
              </a:rPr>
              <a:t>workers’ </a:t>
            </a:r>
            <a:r>
              <a:rPr lang="en-US" sz="2800" dirty="0">
                <a:solidFill>
                  <a:srgbClr val="A919A2"/>
                </a:solidFill>
              </a:rPr>
              <a:t>time and payment to </a:t>
            </a:r>
            <a:r>
              <a:rPr lang="en-US" sz="2800" dirty="0" smtClean="0">
                <a:solidFill>
                  <a:srgbClr val="A919A2"/>
                </a:solidFill>
              </a:rPr>
              <a:t>allow </a:t>
            </a:r>
            <a:r>
              <a:rPr lang="en-US" sz="2800" dirty="0">
                <a:solidFill>
                  <a:srgbClr val="A919A2"/>
                </a:solidFill>
              </a:rPr>
              <a:t>them to successfully engage in project work.</a:t>
            </a:r>
          </a:p>
          <a:p>
            <a:endParaRPr lang="en-US" dirty="0"/>
          </a:p>
        </p:txBody>
      </p:sp>
    </p:spTree>
    <p:extLst>
      <p:ext uri="{BB962C8B-B14F-4D97-AF65-F5344CB8AC3E}">
        <p14:creationId xmlns:p14="http://schemas.microsoft.com/office/powerpoint/2010/main" val="31919415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228600" y="152400"/>
            <a:ext cx="8153400" cy="1066800"/>
          </a:xfrm>
          <a:noFill/>
          <a:extLst>
            <a:ext uri="{909E8E84-426E-40DD-AFC4-6F175D3DCCD1}">
              <a14:hiddenFill xmlns:a14="http://schemas.microsoft.com/office/drawing/2010/main">
                <a:solidFill>
                  <a:srgbClr val="7249E3"/>
                </a:solidFill>
              </a14:hiddenFill>
            </a:ext>
          </a:extLst>
        </p:spPr>
        <p:txBody>
          <a:bodyPr lIns="91430" tIns="45716" rIns="91430" bIns="45716" anchor="t"/>
          <a:lstStyle/>
          <a:p>
            <a:pPr eaLnBrk="1" hangingPunct="1"/>
            <a:r>
              <a:rPr lang="en-US" sz="4000" dirty="0" smtClean="0">
                <a:solidFill>
                  <a:srgbClr val="00B050"/>
                </a:solidFill>
                <a:latin typeface="Futura" charset="0"/>
                <a:ea typeface="ヒラギノ角ゴ ProN W3" charset="0"/>
                <a:cs typeface="ヒラギノ角ゴ ProN W3" charset="0"/>
              </a:rPr>
              <a:t>Healthcare PM Table of Contents</a:t>
            </a:r>
            <a:r>
              <a:rPr lang="en-US" sz="4000" dirty="0">
                <a:solidFill>
                  <a:srgbClr val="00B050"/>
                </a:solidFill>
                <a:latin typeface="Futura" charset="0"/>
                <a:ea typeface="ヒラギノ角ゴ ProN W3" charset="0"/>
                <a:cs typeface="ヒラギノ角ゴ ProN W3" charset="0"/>
              </a:rPr>
              <a:t>	</a:t>
            </a:r>
          </a:p>
        </p:txBody>
      </p:sp>
      <p:graphicFrame>
        <p:nvGraphicFramePr>
          <p:cNvPr id="3" name="Table 2"/>
          <p:cNvGraphicFramePr>
            <a:graphicFrameLocks noGrp="1"/>
          </p:cNvGraphicFramePr>
          <p:nvPr>
            <p:extLst>
              <p:ext uri="{D42A27DB-BD31-4B8C-83A1-F6EECF244321}">
                <p14:modId xmlns:p14="http://schemas.microsoft.com/office/powerpoint/2010/main" val="3362310683"/>
              </p:ext>
            </p:extLst>
          </p:nvPr>
        </p:nvGraphicFramePr>
        <p:xfrm>
          <a:off x="256674" y="990600"/>
          <a:ext cx="8640762" cy="4812220"/>
        </p:xfrm>
        <a:graphic>
          <a:graphicData uri="http://schemas.openxmlformats.org/drawingml/2006/table">
            <a:tbl>
              <a:tblPr firstRow="1" firstCol="1" bandRow="1">
                <a:tableStyleId>{5C22544A-7EE6-4342-B048-85BDC9FD1C3A}</a:tableStyleId>
              </a:tblPr>
              <a:tblGrid>
                <a:gridCol w="1428750"/>
                <a:gridCol w="7212012"/>
              </a:tblGrid>
              <a:tr h="523875">
                <a:tc>
                  <a:txBody>
                    <a:bodyPr/>
                    <a:lstStyle/>
                    <a:p>
                      <a:pPr marL="0" marR="0" indent="0">
                        <a:lnSpc>
                          <a:spcPct val="115000"/>
                        </a:lnSpc>
                        <a:spcBef>
                          <a:spcPts val="600"/>
                        </a:spcBef>
                        <a:spcAft>
                          <a:spcPts val="0"/>
                        </a:spcAft>
                      </a:pPr>
                      <a:r>
                        <a:rPr lang="en-US" sz="1800" dirty="0">
                          <a:effectLst/>
                        </a:rPr>
                        <a:t>Chapter 1</a:t>
                      </a:r>
                      <a:endParaRPr lang="en-US" sz="1800" dirty="0">
                        <a:effectLst/>
                        <a:latin typeface="Garamond"/>
                        <a:ea typeface="Times New Roman"/>
                        <a:cs typeface="Times New Roman"/>
                      </a:endParaRPr>
                    </a:p>
                  </a:txBody>
                  <a:tcPr marL="68580" marR="68580" marT="0" marB="0">
                    <a:solidFill>
                      <a:srgbClr val="00B050"/>
                    </a:solidFill>
                  </a:tcPr>
                </a:tc>
                <a:tc>
                  <a:txBody>
                    <a:bodyPr/>
                    <a:lstStyle/>
                    <a:p>
                      <a:pPr marL="0" marR="0" indent="0" algn="l" defTabSz="321407" rtl="0" eaLnBrk="1" latinLnBrk="0" hangingPunct="1">
                        <a:lnSpc>
                          <a:spcPct val="115000"/>
                        </a:lnSpc>
                        <a:spcBef>
                          <a:spcPts val="600"/>
                        </a:spcBef>
                        <a:spcAft>
                          <a:spcPts val="0"/>
                        </a:spcAft>
                      </a:pPr>
                      <a:r>
                        <a:rPr lang="en-US" sz="1800" b="0" kern="1200" dirty="0">
                          <a:solidFill>
                            <a:schemeClr val="tx2"/>
                          </a:solidFill>
                          <a:effectLst/>
                          <a:latin typeface="+mn-lt"/>
                          <a:ea typeface="+mn-ea"/>
                          <a:cs typeface="+mn-cs"/>
                        </a:rPr>
                        <a:t>An Introduction to Project, Program, and Portfolio Management in Healthcare</a:t>
                      </a:r>
                    </a:p>
                  </a:txBody>
                  <a:tcPr marL="68580" marR="68580" marT="0" marB="0">
                    <a:solidFill>
                      <a:schemeClr val="accent1">
                        <a:lumMod val="20000"/>
                        <a:lumOff val="80000"/>
                      </a:schemeClr>
                    </a:solidFill>
                  </a:tcPr>
                </a:tc>
              </a:tr>
              <a:tr h="261938">
                <a:tc>
                  <a:txBody>
                    <a:bodyPr/>
                    <a:lstStyle/>
                    <a:p>
                      <a:pPr marL="0" marR="0" indent="0">
                        <a:lnSpc>
                          <a:spcPct val="115000"/>
                        </a:lnSpc>
                        <a:spcBef>
                          <a:spcPts val="600"/>
                        </a:spcBef>
                        <a:spcAft>
                          <a:spcPts val="0"/>
                        </a:spcAft>
                      </a:pPr>
                      <a:r>
                        <a:rPr lang="en-US" sz="1800" dirty="0">
                          <a:effectLst/>
                        </a:rPr>
                        <a:t>Chapter 2</a:t>
                      </a:r>
                      <a:endParaRPr lang="en-US" sz="1800" dirty="0">
                        <a:effectLst/>
                        <a:latin typeface="Garamond"/>
                        <a:ea typeface="Times New Roman"/>
                        <a:cs typeface="Times New Roman"/>
                      </a:endParaRPr>
                    </a:p>
                  </a:txBody>
                  <a:tcPr marL="68580" marR="68580" marT="0" marB="0">
                    <a:solidFill>
                      <a:srgbClr val="00B050"/>
                    </a:solidFill>
                  </a:tcPr>
                </a:tc>
                <a:tc>
                  <a:txBody>
                    <a:bodyPr/>
                    <a:lstStyle/>
                    <a:p>
                      <a:pPr marL="0" marR="0" indent="0">
                        <a:lnSpc>
                          <a:spcPct val="115000"/>
                        </a:lnSpc>
                        <a:spcBef>
                          <a:spcPts val="600"/>
                        </a:spcBef>
                        <a:spcAft>
                          <a:spcPts val="0"/>
                        </a:spcAft>
                      </a:pPr>
                      <a:r>
                        <a:rPr lang="en-US" sz="1800" dirty="0">
                          <a:solidFill>
                            <a:schemeClr val="tx2"/>
                          </a:solidFill>
                          <a:effectLst/>
                        </a:rPr>
                        <a:t>Project, Program, and Portfolio Selection</a:t>
                      </a:r>
                      <a:endParaRPr lang="en-US" sz="1800" dirty="0">
                        <a:solidFill>
                          <a:schemeClr val="tx2"/>
                        </a:solidFill>
                        <a:effectLst/>
                        <a:latin typeface="Garamond"/>
                        <a:ea typeface="Times New Roman"/>
                        <a:cs typeface="Times New Roman"/>
                      </a:endParaRPr>
                    </a:p>
                  </a:txBody>
                  <a:tcPr marL="68580" marR="68580" marT="0" marB="0"/>
                </a:tc>
              </a:tr>
              <a:tr h="261938">
                <a:tc>
                  <a:txBody>
                    <a:bodyPr/>
                    <a:lstStyle/>
                    <a:p>
                      <a:pPr marL="0" marR="0" indent="0">
                        <a:lnSpc>
                          <a:spcPct val="115000"/>
                        </a:lnSpc>
                        <a:spcBef>
                          <a:spcPts val="600"/>
                        </a:spcBef>
                        <a:spcAft>
                          <a:spcPts val="0"/>
                        </a:spcAft>
                      </a:pPr>
                      <a:r>
                        <a:rPr lang="en-US" sz="1800" dirty="0">
                          <a:effectLst/>
                        </a:rPr>
                        <a:t>Chapter 3</a:t>
                      </a:r>
                      <a:endParaRPr lang="en-US" sz="1800" dirty="0">
                        <a:effectLst/>
                        <a:latin typeface="Garamond"/>
                        <a:ea typeface="Times New Roman"/>
                        <a:cs typeface="Times New Roman"/>
                      </a:endParaRPr>
                    </a:p>
                  </a:txBody>
                  <a:tcPr marL="68580" marR="68580" marT="0" marB="0">
                    <a:solidFill>
                      <a:srgbClr val="00B050"/>
                    </a:solidFill>
                  </a:tcPr>
                </a:tc>
                <a:tc>
                  <a:txBody>
                    <a:bodyPr/>
                    <a:lstStyle/>
                    <a:p>
                      <a:pPr marL="0" marR="0" indent="0">
                        <a:lnSpc>
                          <a:spcPct val="115000"/>
                        </a:lnSpc>
                        <a:spcBef>
                          <a:spcPts val="600"/>
                        </a:spcBef>
                        <a:spcAft>
                          <a:spcPts val="0"/>
                        </a:spcAft>
                      </a:pPr>
                      <a:r>
                        <a:rPr lang="en-US" sz="1800" dirty="0">
                          <a:solidFill>
                            <a:schemeClr val="tx2"/>
                          </a:solidFill>
                          <a:effectLst/>
                        </a:rPr>
                        <a:t>Initiating Projects</a:t>
                      </a:r>
                      <a:endParaRPr lang="en-US" sz="1800" dirty="0">
                        <a:solidFill>
                          <a:schemeClr val="tx2"/>
                        </a:solidFill>
                        <a:effectLst/>
                        <a:latin typeface="Garamond"/>
                        <a:ea typeface="Times New Roman"/>
                        <a:cs typeface="Times New Roman"/>
                      </a:endParaRPr>
                    </a:p>
                  </a:txBody>
                  <a:tcPr marL="68580" marR="68580" marT="0" marB="0"/>
                </a:tc>
              </a:tr>
              <a:tr h="523875">
                <a:tc>
                  <a:txBody>
                    <a:bodyPr/>
                    <a:lstStyle/>
                    <a:p>
                      <a:pPr marL="0" marR="0" indent="0">
                        <a:lnSpc>
                          <a:spcPct val="115000"/>
                        </a:lnSpc>
                        <a:spcBef>
                          <a:spcPts val="600"/>
                        </a:spcBef>
                        <a:spcAft>
                          <a:spcPts val="0"/>
                        </a:spcAft>
                      </a:pPr>
                      <a:r>
                        <a:rPr lang="en-US" sz="1800" dirty="0">
                          <a:effectLst/>
                        </a:rPr>
                        <a:t>Chapter 4</a:t>
                      </a:r>
                      <a:endParaRPr lang="en-US" sz="1800" dirty="0">
                        <a:effectLst/>
                        <a:latin typeface="Garamond"/>
                        <a:ea typeface="Times New Roman"/>
                        <a:cs typeface="Times New Roman"/>
                      </a:endParaRPr>
                    </a:p>
                  </a:txBody>
                  <a:tcPr marL="68580" marR="68580" marT="0" marB="0">
                    <a:solidFill>
                      <a:srgbClr val="00B050"/>
                    </a:solidFill>
                  </a:tcPr>
                </a:tc>
                <a:tc>
                  <a:txBody>
                    <a:bodyPr/>
                    <a:lstStyle/>
                    <a:p>
                      <a:pPr marL="0" marR="0" indent="0">
                        <a:lnSpc>
                          <a:spcPct val="115000"/>
                        </a:lnSpc>
                        <a:spcBef>
                          <a:spcPts val="600"/>
                        </a:spcBef>
                        <a:spcAft>
                          <a:spcPts val="0"/>
                        </a:spcAft>
                      </a:pPr>
                      <a:r>
                        <a:rPr lang="en-US" sz="1800" dirty="0">
                          <a:solidFill>
                            <a:schemeClr val="tx2"/>
                          </a:solidFill>
                          <a:effectLst/>
                        </a:rPr>
                        <a:t>Planning Projects, Part 1 (Project Integration and Scope Management)</a:t>
                      </a:r>
                      <a:endParaRPr lang="en-US" sz="1800" dirty="0">
                        <a:solidFill>
                          <a:schemeClr val="tx2"/>
                        </a:solidFill>
                        <a:effectLst/>
                        <a:latin typeface="Garamond"/>
                        <a:ea typeface="Times New Roman"/>
                        <a:cs typeface="Times New Roman"/>
                      </a:endParaRPr>
                    </a:p>
                  </a:txBody>
                  <a:tcPr marL="68580" marR="68580" marT="0" marB="0"/>
                </a:tc>
              </a:tr>
              <a:tr h="350329">
                <a:tc>
                  <a:txBody>
                    <a:bodyPr/>
                    <a:lstStyle/>
                    <a:p>
                      <a:pPr marL="0" marR="0" indent="0">
                        <a:lnSpc>
                          <a:spcPct val="115000"/>
                        </a:lnSpc>
                        <a:spcBef>
                          <a:spcPts val="600"/>
                        </a:spcBef>
                        <a:spcAft>
                          <a:spcPts val="0"/>
                        </a:spcAft>
                      </a:pPr>
                      <a:r>
                        <a:rPr lang="en-US" sz="1800" dirty="0">
                          <a:effectLst/>
                        </a:rPr>
                        <a:t>Chapter 5</a:t>
                      </a:r>
                      <a:endParaRPr lang="en-US" sz="1800" dirty="0">
                        <a:effectLst/>
                        <a:latin typeface="Garamond"/>
                        <a:ea typeface="Times New Roman"/>
                        <a:cs typeface="Times New Roman"/>
                      </a:endParaRPr>
                    </a:p>
                  </a:txBody>
                  <a:tcPr marL="68580" marR="68580" marT="0" marB="0">
                    <a:solidFill>
                      <a:srgbClr val="00B050"/>
                    </a:solidFill>
                  </a:tcPr>
                </a:tc>
                <a:tc>
                  <a:txBody>
                    <a:bodyPr/>
                    <a:lstStyle/>
                    <a:p>
                      <a:pPr marL="0" marR="0" indent="0">
                        <a:lnSpc>
                          <a:spcPct val="115000"/>
                        </a:lnSpc>
                        <a:spcBef>
                          <a:spcPts val="600"/>
                        </a:spcBef>
                        <a:spcAft>
                          <a:spcPts val="0"/>
                        </a:spcAft>
                      </a:pPr>
                      <a:r>
                        <a:rPr lang="en-US" sz="1800" dirty="0">
                          <a:solidFill>
                            <a:schemeClr val="tx2"/>
                          </a:solidFill>
                          <a:effectLst/>
                        </a:rPr>
                        <a:t>Planning Projects, Part 2 (Project Time and Cost Management)</a:t>
                      </a:r>
                      <a:endParaRPr lang="en-US" sz="1800" dirty="0">
                        <a:solidFill>
                          <a:schemeClr val="tx2"/>
                        </a:solidFill>
                        <a:effectLst/>
                        <a:latin typeface="Garamond"/>
                        <a:ea typeface="Times New Roman"/>
                        <a:cs typeface="Times New Roman"/>
                      </a:endParaRPr>
                    </a:p>
                  </a:txBody>
                  <a:tcPr marL="68580" marR="68580" marT="0" marB="0"/>
                </a:tc>
              </a:tr>
              <a:tr h="676275">
                <a:tc>
                  <a:txBody>
                    <a:bodyPr/>
                    <a:lstStyle/>
                    <a:p>
                      <a:pPr marL="0" marR="0" indent="0">
                        <a:lnSpc>
                          <a:spcPct val="115000"/>
                        </a:lnSpc>
                        <a:spcBef>
                          <a:spcPts val="600"/>
                        </a:spcBef>
                        <a:spcAft>
                          <a:spcPts val="0"/>
                        </a:spcAft>
                      </a:pPr>
                      <a:r>
                        <a:rPr lang="en-US" sz="1800" dirty="0">
                          <a:effectLst/>
                        </a:rPr>
                        <a:t>Chapter 6</a:t>
                      </a:r>
                      <a:endParaRPr lang="en-US" sz="1800" dirty="0">
                        <a:effectLst/>
                        <a:latin typeface="Garamond"/>
                        <a:ea typeface="Times New Roman"/>
                        <a:cs typeface="Times New Roman"/>
                      </a:endParaRPr>
                    </a:p>
                  </a:txBody>
                  <a:tcPr marL="68580" marR="68580" marT="0" marB="0">
                    <a:solidFill>
                      <a:srgbClr val="00B050"/>
                    </a:solidFill>
                  </a:tcPr>
                </a:tc>
                <a:tc>
                  <a:txBody>
                    <a:bodyPr/>
                    <a:lstStyle/>
                    <a:p>
                      <a:pPr marL="0" marR="0" indent="0">
                        <a:lnSpc>
                          <a:spcPct val="115000"/>
                        </a:lnSpc>
                        <a:spcBef>
                          <a:spcPts val="600"/>
                        </a:spcBef>
                        <a:spcAft>
                          <a:spcPts val="0"/>
                        </a:spcAft>
                      </a:pPr>
                      <a:r>
                        <a:rPr lang="en-US" sz="1800" dirty="0">
                          <a:solidFill>
                            <a:schemeClr val="tx2"/>
                          </a:solidFill>
                          <a:effectLst/>
                        </a:rPr>
                        <a:t>Planning Projects, Part 3 (Project Quality, Human Resource, Communications, Stakeholder, Risk, and Procurement Management)</a:t>
                      </a:r>
                      <a:endParaRPr lang="en-US" sz="1800" dirty="0">
                        <a:solidFill>
                          <a:schemeClr val="tx2"/>
                        </a:solidFill>
                        <a:effectLst/>
                        <a:latin typeface="Garamond"/>
                        <a:ea typeface="Times New Roman"/>
                        <a:cs typeface="Times New Roman"/>
                      </a:endParaRPr>
                    </a:p>
                  </a:txBody>
                  <a:tcPr marL="68580" marR="68580" marT="0" marB="0"/>
                </a:tc>
              </a:tr>
              <a:tr h="261938">
                <a:tc>
                  <a:txBody>
                    <a:bodyPr/>
                    <a:lstStyle/>
                    <a:p>
                      <a:pPr marL="0" marR="0" indent="0">
                        <a:lnSpc>
                          <a:spcPct val="115000"/>
                        </a:lnSpc>
                        <a:spcBef>
                          <a:spcPts val="600"/>
                        </a:spcBef>
                        <a:spcAft>
                          <a:spcPts val="0"/>
                        </a:spcAft>
                      </a:pPr>
                      <a:r>
                        <a:rPr lang="en-US" sz="1800" dirty="0">
                          <a:effectLst/>
                        </a:rPr>
                        <a:t>Chapter 7</a:t>
                      </a:r>
                      <a:endParaRPr lang="en-US" sz="1800" dirty="0">
                        <a:effectLst/>
                        <a:latin typeface="Garamond"/>
                        <a:ea typeface="Times New Roman"/>
                        <a:cs typeface="Times New Roman"/>
                      </a:endParaRPr>
                    </a:p>
                  </a:txBody>
                  <a:tcPr marL="68580" marR="68580" marT="0" marB="0">
                    <a:solidFill>
                      <a:srgbClr val="00B050"/>
                    </a:solidFill>
                  </a:tcPr>
                </a:tc>
                <a:tc>
                  <a:txBody>
                    <a:bodyPr/>
                    <a:lstStyle/>
                    <a:p>
                      <a:pPr marL="0" marR="0" indent="0">
                        <a:lnSpc>
                          <a:spcPct val="115000"/>
                        </a:lnSpc>
                        <a:spcBef>
                          <a:spcPts val="600"/>
                        </a:spcBef>
                        <a:spcAft>
                          <a:spcPts val="0"/>
                        </a:spcAft>
                      </a:pPr>
                      <a:r>
                        <a:rPr lang="en-US" sz="1800" dirty="0">
                          <a:solidFill>
                            <a:schemeClr val="tx2"/>
                          </a:solidFill>
                          <a:effectLst/>
                        </a:rPr>
                        <a:t>Executing Projects</a:t>
                      </a:r>
                      <a:endParaRPr lang="en-US" sz="1800" dirty="0">
                        <a:solidFill>
                          <a:schemeClr val="tx2"/>
                        </a:solidFill>
                        <a:effectLst/>
                        <a:latin typeface="Garamond"/>
                        <a:ea typeface="Times New Roman"/>
                        <a:cs typeface="Times New Roman"/>
                      </a:endParaRPr>
                    </a:p>
                  </a:txBody>
                  <a:tcPr marL="68580" marR="68580" marT="0" marB="0"/>
                </a:tc>
              </a:tr>
              <a:tr h="261938">
                <a:tc>
                  <a:txBody>
                    <a:bodyPr/>
                    <a:lstStyle/>
                    <a:p>
                      <a:pPr marL="0" marR="0" indent="0">
                        <a:lnSpc>
                          <a:spcPct val="115000"/>
                        </a:lnSpc>
                        <a:spcBef>
                          <a:spcPts val="600"/>
                        </a:spcBef>
                        <a:spcAft>
                          <a:spcPts val="0"/>
                        </a:spcAft>
                      </a:pPr>
                      <a:r>
                        <a:rPr lang="en-US" sz="1800" dirty="0">
                          <a:effectLst/>
                        </a:rPr>
                        <a:t>Chapter 8</a:t>
                      </a:r>
                      <a:endParaRPr lang="en-US" sz="1800" dirty="0">
                        <a:effectLst/>
                        <a:latin typeface="Garamond"/>
                        <a:ea typeface="Times New Roman"/>
                        <a:cs typeface="Times New Roman"/>
                      </a:endParaRPr>
                    </a:p>
                  </a:txBody>
                  <a:tcPr marL="68580" marR="68580" marT="0" marB="0">
                    <a:solidFill>
                      <a:srgbClr val="00B050"/>
                    </a:solidFill>
                  </a:tcPr>
                </a:tc>
                <a:tc>
                  <a:txBody>
                    <a:bodyPr/>
                    <a:lstStyle/>
                    <a:p>
                      <a:pPr marL="0" marR="0" indent="0">
                        <a:lnSpc>
                          <a:spcPct val="115000"/>
                        </a:lnSpc>
                        <a:spcBef>
                          <a:spcPts val="600"/>
                        </a:spcBef>
                        <a:spcAft>
                          <a:spcPts val="0"/>
                        </a:spcAft>
                      </a:pPr>
                      <a:r>
                        <a:rPr lang="en-US" sz="1800" dirty="0">
                          <a:solidFill>
                            <a:schemeClr val="tx2"/>
                          </a:solidFill>
                          <a:effectLst/>
                        </a:rPr>
                        <a:t>Monitoring and Controlling Projects</a:t>
                      </a:r>
                      <a:endParaRPr lang="en-US" sz="1800" dirty="0">
                        <a:solidFill>
                          <a:schemeClr val="tx2"/>
                        </a:solidFill>
                        <a:effectLst/>
                        <a:latin typeface="Garamond"/>
                        <a:ea typeface="Times New Roman"/>
                        <a:cs typeface="Times New Roman"/>
                      </a:endParaRPr>
                    </a:p>
                  </a:txBody>
                  <a:tcPr marL="68580" marR="68580" marT="0" marB="0"/>
                </a:tc>
              </a:tr>
              <a:tr h="261938">
                <a:tc>
                  <a:txBody>
                    <a:bodyPr/>
                    <a:lstStyle/>
                    <a:p>
                      <a:pPr marL="0" marR="0" indent="0">
                        <a:lnSpc>
                          <a:spcPct val="115000"/>
                        </a:lnSpc>
                        <a:spcBef>
                          <a:spcPts val="600"/>
                        </a:spcBef>
                        <a:spcAft>
                          <a:spcPts val="0"/>
                        </a:spcAft>
                      </a:pPr>
                      <a:r>
                        <a:rPr lang="en-US" sz="1800" dirty="0">
                          <a:effectLst/>
                        </a:rPr>
                        <a:t>Chapter 9</a:t>
                      </a:r>
                      <a:endParaRPr lang="en-US" sz="1800" dirty="0">
                        <a:effectLst/>
                        <a:latin typeface="Garamond"/>
                        <a:ea typeface="Times New Roman"/>
                        <a:cs typeface="Times New Roman"/>
                      </a:endParaRPr>
                    </a:p>
                  </a:txBody>
                  <a:tcPr marL="68580" marR="68580" marT="0" marB="0">
                    <a:solidFill>
                      <a:srgbClr val="00B050"/>
                    </a:solidFill>
                  </a:tcPr>
                </a:tc>
                <a:tc>
                  <a:txBody>
                    <a:bodyPr/>
                    <a:lstStyle/>
                    <a:p>
                      <a:pPr marL="0" marR="0" indent="0">
                        <a:lnSpc>
                          <a:spcPct val="115000"/>
                        </a:lnSpc>
                        <a:spcBef>
                          <a:spcPts val="600"/>
                        </a:spcBef>
                        <a:spcAft>
                          <a:spcPts val="0"/>
                        </a:spcAft>
                      </a:pPr>
                      <a:r>
                        <a:rPr lang="en-US" sz="1800" dirty="0">
                          <a:solidFill>
                            <a:schemeClr val="tx2"/>
                          </a:solidFill>
                          <a:effectLst/>
                        </a:rPr>
                        <a:t>Closing Projects</a:t>
                      </a:r>
                      <a:endParaRPr lang="en-US" sz="1800" dirty="0">
                        <a:solidFill>
                          <a:schemeClr val="tx2"/>
                        </a:solidFill>
                        <a:effectLst/>
                        <a:latin typeface="Garamond"/>
                        <a:ea typeface="Times New Roman"/>
                        <a:cs typeface="Times New Roman"/>
                      </a:endParaRPr>
                    </a:p>
                  </a:txBody>
                  <a:tcPr marL="68580" marR="68580" marT="0" marB="0"/>
                </a:tc>
              </a:tr>
              <a:tr h="261938">
                <a:tc>
                  <a:txBody>
                    <a:bodyPr/>
                    <a:lstStyle/>
                    <a:p>
                      <a:pPr marL="0" marR="0" indent="0">
                        <a:lnSpc>
                          <a:spcPct val="115000"/>
                        </a:lnSpc>
                        <a:spcBef>
                          <a:spcPts val="600"/>
                        </a:spcBef>
                        <a:spcAft>
                          <a:spcPts val="0"/>
                        </a:spcAft>
                      </a:pPr>
                      <a:r>
                        <a:rPr lang="en-US" sz="1800" dirty="0">
                          <a:effectLst/>
                        </a:rPr>
                        <a:t>Chapter 10</a:t>
                      </a:r>
                      <a:endParaRPr lang="en-US" sz="1800" dirty="0">
                        <a:effectLst/>
                        <a:latin typeface="Garamond"/>
                        <a:ea typeface="Times New Roman"/>
                        <a:cs typeface="Times New Roman"/>
                      </a:endParaRPr>
                    </a:p>
                  </a:txBody>
                  <a:tcPr marL="68580" marR="68580" marT="0" marB="0">
                    <a:solidFill>
                      <a:srgbClr val="00B050"/>
                    </a:solidFill>
                  </a:tcPr>
                </a:tc>
                <a:tc>
                  <a:txBody>
                    <a:bodyPr/>
                    <a:lstStyle/>
                    <a:p>
                      <a:pPr marL="0" marR="0" indent="0">
                        <a:lnSpc>
                          <a:spcPct val="115000"/>
                        </a:lnSpc>
                        <a:spcBef>
                          <a:spcPts val="600"/>
                        </a:spcBef>
                        <a:spcAft>
                          <a:spcPts val="0"/>
                        </a:spcAft>
                      </a:pPr>
                      <a:r>
                        <a:rPr lang="en-US" sz="1800" dirty="0">
                          <a:solidFill>
                            <a:schemeClr val="tx2"/>
                          </a:solidFill>
                          <a:effectLst/>
                        </a:rPr>
                        <a:t>Best Practices in Project Management</a:t>
                      </a:r>
                      <a:endParaRPr lang="en-US" sz="1800" dirty="0">
                        <a:solidFill>
                          <a:schemeClr val="tx2"/>
                        </a:solidFill>
                        <a:effectLst/>
                        <a:latin typeface="Garamond"/>
                        <a:ea typeface="Times New Roman"/>
                        <a:cs typeface="Times New Roman"/>
                      </a:endParaRPr>
                    </a:p>
                  </a:txBody>
                  <a:tcPr marL="68580" marR="68580" marT="0" marB="0"/>
                </a:tc>
              </a:tr>
              <a:tr h="261938">
                <a:tc>
                  <a:txBody>
                    <a:bodyPr/>
                    <a:lstStyle/>
                    <a:p>
                      <a:pPr marL="0" marR="0" indent="0">
                        <a:lnSpc>
                          <a:spcPct val="115000"/>
                        </a:lnSpc>
                        <a:spcBef>
                          <a:spcPts val="600"/>
                        </a:spcBef>
                        <a:spcAft>
                          <a:spcPts val="0"/>
                        </a:spcAft>
                      </a:pPr>
                      <a:r>
                        <a:rPr lang="en-US" sz="1800" dirty="0">
                          <a:effectLst/>
                        </a:rPr>
                        <a:t>Appendix A</a:t>
                      </a:r>
                      <a:endParaRPr lang="en-US" sz="1800" dirty="0">
                        <a:effectLst/>
                        <a:latin typeface="Garamond"/>
                        <a:ea typeface="Times New Roman"/>
                        <a:cs typeface="Times New Roman"/>
                      </a:endParaRPr>
                    </a:p>
                  </a:txBody>
                  <a:tcPr marL="68580" marR="68580" marT="0" marB="0">
                    <a:solidFill>
                      <a:srgbClr val="00B050"/>
                    </a:solidFill>
                  </a:tcPr>
                </a:tc>
                <a:tc>
                  <a:txBody>
                    <a:bodyPr/>
                    <a:lstStyle/>
                    <a:p>
                      <a:pPr marL="0" marR="0" indent="0">
                        <a:lnSpc>
                          <a:spcPct val="115000"/>
                        </a:lnSpc>
                        <a:spcBef>
                          <a:spcPts val="600"/>
                        </a:spcBef>
                        <a:spcAft>
                          <a:spcPts val="0"/>
                        </a:spcAft>
                      </a:pPr>
                      <a:r>
                        <a:rPr lang="en-US" sz="1800" dirty="0">
                          <a:solidFill>
                            <a:schemeClr val="tx2"/>
                          </a:solidFill>
                          <a:effectLst/>
                        </a:rPr>
                        <a:t>Brief Guide to Microsoft Project 2013</a:t>
                      </a:r>
                      <a:endParaRPr lang="en-US" sz="1800" dirty="0">
                        <a:solidFill>
                          <a:schemeClr val="tx2"/>
                        </a:solidFill>
                        <a:effectLst/>
                        <a:latin typeface="Garamond"/>
                        <a:ea typeface="Times New Roman"/>
                        <a:cs typeface="Times New Roman"/>
                      </a:endParaRPr>
                    </a:p>
                  </a:txBody>
                  <a:tcPr marL="68580" marR="68580" marT="0" marB="0"/>
                </a:tc>
              </a:tr>
              <a:tr h="261938">
                <a:tc>
                  <a:txBody>
                    <a:bodyPr/>
                    <a:lstStyle/>
                    <a:p>
                      <a:pPr marL="0" marR="0" indent="0">
                        <a:lnSpc>
                          <a:spcPct val="115000"/>
                        </a:lnSpc>
                        <a:spcBef>
                          <a:spcPts val="600"/>
                        </a:spcBef>
                        <a:spcAft>
                          <a:spcPts val="0"/>
                        </a:spcAft>
                      </a:pPr>
                      <a:r>
                        <a:rPr lang="en-US" sz="1800" dirty="0">
                          <a:effectLst/>
                        </a:rPr>
                        <a:t>Appendix B</a:t>
                      </a:r>
                      <a:endParaRPr lang="en-US" sz="1800" dirty="0">
                        <a:effectLst/>
                        <a:latin typeface="Garamond"/>
                        <a:ea typeface="Times New Roman"/>
                        <a:cs typeface="Times New Roman"/>
                      </a:endParaRPr>
                    </a:p>
                  </a:txBody>
                  <a:tcPr marL="68580" marR="68580" marT="0" marB="0">
                    <a:solidFill>
                      <a:srgbClr val="00B050"/>
                    </a:solidFill>
                  </a:tcPr>
                </a:tc>
                <a:tc>
                  <a:txBody>
                    <a:bodyPr/>
                    <a:lstStyle/>
                    <a:p>
                      <a:pPr marL="0" marR="0" indent="0">
                        <a:lnSpc>
                          <a:spcPct val="115000"/>
                        </a:lnSpc>
                        <a:spcBef>
                          <a:spcPts val="600"/>
                        </a:spcBef>
                        <a:spcAft>
                          <a:spcPts val="0"/>
                        </a:spcAft>
                      </a:pPr>
                      <a:r>
                        <a:rPr lang="en-US" sz="1800" dirty="0">
                          <a:solidFill>
                            <a:schemeClr val="tx2"/>
                          </a:solidFill>
                          <a:effectLst/>
                        </a:rPr>
                        <a:t>Resources</a:t>
                      </a:r>
                      <a:endParaRPr lang="en-US" sz="1800" dirty="0">
                        <a:solidFill>
                          <a:schemeClr val="tx2"/>
                        </a:solidFill>
                        <a:effectLst/>
                        <a:latin typeface="Garamond"/>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33074354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79388"/>
            <a:ext cx="8831263" cy="1089854"/>
          </a:xfrm>
          <a:noFill/>
        </p:spPr>
        <p:txBody>
          <a:bodyPr/>
          <a:lstStyle/>
          <a:p>
            <a:r>
              <a:rPr lang="en-US" sz="4000" dirty="0" smtClean="0">
                <a:solidFill>
                  <a:srgbClr val="00B050"/>
                </a:solidFill>
              </a:rPr>
              <a:t>Approach</a:t>
            </a:r>
            <a:endParaRPr lang="en-US" sz="4000" dirty="0">
              <a:solidFill>
                <a:srgbClr val="00B050"/>
              </a:solidFill>
            </a:endParaRPr>
          </a:p>
        </p:txBody>
      </p:sp>
      <p:sp>
        <p:nvSpPr>
          <p:cNvPr id="3" name="Content Placeholder 2"/>
          <p:cNvSpPr>
            <a:spLocks noGrp="1"/>
          </p:cNvSpPr>
          <p:nvPr>
            <p:ph idx="1"/>
          </p:nvPr>
        </p:nvSpPr>
        <p:spPr>
          <a:xfrm>
            <a:off x="152399" y="1088478"/>
            <a:ext cx="8831263" cy="4678362"/>
          </a:xfrm>
        </p:spPr>
        <p:txBody>
          <a:bodyPr/>
          <a:lstStyle/>
          <a:p>
            <a:r>
              <a:rPr lang="en-US" sz="2400" dirty="0" smtClean="0">
                <a:solidFill>
                  <a:schemeClr val="tx2"/>
                </a:solidFill>
              </a:rPr>
              <a:t>Opening case</a:t>
            </a:r>
          </a:p>
          <a:p>
            <a:r>
              <a:rPr lang="en-US" sz="2400" dirty="0" smtClean="0">
                <a:solidFill>
                  <a:schemeClr val="tx2"/>
                </a:solidFill>
              </a:rPr>
              <a:t>Explain key concepts</a:t>
            </a:r>
          </a:p>
          <a:p>
            <a:r>
              <a:rPr lang="en-US" sz="2400" dirty="0" smtClean="0">
                <a:solidFill>
                  <a:schemeClr val="tx2"/>
                </a:solidFill>
              </a:rPr>
              <a:t>Provide real-world examples with references of        what went right, what went wrong, best practices, media snapshots, healthcare perspectives, and video highlights</a:t>
            </a:r>
          </a:p>
          <a:p>
            <a:r>
              <a:rPr lang="en-US" sz="2400" dirty="0" smtClean="0">
                <a:solidFill>
                  <a:schemeClr val="tx2"/>
                </a:solidFill>
              </a:rPr>
              <a:t>Apply concepts with samples from running case on </a:t>
            </a:r>
            <a:r>
              <a:rPr lang="en-US" sz="2400" b="1" dirty="0" smtClean="0">
                <a:solidFill>
                  <a:srgbClr val="00B050"/>
                </a:solidFill>
              </a:rPr>
              <a:t>Ventilator Associated Pneumonia Reduction (VAPR)</a:t>
            </a:r>
          </a:p>
          <a:p>
            <a:r>
              <a:rPr lang="en-US" sz="2400" dirty="0" smtClean="0">
                <a:solidFill>
                  <a:schemeClr val="tx2"/>
                </a:solidFill>
              </a:rPr>
              <a:t>Closing case</a:t>
            </a:r>
            <a:endParaRPr lang="en-US" sz="2400" dirty="0">
              <a:solidFill>
                <a:schemeClr val="tx2"/>
              </a:solidFill>
            </a:endParaRPr>
          </a:p>
        </p:txBody>
      </p:sp>
      <p:pic>
        <p:nvPicPr>
          <p:cNvPr id="5" name="Picture 2" descr="front cover May 1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028597" y="0"/>
            <a:ext cx="2115403" cy="2690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51787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12295" y="0"/>
            <a:ext cx="8803105" cy="977900"/>
          </a:xfrm>
          <a:noFill/>
        </p:spPr>
        <p:txBody>
          <a:bodyPr/>
          <a:lstStyle/>
          <a:p>
            <a:pPr eaLnBrk="1" hangingPunct="1"/>
            <a:r>
              <a:rPr lang="en-US" sz="4000" dirty="0" smtClean="0">
                <a:solidFill>
                  <a:srgbClr val="00B050"/>
                </a:solidFill>
              </a:rPr>
              <a:t>Sample Outputs in New </a:t>
            </a:r>
            <a:r>
              <a:rPr lang="en-US" sz="4000" dirty="0">
                <a:solidFill>
                  <a:srgbClr val="00B050"/>
                </a:solidFill>
              </a:rPr>
              <a:t>Book</a:t>
            </a:r>
          </a:p>
        </p:txBody>
      </p:sp>
      <p:sp>
        <p:nvSpPr>
          <p:cNvPr id="6147" name="Rectangle 3"/>
          <p:cNvSpPr>
            <a:spLocks noGrp="1" noChangeArrowheads="1"/>
          </p:cNvSpPr>
          <p:nvPr>
            <p:ph type="body" idx="1"/>
          </p:nvPr>
        </p:nvSpPr>
        <p:spPr>
          <a:xfrm>
            <a:off x="0" y="685800"/>
            <a:ext cx="9144000" cy="5686425"/>
          </a:xfrm>
        </p:spPr>
        <p:txBody>
          <a:bodyPr/>
          <a:lstStyle/>
          <a:p>
            <a:pPr lvl="1" eaLnBrk="1" hangingPunct="1">
              <a:lnSpc>
                <a:spcPct val="100000"/>
              </a:lnSpc>
              <a:spcBef>
                <a:spcPct val="50000"/>
              </a:spcBef>
            </a:pPr>
            <a:r>
              <a:rPr lang="en-US" sz="2400" b="1" dirty="0" smtClean="0">
                <a:solidFill>
                  <a:schemeClr val="tx2"/>
                </a:solidFill>
              </a:rPr>
              <a:t>Initiating:</a:t>
            </a:r>
            <a:r>
              <a:rPr lang="en-US" sz="2400" dirty="0" smtClean="0">
                <a:solidFill>
                  <a:schemeClr val="tx2"/>
                </a:solidFill>
              </a:rPr>
              <a:t> business case, stakeholder analysis, charter</a:t>
            </a:r>
          </a:p>
          <a:p>
            <a:pPr lvl="1" eaLnBrk="1" hangingPunct="1">
              <a:lnSpc>
                <a:spcPct val="100000"/>
              </a:lnSpc>
              <a:spcBef>
                <a:spcPct val="50000"/>
              </a:spcBef>
            </a:pPr>
            <a:r>
              <a:rPr lang="en-US" sz="2400" b="1" dirty="0" smtClean="0">
                <a:solidFill>
                  <a:schemeClr val="tx2"/>
                </a:solidFill>
              </a:rPr>
              <a:t>Planning:</a:t>
            </a:r>
            <a:r>
              <a:rPr lang="en-US" sz="2400" dirty="0" smtClean="0">
                <a:solidFill>
                  <a:schemeClr val="tx2"/>
                </a:solidFill>
              </a:rPr>
              <a:t> project management plan, scope statement, requirements traceability matrix, WBS, project schedule, cost baseline, quality metrics, human resource plan, project dashboard, probability/impact matrix, risk register, supplier evaluation matrix, stakeholder management plan</a:t>
            </a:r>
          </a:p>
          <a:p>
            <a:pPr lvl="1" eaLnBrk="1" hangingPunct="1">
              <a:lnSpc>
                <a:spcPct val="100000"/>
              </a:lnSpc>
              <a:spcBef>
                <a:spcPct val="50000"/>
              </a:spcBef>
            </a:pPr>
            <a:r>
              <a:rPr lang="en-US" sz="2400" b="1" dirty="0" smtClean="0">
                <a:solidFill>
                  <a:schemeClr val="tx2"/>
                </a:solidFill>
              </a:rPr>
              <a:t>Executing: </a:t>
            </a:r>
            <a:r>
              <a:rPr lang="en-US" sz="2400" dirty="0" smtClean="0">
                <a:solidFill>
                  <a:schemeClr val="tx2"/>
                </a:solidFill>
              </a:rPr>
              <a:t>deliverables, milestone report, change requests, project communications, issue logs</a:t>
            </a:r>
          </a:p>
          <a:p>
            <a:pPr lvl="1" eaLnBrk="1" hangingPunct="1">
              <a:lnSpc>
                <a:spcPct val="100000"/>
              </a:lnSpc>
              <a:spcBef>
                <a:spcPct val="50000"/>
              </a:spcBef>
            </a:pPr>
            <a:r>
              <a:rPr lang="en-US" sz="2400" b="1" dirty="0" smtClean="0">
                <a:solidFill>
                  <a:schemeClr val="tx2"/>
                </a:solidFill>
              </a:rPr>
              <a:t>Monitoring and controlling</a:t>
            </a:r>
            <a:r>
              <a:rPr lang="en-US" sz="2400" dirty="0" smtClean="0">
                <a:solidFill>
                  <a:schemeClr val="tx2"/>
                </a:solidFill>
              </a:rPr>
              <a:t>: earned value chart, accepted deliverables, quality control charts, performance reports</a:t>
            </a:r>
          </a:p>
          <a:p>
            <a:pPr lvl="1" eaLnBrk="1" hangingPunct="1">
              <a:lnSpc>
                <a:spcPct val="100000"/>
              </a:lnSpc>
              <a:spcBef>
                <a:spcPct val="50000"/>
              </a:spcBef>
            </a:pPr>
            <a:r>
              <a:rPr lang="en-US" sz="2400" b="1" dirty="0" smtClean="0">
                <a:solidFill>
                  <a:schemeClr val="tx2"/>
                </a:solidFill>
              </a:rPr>
              <a:t>Closing: </a:t>
            </a:r>
            <a:r>
              <a:rPr lang="en-US" sz="2400" dirty="0" smtClean="0">
                <a:solidFill>
                  <a:schemeClr val="tx2"/>
                </a:solidFill>
              </a:rPr>
              <a:t>project completion form, final report, transition plan, lessons-learned report, contract closure notice</a:t>
            </a:r>
          </a:p>
        </p:txBody>
      </p:sp>
    </p:spTree>
    <p:extLst>
      <p:ext uri="{BB962C8B-B14F-4D97-AF65-F5344CB8AC3E}">
        <p14:creationId xmlns:p14="http://schemas.microsoft.com/office/powerpoint/2010/main" val="24302544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43708" y="28731"/>
            <a:ext cx="5643270" cy="6631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324600" y="685800"/>
            <a:ext cx="2119491" cy="1077218"/>
          </a:xfrm>
          <a:prstGeom prst="rect">
            <a:avLst/>
          </a:prstGeom>
          <a:solidFill>
            <a:schemeClr val="bg1"/>
          </a:solidFill>
        </p:spPr>
        <p:txBody>
          <a:bodyPr wrap="none" rtlCol="0">
            <a:spAutoFit/>
          </a:bodyPr>
          <a:lstStyle/>
          <a:p>
            <a:r>
              <a:rPr lang="en-US" sz="3200" b="1" dirty="0" smtClean="0">
                <a:solidFill>
                  <a:srgbClr val="00B050"/>
                </a:solidFill>
              </a:rPr>
              <a:t>Business </a:t>
            </a:r>
          </a:p>
          <a:p>
            <a:r>
              <a:rPr lang="en-US" sz="3200" b="1" dirty="0" smtClean="0">
                <a:solidFill>
                  <a:srgbClr val="00B050"/>
                </a:solidFill>
              </a:rPr>
              <a:t>Case</a:t>
            </a:r>
            <a:endParaRPr lang="en-US" sz="3200" b="1" dirty="0">
              <a:solidFill>
                <a:srgbClr val="00B050"/>
              </a:solidFill>
            </a:endParaRPr>
          </a:p>
        </p:txBody>
      </p:sp>
      <p:sp>
        <p:nvSpPr>
          <p:cNvPr id="6" name="TextBox 5"/>
          <p:cNvSpPr txBox="1"/>
          <p:nvPr/>
        </p:nvSpPr>
        <p:spPr>
          <a:xfrm>
            <a:off x="3962400" y="6490478"/>
            <a:ext cx="3518912" cy="338554"/>
          </a:xfrm>
          <a:prstGeom prst="rect">
            <a:avLst/>
          </a:prstGeom>
          <a:noFill/>
        </p:spPr>
        <p:txBody>
          <a:bodyPr wrap="none" rtlCol="0">
            <a:spAutoFit/>
          </a:bodyPr>
          <a:lstStyle/>
          <a:p>
            <a:r>
              <a:rPr lang="en-US" sz="1600" dirty="0" smtClean="0">
                <a:solidFill>
                  <a:schemeClr val="tx2"/>
                </a:solidFill>
              </a:rPr>
              <a:t>Copyright 2013 </a:t>
            </a:r>
            <a:r>
              <a:rPr lang="en-US" sz="1600" dirty="0" err="1" smtClean="0">
                <a:solidFill>
                  <a:schemeClr val="tx2"/>
                </a:solidFill>
              </a:rPr>
              <a:t>Schwalbe</a:t>
            </a:r>
            <a:r>
              <a:rPr lang="en-US" sz="1600" dirty="0" smtClean="0">
                <a:solidFill>
                  <a:schemeClr val="tx2"/>
                </a:solidFill>
              </a:rPr>
              <a:t> Publishing</a:t>
            </a:r>
            <a:endParaRPr lang="en-US" sz="1600" dirty="0">
              <a:solidFill>
                <a:schemeClr val="tx2"/>
              </a:solidFill>
            </a:endParaRPr>
          </a:p>
        </p:txBody>
      </p:sp>
    </p:spTree>
    <p:extLst>
      <p:ext uri="{BB962C8B-B14F-4D97-AF65-F5344CB8AC3E}">
        <p14:creationId xmlns:p14="http://schemas.microsoft.com/office/powerpoint/2010/main" val="3749668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29801" y="1524000"/>
            <a:ext cx="5357177" cy="4327525"/>
          </a:xfrm>
          <a:prstGeom prst="rect">
            <a:avLst/>
          </a:prstGeom>
          <a:noFill/>
          <a:ln>
            <a:noFill/>
          </a:ln>
        </p:spPr>
      </p:pic>
      <p:sp>
        <p:nvSpPr>
          <p:cNvPr id="5" name="Title 4"/>
          <p:cNvSpPr>
            <a:spLocks noGrp="1"/>
          </p:cNvSpPr>
          <p:nvPr>
            <p:ph type="title"/>
          </p:nvPr>
        </p:nvSpPr>
        <p:spPr>
          <a:xfrm>
            <a:off x="151805" y="26195"/>
            <a:ext cx="8831461" cy="1339453"/>
          </a:xfrm>
          <a:noFill/>
        </p:spPr>
        <p:txBody>
          <a:bodyPr/>
          <a:lstStyle/>
          <a:p>
            <a:r>
              <a:rPr lang="en-US" sz="4400" b="1" dirty="0" smtClean="0">
                <a:solidFill>
                  <a:srgbClr val="00B050"/>
                </a:solidFill>
              </a:rPr>
              <a:t>Stakeholder Analysis Power/Interest Grid</a:t>
            </a:r>
            <a:endParaRPr lang="en-US" sz="4400" dirty="0">
              <a:solidFill>
                <a:srgbClr val="00B050"/>
              </a:solidFill>
            </a:endParaRPr>
          </a:p>
        </p:txBody>
      </p:sp>
      <p:sp>
        <p:nvSpPr>
          <p:cNvPr id="7" name="TextBox 6"/>
          <p:cNvSpPr txBox="1"/>
          <p:nvPr/>
        </p:nvSpPr>
        <p:spPr>
          <a:xfrm>
            <a:off x="3962400" y="6519446"/>
            <a:ext cx="3518912" cy="338554"/>
          </a:xfrm>
          <a:prstGeom prst="rect">
            <a:avLst/>
          </a:prstGeom>
          <a:noFill/>
        </p:spPr>
        <p:txBody>
          <a:bodyPr wrap="none" rtlCol="0">
            <a:spAutoFit/>
          </a:bodyPr>
          <a:lstStyle/>
          <a:p>
            <a:r>
              <a:rPr lang="en-US" sz="1600" dirty="0" smtClean="0">
                <a:solidFill>
                  <a:schemeClr val="tx2"/>
                </a:solidFill>
              </a:rPr>
              <a:t>Copyright 2013 </a:t>
            </a:r>
            <a:r>
              <a:rPr lang="en-US" sz="1600" dirty="0" err="1" smtClean="0">
                <a:solidFill>
                  <a:schemeClr val="tx2"/>
                </a:solidFill>
              </a:rPr>
              <a:t>Schwalbe</a:t>
            </a:r>
            <a:r>
              <a:rPr lang="en-US" sz="1600" dirty="0" smtClean="0">
                <a:solidFill>
                  <a:schemeClr val="tx2"/>
                </a:solidFill>
              </a:rPr>
              <a:t> Publishing</a:t>
            </a:r>
            <a:endParaRPr lang="en-US" sz="1600" dirty="0">
              <a:solidFill>
                <a:schemeClr val="tx2"/>
              </a:solidFill>
            </a:endParaRPr>
          </a:p>
        </p:txBody>
      </p:sp>
    </p:spTree>
    <p:extLst>
      <p:ext uri="{BB962C8B-B14F-4D97-AF65-F5344CB8AC3E}">
        <p14:creationId xmlns:p14="http://schemas.microsoft.com/office/powerpoint/2010/main" val="39030369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5147"/>
          <a:stretch/>
        </p:blipFill>
        <p:spPr bwMode="auto">
          <a:xfrm>
            <a:off x="304800" y="12032"/>
            <a:ext cx="7222261" cy="6322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315200" y="457200"/>
            <a:ext cx="1643399" cy="1077218"/>
          </a:xfrm>
          <a:prstGeom prst="rect">
            <a:avLst/>
          </a:prstGeom>
          <a:noFill/>
        </p:spPr>
        <p:txBody>
          <a:bodyPr wrap="none" rtlCol="0">
            <a:spAutoFit/>
          </a:bodyPr>
          <a:lstStyle/>
          <a:p>
            <a:r>
              <a:rPr lang="en-US" sz="3200" b="1" dirty="0" smtClean="0">
                <a:solidFill>
                  <a:srgbClr val="00B050"/>
                </a:solidFill>
              </a:rPr>
              <a:t>Project</a:t>
            </a:r>
          </a:p>
          <a:p>
            <a:r>
              <a:rPr lang="en-US" sz="3200" b="1" dirty="0" smtClean="0">
                <a:solidFill>
                  <a:srgbClr val="00B050"/>
                </a:solidFill>
              </a:rPr>
              <a:t>Charter</a:t>
            </a:r>
            <a:endParaRPr lang="en-US" sz="3200" b="1" dirty="0">
              <a:solidFill>
                <a:srgbClr val="00B050"/>
              </a:solidFill>
            </a:endParaRPr>
          </a:p>
        </p:txBody>
      </p:sp>
      <p:sp>
        <p:nvSpPr>
          <p:cNvPr id="5" name="TextBox 4"/>
          <p:cNvSpPr txBox="1"/>
          <p:nvPr/>
        </p:nvSpPr>
        <p:spPr>
          <a:xfrm>
            <a:off x="3915930" y="6499393"/>
            <a:ext cx="3518912" cy="338554"/>
          </a:xfrm>
          <a:prstGeom prst="rect">
            <a:avLst/>
          </a:prstGeom>
          <a:noFill/>
        </p:spPr>
        <p:txBody>
          <a:bodyPr wrap="none" rtlCol="0">
            <a:spAutoFit/>
          </a:bodyPr>
          <a:lstStyle/>
          <a:p>
            <a:r>
              <a:rPr lang="en-US" sz="1600" dirty="0" smtClean="0">
                <a:solidFill>
                  <a:schemeClr val="tx2"/>
                </a:solidFill>
              </a:rPr>
              <a:t>Copyright 2013 </a:t>
            </a:r>
            <a:r>
              <a:rPr lang="en-US" sz="1600" dirty="0" err="1" smtClean="0">
                <a:solidFill>
                  <a:schemeClr val="tx2"/>
                </a:solidFill>
              </a:rPr>
              <a:t>Schwalbe</a:t>
            </a:r>
            <a:r>
              <a:rPr lang="en-US" sz="1600" dirty="0" smtClean="0">
                <a:solidFill>
                  <a:schemeClr val="tx2"/>
                </a:solidFill>
              </a:rPr>
              <a:t> Publishing</a:t>
            </a:r>
            <a:endParaRPr lang="en-US" sz="1600" dirty="0">
              <a:solidFill>
                <a:schemeClr val="tx2"/>
              </a:solidFill>
            </a:endParaRPr>
          </a:p>
        </p:txBody>
      </p:sp>
    </p:spTree>
    <p:extLst>
      <p:ext uri="{BB962C8B-B14F-4D97-AF65-F5344CB8AC3E}">
        <p14:creationId xmlns:p14="http://schemas.microsoft.com/office/powerpoint/2010/main" val="41449774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nvPr>
        </p:nvGraphicFramePr>
        <p:xfrm>
          <a:off x="1173887" y="489098"/>
          <a:ext cx="5907952" cy="7920592"/>
        </p:xfrm>
        <a:graphic>
          <a:graphicData uri="http://schemas.openxmlformats.org/presentationml/2006/ole">
            <mc:AlternateContent xmlns:mc="http://schemas.openxmlformats.org/markup-compatibility/2006">
              <mc:Choice xmlns:v="urn:schemas-microsoft-com:vml" Requires="v">
                <p:oleObj spid="_x0000_s1041" name="Document" r:id="rId4" imgW="5401495" imgH="7251967" progId="Word.Document.12">
                  <p:embed/>
                </p:oleObj>
              </mc:Choice>
              <mc:Fallback>
                <p:oleObj name="Document" r:id="rId4" imgW="5401495" imgH="7251967" progId="Word.Document.12">
                  <p:embed/>
                  <p:pic>
                    <p:nvPicPr>
                      <p:cNvPr id="0" name=""/>
                      <p:cNvPicPr/>
                      <p:nvPr/>
                    </p:nvPicPr>
                    <p:blipFill>
                      <a:blip r:embed="rId5"/>
                      <a:stretch>
                        <a:fillRect/>
                      </a:stretch>
                    </p:blipFill>
                    <p:spPr>
                      <a:xfrm>
                        <a:off x="1173887" y="489098"/>
                        <a:ext cx="5907952" cy="7920592"/>
                      </a:xfrm>
                      <a:prstGeom prst="rect">
                        <a:avLst/>
                      </a:prstGeom>
                    </p:spPr>
                  </p:pic>
                </p:oleObj>
              </mc:Fallback>
            </mc:AlternateContent>
          </a:graphicData>
        </a:graphic>
      </p:graphicFrame>
      <p:sp>
        <p:nvSpPr>
          <p:cNvPr id="4" name="TextBox 3"/>
          <p:cNvSpPr txBox="1"/>
          <p:nvPr/>
        </p:nvSpPr>
        <p:spPr>
          <a:xfrm>
            <a:off x="7081839" y="489098"/>
            <a:ext cx="1643399" cy="1077218"/>
          </a:xfrm>
          <a:prstGeom prst="rect">
            <a:avLst/>
          </a:prstGeom>
          <a:noFill/>
        </p:spPr>
        <p:txBody>
          <a:bodyPr wrap="none" rtlCol="0">
            <a:spAutoFit/>
          </a:bodyPr>
          <a:lstStyle/>
          <a:p>
            <a:r>
              <a:rPr lang="en-US" sz="3200" b="1" dirty="0" smtClean="0">
                <a:solidFill>
                  <a:srgbClr val="00B050"/>
                </a:solidFill>
              </a:rPr>
              <a:t>Project</a:t>
            </a:r>
          </a:p>
          <a:p>
            <a:r>
              <a:rPr lang="en-US" sz="3200" b="1" dirty="0" smtClean="0">
                <a:solidFill>
                  <a:srgbClr val="00B050"/>
                </a:solidFill>
              </a:rPr>
              <a:t>Charter</a:t>
            </a:r>
            <a:endParaRPr lang="en-US" sz="3200" b="1" dirty="0">
              <a:solidFill>
                <a:srgbClr val="00B050"/>
              </a:solidFill>
            </a:endParaRPr>
          </a:p>
        </p:txBody>
      </p:sp>
      <p:sp>
        <p:nvSpPr>
          <p:cNvPr id="6" name="TextBox 5"/>
          <p:cNvSpPr txBox="1"/>
          <p:nvPr/>
        </p:nvSpPr>
        <p:spPr>
          <a:xfrm>
            <a:off x="4427522" y="6519446"/>
            <a:ext cx="3518912" cy="338554"/>
          </a:xfrm>
          <a:prstGeom prst="rect">
            <a:avLst/>
          </a:prstGeom>
          <a:noFill/>
        </p:spPr>
        <p:txBody>
          <a:bodyPr wrap="none" rtlCol="0">
            <a:spAutoFit/>
          </a:bodyPr>
          <a:lstStyle/>
          <a:p>
            <a:r>
              <a:rPr lang="en-US" sz="1600" dirty="0" smtClean="0">
                <a:solidFill>
                  <a:schemeClr val="tx2"/>
                </a:solidFill>
              </a:rPr>
              <a:t>Copyright 2013 </a:t>
            </a:r>
            <a:r>
              <a:rPr lang="en-US" sz="1600" dirty="0" err="1" smtClean="0">
                <a:solidFill>
                  <a:schemeClr val="tx2"/>
                </a:solidFill>
              </a:rPr>
              <a:t>Schwalbe</a:t>
            </a:r>
            <a:r>
              <a:rPr lang="en-US" sz="1600" dirty="0" smtClean="0">
                <a:solidFill>
                  <a:schemeClr val="tx2"/>
                </a:solidFill>
              </a:rPr>
              <a:t> Publishing</a:t>
            </a:r>
            <a:endParaRPr lang="en-US" sz="1600" dirty="0">
              <a:solidFill>
                <a:schemeClr val="tx2"/>
              </a:solidFill>
            </a:endParaRPr>
          </a:p>
        </p:txBody>
      </p:sp>
    </p:spTree>
    <p:extLst>
      <p:ext uri="{BB962C8B-B14F-4D97-AF65-F5344CB8AC3E}">
        <p14:creationId xmlns:p14="http://schemas.microsoft.com/office/powerpoint/2010/main" val="16185486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1805" y="7146"/>
            <a:ext cx="8831461" cy="688180"/>
          </a:xfrm>
          <a:noFill/>
        </p:spPr>
        <p:txBody>
          <a:bodyPr/>
          <a:lstStyle/>
          <a:p>
            <a:r>
              <a:rPr lang="en-US" sz="4000" dirty="0" smtClean="0">
                <a:solidFill>
                  <a:srgbClr val="00B050"/>
                </a:solidFill>
              </a:rPr>
              <a:t>Work Breakdown Structure</a:t>
            </a:r>
            <a:endParaRPr lang="en-US" sz="4000" dirty="0">
              <a:solidFill>
                <a:srgbClr val="00B050"/>
              </a:solidFill>
            </a:endParaRPr>
          </a:p>
        </p:txBody>
      </p:sp>
      <p:pic>
        <p:nvPicPr>
          <p:cNvPr id="5" name="Picture 4"/>
          <p:cNvPicPr/>
          <p:nvPr/>
        </p:nvPicPr>
        <p:blipFill rotWithShape="1">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6395" r="6395" b="2784"/>
          <a:stretch/>
        </p:blipFill>
        <p:spPr bwMode="auto">
          <a:xfrm>
            <a:off x="685800" y="675273"/>
            <a:ext cx="6600825" cy="6162674"/>
          </a:xfrm>
          <a:prstGeom prst="rect">
            <a:avLst/>
          </a:prstGeom>
          <a:ln>
            <a:noFill/>
          </a:ln>
          <a:extLst>
            <a:ext uri="{53640926-AAD7-44D8-BBD7-CCE9431645EC}">
              <a14:shadowObscured xmlns:a14="http://schemas.microsoft.com/office/drawing/2010/main"/>
            </a:ext>
          </a:extLst>
        </p:spPr>
      </p:pic>
      <p:sp>
        <p:nvSpPr>
          <p:cNvPr id="2" name="TextBox 1"/>
          <p:cNvSpPr txBox="1"/>
          <p:nvPr/>
        </p:nvSpPr>
        <p:spPr>
          <a:xfrm>
            <a:off x="6673754" y="1383506"/>
            <a:ext cx="2470246" cy="830997"/>
          </a:xfrm>
          <a:prstGeom prst="rect">
            <a:avLst/>
          </a:prstGeom>
          <a:solidFill>
            <a:schemeClr val="bg1"/>
          </a:solidFill>
        </p:spPr>
        <p:txBody>
          <a:bodyPr wrap="square" rtlCol="0">
            <a:spAutoFit/>
          </a:bodyPr>
          <a:lstStyle/>
          <a:p>
            <a:r>
              <a:rPr lang="en-US" sz="2400" b="1" dirty="0" smtClean="0">
                <a:solidFill>
                  <a:srgbClr val="00B050"/>
                </a:solidFill>
              </a:rPr>
              <a:t>Project scope/ deliverables</a:t>
            </a:r>
            <a:endParaRPr lang="en-US" sz="2400" b="1" dirty="0">
              <a:solidFill>
                <a:srgbClr val="00B050"/>
              </a:solidFill>
            </a:endParaRPr>
          </a:p>
        </p:txBody>
      </p:sp>
      <p:sp>
        <p:nvSpPr>
          <p:cNvPr id="6" name="TextBox 5"/>
          <p:cNvSpPr txBox="1"/>
          <p:nvPr/>
        </p:nvSpPr>
        <p:spPr>
          <a:xfrm>
            <a:off x="1206651" y="6464426"/>
            <a:ext cx="3518912" cy="338554"/>
          </a:xfrm>
          <a:prstGeom prst="rect">
            <a:avLst/>
          </a:prstGeom>
          <a:noFill/>
        </p:spPr>
        <p:txBody>
          <a:bodyPr wrap="none" rtlCol="0">
            <a:spAutoFit/>
          </a:bodyPr>
          <a:lstStyle/>
          <a:p>
            <a:r>
              <a:rPr lang="en-US" sz="1600" dirty="0" smtClean="0">
                <a:solidFill>
                  <a:schemeClr val="tx2"/>
                </a:solidFill>
              </a:rPr>
              <a:t>Copyright 2013 </a:t>
            </a:r>
            <a:r>
              <a:rPr lang="en-US" sz="1600" dirty="0" err="1" smtClean="0">
                <a:solidFill>
                  <a:schemeClr val="tx2"/>
                </a:solidFill>
              </a:rPr>
              <a:t>Schwalbe</a:t>
            </a:r>
            <a:r>
              <a:rPr lang="en-US" sz="1600" dirty="0" smtClean="0">
                <a:solidFill>
                  <a:schemeClr val="tx2"/>
                </a:solidFill>
              </a:rPr>
              <a:t> Publishing</a:t>
            </a:r>
            <a:endParaRPr lang="en-US" sz="1600" dirty="0">
              <a:solidFill>
                <a:schemeClr val="tx2"/>
              </a:solidFill>
            </a:endParaRPr>
          </a:p>
        </p:txBody>
      </p:sp>
    </p:spTree>
    <p:extLst>
      <p:ext uri="{BB962C8B-B14F-4D97-AF65-F5344CB8AC3E}">
        <p14:creationId xmlns:p14="http://schemas.microsoft.com/office/powerpoint/2010/main" val="14072328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805" y="0"/>
            <a:ext cx="8831461" cy="697705"/>
          </a:xfrm>
          <a:noFill/>
        </p:spPr>
        <p:txBody>
          <a:bodyPr/>
          <a:lstStyle/>
          <a:p>
            <a:r>
              <a:rPr lang="en-US" sz="4000" dirty="0" smtClean="0">
                <a:solidFill>
                  <a:srgbClr val="00B050"/>
                </a:solidFill>
              </a:rPr>
              <a:t>Gantt Chart</a:t>
            </a:r>
            <a:endParaRPr lang="en-US" sz="4000" dirty="0">
              <a:solidFill>
                <a:srgbClr val="00B050"/>
              </a:solidFill>
            </a:endParaRPr>
          </a:p>
        </p:txBody>
      </p:sp>
      <p:pic>
        <p:nvPicPr>
          <p:cNvPr id="3" name="Picture 2"/>
          <p:cNvPicPr/>
          <p:nvPr/>
        </p:nvPicPr>
        <p:blipFill>
          <a:blip r:embed="rId2" cstate="email">
            <a:extLst>
              <a:ext uri="{28A0092B-C50C-407E-A947-70E740481C1C}">
                <a14:useLocalDpi xmlns:a14="http://schemas.microsoft.com/office/drawing/2010/main" val="0"/>
              </a:ext>
            </a:extLst>
          </a:blip>
          <a:stretch>
            <a:fillRect/>
          </a:stretch>
        </p:blipFill>
        <p:spPr>
          <a:xfrm>
            <a:off x="151805" y="584072"/>
            <a:ext cx="8039100" cy="5874545"/>
          </a:xfrm>
          <a:prstGeom prst="rect">
            <a:avLst/>
          </a:prstGeom>
          <a:ln>
            <a:noFill/>
          </a:ln>
          <a:effectLst>
            <a:outerShdw blurRad="190500" algn="tl" rotWithShape="0">
              <a:srgbClr val="000000">
                <a:alpha val="70000"/>
              </a:srgbClr>
            </a:outerShdw>
          </a:effectLst>
        </p:spPr>
      </p:pic>
      <p:sp>
        <p:nvSpPr>
          <p:cNvPr id="5" name="TextBox 4"/>
          <p:cNvSpPr txBox="1"/>
          <p:nvPr/>
        </p:nvSpPr>
        <p:spPr>
          <a:xfrm>
            <a:off x="5902330" y="1371600"/>
            <a:ext cx="2470246" cy="830997"/>
          </a:xfrm>
          <a:prstGeom prst="rect">
            <a:avLst/>
          </a:prstGeom>
          <a:noFill/>
        </p:spPr>
        <p:txBody>
          <a:bodyPr wrap="square" rtlCol="0">
            <a:spAutoFit/>
          </a:bodyPr>
          <a:lstStyle/>
          <a:p>
            <a:r>
              <a:rPr lang="en-US" sz="2400" b="1" dirty="0" smtClean="0">
                <a:solidFill>
                  <a:srgbClr val="00B050"/>
                </a:solidFill>
              </a:rPr>
              <a:t>Project schedule</a:t>
            </a:r>
            <a:endParaRPr lang="en-US" sz="2400" b="1" dirty="0">
              <a:solidFill>
                <a:srgbClr val="00B050"/>
              </a:solidFill>
            </a:endParaRPr>
          </a:p>
        </p:txBody>
      </p:sp>
      <p:sp>
        <p:nvSpPr>
          <p:cNvPr id="6" name="TextBox 5"/>
          <p:cNvSpPr txBox="1"/>
          <p:nvPr/>
        </p:nvSpPr>
        <p:spPr>
          <a:xfrm>
            <a:off x="4114800" y="6096000"/>
            <a:ext cx="3518912" cy="338554"/>
          </a:xfrm>
          <a:prstGeom prst="rect">
            <a:avLst/>
          </a:prstGeom>
          <a:noFill/>
        </p:spPr>
        <p:txBody>
          <a:bodyPr wrap="none" rtlCol="0">
            <a:spAutoFit/>
          </a:bodyPr>
          <a:lstStyle/>
          <a:p>
            <a:r>
              <a:rPr lang="en-US" sz="1600" dirty="0" smtClean="0">
                <a:solidFill>
                  <a:schemeClr val="tx2"/>
                </a:solidFill>
              </a:rPr>
              <a:t>Copyright 2013 </a:t>
            </a:r>
            <a:r>
              <a:rPr lang="en-US" sz="1600" dirty="0" err="1" smtClean="0">
                <a:solidFill>
                  <a:schemeClr val="tx2"/>
                </a:solidFill>
              </a:rPr>
              <a:t>Schwalbe</a:t>
            </a:r>
            <a:r>
              <a:rPr lang="en-US" sz="1600" dirty="0" smtClean="0">
                <a:solidFill>
                  <a:schemeClr val="tx2"/>
                </a:solidFill>
              </a:rPr>
              <a:t> Publishing</a:t>
            </a:r>
            <a:endParaRPr lang="en-US" sz="1600" dirty="0">
              <a:solidFill>
                <a:schemeClr val="tx2"/>
              </a:solidFill>
            </a:endParaRPr>
          </a:p>
        </p:txBody>
      </p:sp>
    </p:spTree>
    <p:extLst>
      <p:ext uri="{BB962C8B-B14F-4D97-AF65-F5344CB8AC3E}">
        <p14:creationId xmlns:p14="http://schemas.microsoft.com/office/powerpoint/2010/main" val="16682965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7772400" cy="1066800"/>
          </a:xfrm>
          <a:noFill/>
        </p:spPr>
        <p:txBody>
          <a:bodyPr/>
          <a:lstStyle/>
          <a:p>
            <a:r>
              <a:rPr lang="en-US" sz="4000" dirty="0" smtClean="0">
                <a:solidFill>
                  <a:srgbClr val="00B050"/>
                </a:solidFill>
              </a:rPr>
              <a:t>Probability Impact Matrix</a:t>
            </a:r>
            <a:endParaRPr lang="en-US" sz="4000" dirty="0">
              <a:solidFill>
                <a:srgbClr val="00B050"/>
              </a:solidFill>
            </a:endParaRPr>
          </a:p>
        </p:txBody>
      </p:sp>
      <p:pic>
        <p:nvPicPr>
          <p:cNvPr id="3" name="Picture 2"/>
          <p:cNvPicPr/>
          <p:nvPr/>
        </p:nvPicPr>
        <p:blipFill>
          <a:blip r:embed="rId2"/>
          <a:stretch>
            <a:fillRect/>
          </a:stretch>
        </p:blipFill>
        <p:spPr>
          <a:xfrm>
            <a:off x="381000" y="1188955"/>
            <a:ext cx="5257800" cy="4836161"/>
          </a:xfrm>
          <a:prstGeom prst="rect">
            <a:avLst/>
          </a:prstGeom>
        </p:spPr>
      </p:pic>
      <p:sp>
        <p:nvSpPr>
          <p:cNvPr id="5" name="TextBox 4"/>
          <p:cNvSpPr txBox="1"/>
          <p:nvPr/>
        </p:nvSpPr>
        <p:spPr>
          <a:xfrm>
            <a:off x="5791200" y="1900362"/>
            <a:ext cx="2470246" cy="1200329"/>
          </a:xfrm>
          <a:prstGeom prst="rect">
            <a:avLst/>
          </a:prstGeom>
          <a:noFill/>
        </p:spPr>
        <p:txBody>
          <a:bodyPr wrap="square" rtlCol="0">
            <a:spAutoFit/>
          </a:bodyPr>
          <a:lstStyle/>
          <a:p>
            <a:r>
              <a:rPr lang="en-US" sz="2400" b="1" dirty="0" smtClean="0">
                <a:solidFill>
                  <a:srgbClr val="00B050"/>
                </a:solidFill>
              </a:rPr>
              <a:t>Must identify risks to manage them</a:t>
            </a:r>
            <a:endParaRPr lang="en-US" sz="2400" b="1" dirty="0">
              <a:solidFill>
                <a:srgbClr val="00B050"/>
              </a:solidFill>
            </a:endParaRPr>
          </a:p>
        </p:txBody>
      </p:sp>
      <p:sp>
        <p:nvSpPr>
          <p:cNvPr id="6" name="TextBox 5"/>
          <p:cNvSpPr txBox="1"/>
          <p:nvPr/>
        </p:nvSpPr>
        <p:spPr>
          <a:xfrm>
            <a:off x="4670900" y="5886084"/>
            <a:ext cx="3518912" cy="338554"/>
          </a:xfrm>
          <a:prstGeom prst="rect">
            <a:avLst/>
          </a:prstGeom>
          <a:noFill/>
        </p:spPr>
        <p:txBody>
          <a:bodyPr wrap="none" rtlCol="0">
            <a:spAutoFit/>
          </a:bodyPr>
          <a:lstStyle/>
          <a:p>
            <a:r>
              <a:rPr lang="en-US" sz="1600" dirty="0" smtClean="0">
                <a:solidFill>
                  <a:schemeClr val="tx2"/>
                </a:solidFill>
              </a:rPr>
              <a:t>Copyright 2013 </a:t>
            </a:r>
            <a:r>
              <a:rPr lang="en-US" sz="1600" dirty="0" err="1" smtClean="0">
                <a:solidFill>
                  <a:schemeClr val="tx2"/>
                </a:solidFill>
              </a:rPr>
              <a:t>Schwalbe</a:t>
            </a:r>
            <a:r>
              <a:rPr lang="en-US" sz="1600" dirty="0" smtClean="0">
                <a:solidFill>
                  <a:schemeClr val="tx2"/>
                </a:solidFill>
              </a:rPr>
              <a:t> Publishing</a:t>
            </a:r>
            <a:endParaRPr lang="en-US" sz="1600" dirty="0">
              <a:solidFill>
                <a:schemeClr val="tx2"/>
              </a:solidFill>
            </a:endParaRPr>
          </a:p>
        </p:txBody>
      </p:sp>
    </p:spTree>
    <p:extLst>
      <p:ext uri="{BB962C8B-B14F-4D97-AF65-F5344CB8AC3E}">
        <p14:creationId xmlns:p14="http://schemas.microsoft.com/office/powerpoint/2010/main" val="417447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55" y="0"/>
            <a:ext cx="8831461" cy="802480"/>
          </a:xfrm>
          <a:noFill/>
        </p:spPr>
        <p:txBody>
          <a:bodyPr/>
          <a:lstStyle/>
          <a:p>
            <a:r>
              <a:rPr lang="en-US" sz="4000" dirty="0" smtClean="0">
                <a:solidFill>
                  <a:srgbClr val="00B050"/>
                </a:solidFill>
              </a:rPr>
              <a:t>Project Dashboard</a:t>
            </a:r>
            <a:endParaRPr lang="en-US" sz="4000" dirty="0">
              <a:solidFill>
                <a:srgbClr val="00B05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346775116"/>
              </p:ext>
            </p:extLst>
          </p:nvPr>
        </p:nvGraphicFramePr>
        <p:xfrm>
          <a:off x="318785" y="802480"/>
          <a:ext cx="6638927" cy="5197079"/>
        </p:xfrm>
        <a:graphic>
          <a:graphicData uri="http://schemas.openxmlformats.org/drawingml/2006/table">
            <a:tbl>
              <a:tblPr firstRow="1" firstCol="1" bandRow="1"/>
              <a:tblGrid>
                <a:gridCol w="1133085"/>
                <a:gridCol w="1436307"/>
                <a:gridCol w="1001868"/>
                <a:gridCol w="1312182"/>
                <a:gridCol w="1755485"/>
              </a:tblGrid>
              <a:tr h="494960">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Metric</a:t>
                      </a:r>
                      <a:endParaRPr lang="en-US" sz="1800" dirty="0">
                        <a:solidFill>
                          <a:srgbClr val="000000"/>
                        </a:solidFill>
                        <a:effectLst/>
                        <a:latin typeface="New York"/>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Description</a:t>
                      </a:r>
                      <a:endParaRPr lang="en-US" sz="1800" dirty="0">
                        <a:solidFill>
                          <a:srgbClr val="000000"/>
                        </a:solidFill>
                        <a:effectLst/>
                        <a:latin typeface="New York"/>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Status</a:t>
                      </a:r>
                      <a:endParaRPr lang="en-US" sz="1800" dirty="0">
                        <a:solidFill>
                          <a:srgbClr val="000000"/>
                        </a:solidFill>
                        <a:effectLst/>
                        <a:latin typeface="New York"/>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How Measured</a:t>
                      </a:r>
                      <a:endParaRPr lang="en-US" sz="1800" dirty="0">
                        <a:solidFill>
                          <a:srgbClr val="000000"/>
                        </a:solidFill>
                        <a:effectLst/>
                        <a:latin typeface="New York"/>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Explanation</a:t>
                      </a:r>
                      <a:endParaRPr lang="en-US" sz="1800" dirty="0">
                        <a:solidFill>
                          <a:srgbClr val="000000"/>
                        </a:solidFill>
                        <a:effectLst/>
                        <a:latin typeface="New York"/>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4960">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Scope</a:t>
                      </a:r>
                      <a:endParaRPr lang="en-US" sz="1800" dirty="0">
                        <a:solidFill>
                          <a:srgbClr val="000000"/>
                        </a:solidFill>
                        <a:effectLst/>
                        <a:latin typeface="New York"/>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Meeting project goals</a:t>
                      </a:r>
                      <a:endParaRPr lang="en-US" sz="1800" dirty="0">
                        <a:solidFill>
                          <a:srgbClr val="000000"/>
                        </a:solidFill>
                        <a:effectLst/>
                        <a:latin typeface="New York"/>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gn="ctr">
                        <a:spcBef>
                          <a:spcPts val="0"/>
                        </a:spcBef>
                        <a:spcAft>
                          <a:spcPts val="0"/>
                        </a:spcAft>
                      </a:pPr>
                      <a:r>
                        <a:rPr lang="en-US" sz="120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sym typeface="Wingdings"/>
                        </a:rPr>
                        <a:t></a:t>
                      </a:r>
                      <a:endParaRPr lang="en-US" sz="1800" dirty="0">
                        <a:solidFill>
                          <a:srgbClr val="000000"/>
                        </a:solidFill>
                        <a:effectLst/>
                        <a:latin typeface="New York"/>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Earned value chart</a:t>
                      </a:r>
                      <a:endParaRPr lang="en-US" sz="1800" dirty="0">
                        <a:solidFill>
                          <a:srgbClr val="000000"/>
                        </a:solidFill>
                        <a:effectLst/>
                        <a:latin typeface="New York"/>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On target</a:t>
                      </a:r>
                      <a:endParaRPr lang="en-US" sz="1800" dirty="0">
                        <a:solidFill>
                          <a:srgbClr val="000000"/>
                        </a:solidFill>
                        <a:effectLst/>
                        <a:latin typeface="New York"/>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r>
              <a:tr h="494960">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Time</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Staying on schedule</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200" b="1" dirty="0">
                          <a:ln w="15773" cap="flat" cmpd="sng" algn="ctr">
                            <a:gradFill>
                              <a:gsLst>
                                <a:gs pos="25000">
                                  <a:srgbClr val="0A4080"/>
                                </a:gs>
                                <a:gs pos="80000">
                                  <a:srgbClr val="7DA6EA"/>
                                </a:gs>
                              </a:gsLst>
                              <a:lin ang="5400000" scaled="0"/>
                            </a:gradFill>
                            <a:prstDash val="solid"/>
                            <a:round/>
                          </a:ln>
                          <a:solidFill>
                            <a:srgbClr val="000000"/>
                          </a:solidFill>
                          <a:effectLst>
                            <a:outerShdw blurRad="41275" dist="12700" dir="12000000" algn="tl">
                              <a:srgbClr val="000000">
                                <a:alpha val="40000"/>
                              </a:srgbClr>
                            </a:outerShdw>
                          </a:effectLst>
                          <a:latin typeface="Calibri"/>
                          <a:ea typeface="Times New Roman"/>
                          <a:cs typeface="Times New Roman"/>
                          <a:sym typeface="Wingdings"/>
                        </a:rPr>
                        <a: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Earned value chart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Slightly behind schedule</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r>
              <a:tr h="494960">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Cost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Staying on budget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c>
                  <a:txBody>
                    <a:bodyPr/>
                    <a:lstStyle/>
                    <a:p>
                      <a:pPr marL="0" marR="0" algn="ctr">
                        <a:spcBef>
                          <a:spcPts val="0"/>
                        </a:spcBef>
                        <a:spcAft>
                          <a:spcPts val="0"/>
                        </a:spcAft>
                      </a:pPr>
                      <a:r>
                        <a:rPr lang="en-US" sz="120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sym typeface="Wingdings"/>
                        </a:rPr>
                        <a: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Earned value chart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Under budget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r>
              <a:tr h="989920">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VAP Bundle</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Identify AHS systems with required elements</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20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sym typeface="Wingdings"/>
                        </a:rPr>
                        <a: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FFFFFF"/>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Percent of elements identified in AHS systems</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All elements identified and available</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r>
              <a:tr h="742440">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VAP reduction</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Reduce by 50% within six months</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c>
                  <a:txBody>
                    <a:bodyPr/>
                    <a:lstStyle/>
                    <a:p>
                      <a:pPr marL="0" marR="0" algn="ctr">
                        <a:spcBef>
                          <a:spcPts val="0"/>
                        </a:spcBef>
                        <a:spcAft>
                          <a:spcPts val="0"/>
                        </a:spcAft>
                      </a:pPr>
                      <a:r>
                        <a:rPr lang="en-US" sz="1200" dirty="0">
                          <a:solidFill>
                            <a:srgbClr val="000000"/>
                          </a:solidFill>
                          <a:effectLst/>
                          <a:latin typeface="Calibri"/>
                          <a:ea typeface="Times New Roman"/>
                          <a:cs typeface="Times New Roman"/>
                          <a:sym typeface="Symbol"/>
                        </a:rPr>
                        <a: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BFBFBF"/>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Infection Control data</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Cannot collect until after implementation</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r>
              <a:tr h="1484879">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Percent of ICU staff trained</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Train all ICU staff prior to go live</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b="1" dirty="0">
                          <a:ln w="15773" cap="flat" cmpd="sng" algn="ctr">
                            <a:gradFill>
                              <a:gsLst>
                                <a:gs pos="25000">
                                  <a:srgbClr val="0A4080"/>
                                </a:gs>
                                <a:gs pos="80000">
                                  <a:srgbClr val="7DA6EA"/>
                                </a:gs>
                              </a:gsLst>
                              <a:lin ang="5400000" scaled="0"/>
                            </a:gradFill>
                            <a:prstDash val="solid"/>
                            <a:round/>
                          </a:ln>
                          <a:solidFill>
                            <a:srgbClr val="FFFFFF"/>
                          </a:solidFill>
                          <a:effectLst>
                            <a:outerShdw blurRad="41275" dist="12700" dir="12000000" algn="tl">
                              <a:srgbClr val="000000">
                                <a:alpha val="40000"/>
                              </a:srgbClr>
                            </a:outerShdw>
                          </a:effectLst>
                          <a:latin typeface="Calibri"/>
                          <a:ea typeface="Calibri"/>
                          <a:cs typeface="Times New Roman"/>
                          <a:sym typeface="Wingdings"/>
                        </a:rPr>
                        <a:t></a:t>
                      </a:r>
                      <a:endParaRPr lang="en-US" sz="1600" dirty="0">
                        <a:solidFill>
                          <a:srgbClr val="000000"/>
                        </a:solidFill>
                        <a:effectLst/>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Training Management System test results</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Learning management system down for four days causing a delay in training. We expect to catch up quickly.</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nvPr>
        </p:nvGraphicFramePr>
        <p:xfrm>
          <a:off x="2033429" y="5793104"/>
          <a:ext cx="5093335" cy="350520"/>
        </p:xfrm>
        <a:graphic>
          <a:graphicData uri="http://schemas.openxmlformats.org/drawingml/2006/table">
            <a:tbl>
              <a:tblPr firstRow="1" firstCol="1" bandRow="1"/>
              <a:tblGrid>
                <a:gridCol w="2639060"/>
                <a:gridCol w="2454275"/>
              </a:tblGrid>
              <a:tr h="0">
                <a:tc>
                  <a:txBody>
                    <a:bodyPr/>
                    <a:lstStyle/>
                    <a:p>
                      <a:pPr marL="0" marR="0">
                        <a:spcBef>
                          <a:spcPts val="0"/>
                        </a:spcBef>
                        <a:spcAft>
                          <a:spcPts val="0"/>
                        </a:spcAft>
                        <a:tabLst>
                          <a:tab pos="166370" algn="l"/>
                        </a:tabLst>
                      </a:pPr>
                      <a:r>
                        <a:rPr lang="en-US" sz="110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sym typeface="Wingdings"/>
                        </a:rPr>
                        <a:t></a:t>
                      </a:r>
                      <a:r>
                        <a:rPr lang="en-US" sz="110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rPr>
                        <a:t> </a:t>
                      </a:r>
                      <a:r>
                        <a:rPr lang="en-US" sz="800" dirty="0">
                          <a:effectLst/>
                          <a:latin typeface="Calibri"/>
                          <a:ea typeface="Times New Roman"/>
                          <a:cs typeface="Times New Roman"/>
                        </a:rPr>
                        <a:t>On Target</a:t>
                      </a:r>
                      <a:endParaRPr lang="en-US" sz="1200" dirty="0">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spcBef>
                          <a:spcPts val="0"/>
                        </a:spcBef>
                        <a:spcAft>
                          <a:spcPts val="0"/>
                        </a:spcAft>
                        <a:tabLst>
                          <a:tab pos="166370" algn="l"/>
                        </a:tabLst>
                      </a:pPr>
                      <a:r>
                        <a:rPr lang="en-US" sz="1100" b="1" dirty="0">
                          <a:ln w="15773" cap="flat" cmpd="sng" algn="ctr">
                            <a:gradFill>
                              <a:gsLst>
                                <a:gs pos="25000">
                                  <a:srgbClr val="0A4080"/>
                                </a:gs>
                                <a:gs pos="80000">
                                  <a:srgbClr val="7DA6EA"/>
                                </a:gs>
                              </a:gsLst>
                              <a:lin ang="5400000" scaled="0"/>
                            </a:gradFill>
                            <a:prstDash val="solid"/>
                            <a:round/>
                          </a:ln>
                          <a:solidFill>
                            <a:srgbClr val="000000"/>
                          </a:solidFill>
                          <a:effectLst>
                            <a:outerShdw blurRad="41275" dist="12700" dir="12000000" algn="tl">
                              <a:srgbClr val="000000">
                                <a:alpha val="40000"/>
                              </a:srgbClr>
                            </a:outerShdw>
                          </a:effectLst>
                          <a:latin typeface="Calibri"/>
                          <a:ea typeface="Times New Roman"/>
                          <a:cs typeface="Times New Roman"/>
                          <a:sym typeface="Wingdings"/>
                        </a:rPr>
                        <a:t></a:t>
                      </a:r>
                      <a:r>
                        <a:rPr lang="en-US" sz="1100" b="1" dirty="0">
                          <a:ln w="15773" cap="flat" cmpd="sng" algn="ctr">
                            <a:gradFill>
                              <a:gsLst>
                                <a:gs pos="25000">
                                  <a:srgbClr val="0A4080"/>
                                </a:gs>
                                <a:gs pos="80000">
                                  <a:srgbClr val="7DA6EA"/>
                                </a:gs>
                              </a:gsLst>
                              <a:lin ang="5400000" scaled="0"/>
                            </a:gradFill>
                            <a:prstDash val="solid"/>
                            <a:round/>
                          </a:ln>
                          <a:solidFill>
                            <a:srgbClr val="000000"/>
                          </a:solidFill>
                          <a:effectLst>
                            <a:outerShdw blurRad="41275" dist="12700" dir="12000000" algn="tl">
                              <a:srgbClr val="000000">
                                <a:alpha val="40000"/>
                              </a:srgbClr>
                            </a:outerShdw>
                          </a:effectLst>
                          <a:latin typeface="Calibri"/>
                          <a:ea typeface="Times New Roman"/>
                          <a:cs typeface="Times New Roman"/>
                        </a:rPr>
                        <a:t> </a:t>
                      </a:r>
                      <a:r>
                        <a:rPr lang="en-US" sz="800" dirty="0">
                          <a:effectLst/>
                          <a:latin typeface="Calibri"/>
                          <a:ea typeface="Times New Roman"/>
                          <a:cs typeface="Times New Roman"/>
                        </a:rPr>
                        <a:t>Off Target / problem area</a:t>
                      </a:r>
                      <a:endParaRPr lang="en-US" sz="1200" dirty="0">
                        <a:effectLst/>
                        <a:latin typeface="New York"/>
                        <a:ea typeface="Times New Roman"/>
                        <a:cs typeface="Times New Roman"/>
                      </a:endParaRPr>
                    </a:p>
                  </a:txBody>
                  <a:tcPr marL="68580" marR="68580" marT="0" marB="0">
                    <a:lnL>
                      <a:noFill/>
                    </a:lnL>
                    <a:lnR>
                      <a:noFill/>
                    </a:lnR>
                    <a:lnT>
                      <a:noFill/>
                    </a:lnT>
                    <a:lnB>
                      <a:noFill/>
                    </a:lnB>
                  </a:tcPr>
                </a:tc>
              </a:tr>
              <a:tr h="0">
                <a:tc>
                  <a:txBody>
                    <a:bodyPr/>
                    <a:lstStyle/>
                    <a:p>
                      <a:pPr marL="0" marR="0">
                        <a:spcBef>
                          <a:spcPts val="0"/>
                        </a:spcBef>
                        <a:spcAft>
                          <a:spcPts val="0"/>
                        </a:spcAft>
                        <a:tabLst>
                          <a:tab pos="166370" algn="l"/>
                        </a:tabLst>
                      </a:pPr>
                      <a:r>
                        <a:rPr lang="en-US" sz="1100" b="1" dirty="0">
                          <a:ln w="15773" cap="flat" cmpd="sng" algn="ctr">
                            <a:gradFill>
                              <a:gsLst>
                                <a:gs pos="25000">
                                  <a:srgbClr val="0A4080"/>
                                </a:gs>
                                <a:gs pos="80000">
                                  <a:srgbClr val="7DA6EA"/>
                                </a:gs>
                              </a:gsLst>
                              <a:lin ang="5400000" scaled="0"/>
                            </a:gradFill>
                            <a:prstDash val="solid"/>
                            <a:round/>
                          </a:ln>
                          <a:solidFill>
                            <a:srgbClr val="FFFFFF"/>
                          </a:solidFill>
                          <a:effectLst>
                            <a:outerShdw blurRad="41275" dist="12700" dir="12000000" algn="tl">
                              <a:srgbClr val="000000">
                                <a:alpha val="40000"/>
                              </a:srgbClr>
                            </a:outerShdw>
                          </a:effectLst>
                          <a:latin typeface="Calibri"/>
                          <a:ea typeface="Times New Roman"/>
                          <a:cs typeface="Times New Roman"/>
                          <a:sym typeface="Wingdings"/>
                        </a:rPr>
                        <a:t></a:t>
                      </a:r>
                      <a:r>
                        <a:rPr lang="en-US" sz="1200" dirty="0">
                          <a:effectLst/>
                          <a:latin typeface="Calibri"/>
                          <a:ea typeface="Times New Roman"/>
                          <a:cs typeface="Times New Roman"/>
                        </a:rPr>
                        <a:t> </a:t>
                      </a:r>
                      <a:r>
                        <a:rPr lang="en-US" sz="800" dirty="0">
                          <a:effectLst/>
                          <a:latin typeface="Calibri"/>
                          <a:ea typeface="Times New Roman"/>
                          <a:cs typeface="Times New Roman"/>
                        </a:rPr>
                        <a:t>Slightly off target / caution area</a:t>
                      </a:r>
                      <a:endParaRPr lang="en-US" sz="1200" dirty="0">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spcBef>
                          <a:spcPts val="0"/>
                        </a:spcBef>
                        <a:spcAft>
                          <a:spcPts val="0"/>
                        </a:spcAft>
                      </a:pPr>
                      <a:r>
                        <a:rPr lang="en-US" sz="800" dirty="0">
                          <a:effectLst/>
                          <a:latin typeface="Calibri"/>
                          <a:ea typeface="Times New Roman"/>
                          <a:cs typeface="Times New Roman"/>
                          <a:sym typeface="Symbol"/>
                        </a:rPr>
                        <a:t></a:t>
                      </a:r>
                      <a:r>
                        <a:rPr lang="en-US" sz="800" dirty="0">
                          <a:effectLst/>
                          <a:latin typeface="Calibri"/>
                          <a:ea typeface="Times New Roman"/>
                          <a:cs typeface="Times New Roman"/>
                        </a:rPr>
                        <a:t> Not able to collect data yet</a:t>
                      </a:r>
                      <a:endParaRPr lang="en-US" sz="1200" dirty="0">
                        <a:effectLst/>
                        <a:latin typeface="New York"/>
                        <a:ea typeface="Times New Roman"/>
                        <a:cs typeface="Times New Roman"/>
                      </a:endParaRPr>
                    </a:p>
                  </a:txBody>
                  <a:tcPr marL="68580" marR="68580" marT="0" marB="0">
                    <a:lnL>
                      <a:noFill/>
                    </a:lnL>
                    <a:lnR>
                      <a:noFill/>
                    </a:lnR>
                    <a:lnT>
                      <a:noFill/>
                    </a:lnT>
                    <a:lnB>
                      <a:noFill/>
                    </a:lnB>
                  </a:tcPr>
                </a:tc>
              </a:tr>
            </a:tbl>
          </a:graphicData>
        </a:graphic>
      </p:graphicFrame>
      <p:sp>
        <p:nvSpPr>
          <p:cNvPr id="6" name="TextBox 5"/>
          <p:cNvSpPr txBox="1"/>
          <p:nvPr/>
        </p:nvSpPr>
        <p:spPr>
          <a:xfrm>
            <a:off x="7162800" y="1798634"/>
            <a:ext cx="1362074" cy="830997"/>
          </a:xfrm>
          <a:prstGeom prst="rect">
            <a:avLst/>
          </a:prstGeom>
          <a:noFill/>
        </p:spPr>
        <p:txBody>
          <a:bodyPr wrap="square" rtlCol="0">
            <a:spAutoFit/>
          </a:bodyPr>
          <a:lstStyle/>
          <a:p>
            <a:r>
              <a:rPr lang="en-US" sz="2400" b="1" dirty="0" smtClean="0">
                <a:solidFill>
                  <a:srgbClr val="00B050"/>
                </a:solidFill>
              </a:rPr>
              <a:t>Track</a:t>
            </a:r>
          </a:p>
          <a:p>
            <a:r>
              <a:rPr lang="en-US" sz="2400" b="1" dirty="0" smtClean="0">
                <a:solidFill>
                  <a:srgbClr val="00B050"/>
                </a:solidFill>
              </a:rPr>
              <a:t> metrics</a:t>
            </a:r>
            <a:endParaRPr lang="en-US" sz="2400" b="1" dirty="0">
              <a:solidFill>
                <a:srgbClr val="00B050"/>
              </a:solidFill>
            </a:endParaRPr>
          </a:p>
        </p:txBody>
      </p:sp>
      <p:sp>
        <p:nvSpPr>
          <p:cNvPr id="7" name="TextBox 6"/>
          <p:cNvSpPr txBox="1"/>
          <p:nvPr/>
        </p:nvSpPr>
        <p:spPr>
          <a:xfrm>
            <a:off x="296299" y="5257800"/>
            <a:ext cx="3518912" cy="338554"/>
          </a:xfrm>
          <a:prstGeom prst="rect">
            <a:avLst/>
          </a:prstGeom>
          <a:noFill/>
        </p:spPr>
        <p:txBody>
          <a:bodyPr wrap="none" rtlCol="0">
            <a:spAutoFit/>
          </a:bodyPr>
          <a:lstStyle/>
          <a:p>
            <a:r>
              <a:rPr lang="en-US" sz="1600" dirty="0" smtClean="0">
                <a:solidFill>
                  <a:schemeClr val="tx2"/>
                </a:solidFill>
              </a:rPr>
              <a:t>Copyright 2013 </a:t>
            </a:r>
            <a:r>
              <a:rPr lang="en-US" sz="1600" dirty="0" err="1" smtClean="0">
                <a:solidFill>
                  <a:schemeClr val="tx2"/>
                </a:solidFill>
              </a:rPr>
              <a:t>Schwalbe</a:t>
            </a:r>
            <a:r>
              <a:rPr lang="en-US" sz="1600" dirty="0" smtClean="0">
                <a:solidFill>
                  <a:schemeClr val="tx2"/>
                </a:solidFill>
              </a:rPr>
              <a:t> Publishing</a:t>
            </a:r>
            <a:endParaRPr lang="en-US" sz="1600" dirty="0">
              <a:solidFill>
                <a:schemeClr val="tx2"/>
              </a:solidFill>
            </a:endParaRPr>
          </a:p>
        </p:txBody>
      </p:sp>
    </p:spTree>
    <p:extLst>
      <p:ext uri="{BB962C8B-B14F-4D97-AF65-F5344CB8AC3E}">
        <p14:creationId xmlns:p14="http://schemas.microsoft.com/office/powerpoint/2010/main" val="26893364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804" y="381000"/>
            <a:ext cx="8306396" cy="1066800"/>
          </a:xfrm>
          <a:noFill/>
        </p:spPr>
        <p:txBody>
          <a:bodyPr/>
          <a:lstStyle/>
          <a:p>
            <a:r>
              <a:rPr lang="en-US" sz="4000" dirty="0" smtClean="0">
                <a:solidFill>
                  <a:srgbClr val="00B050"/>
                </a:solidFill>
              </a:rPr>
              <a:t>Cause and Effect Diagram</a:t>
            </a:r>
            <a:endParaRPr lang="en-US" sz="4000" dirty="0">
              <a:solidFill>
                <a:srgbClr val="00B050"/>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804" y="1649413"/>
            <a:ext cx="8561575" cy="4075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342496" y="1825319"/>
            <a:ext cx="1801504" cy="830997"/>
          </a:xfrm>
          <a:prstGeom prst="rect">
            <a:avLst/>
          </a:prstGeom>
          <a:noFill/>
        </p:spPr>
        <p:txBody>
          <a:bodyPr wrap="square" rtlCol="0">
            <a:spAutoFit/>
          </a:bodyPr>
          <a:lstStyle/>
          <a:p>
            <a:r>
              <a:rPr lang="en-US" sz="2400" b="1" dirty="0" smtClean="0">
                <a:solidFill>
                  <a:srgbClr val="00B050"/>
                </a:solidFill>
              </a:rPr>
              <a:t>Find root</a:t>
            </a:r>
          </a:p>
          <a:p>
            <a:r>
              <a:rPr lang="en-US" sz="2400" b="1" dirty="0" smtClean="0">
                <a:solidFill>
                  <a:srgbClr val="00B050"/>
                </a:solidFill>
              </a:rPr>
              <a:t>cause</a:t>
            </a:r>
            <a:endParaRPr lang="en-US" sz="2400" b="1" dirty="0">
              <a:solidFill>
                <a:srgbClr val="00B050"/>
              </a:solidFill>
            </a:endParaRPr>
          </a:p>
        </p:txBody>
      </p:sp>
      <p:sp>
        <p:nvSpPr>
          <p:cNvPr id="6" name="TextBox 5"/>
          <p:cNvSpPr txBox="1"/>
          <p:nvPr/>
        </p:nvSpPr>
        <p:spPr>
          <a:xfrm>
            <a:off x="3962400" y="5900431"/>
            <a:ext cx="3518912" cy="338554"/>
          </a:xfrm>
          <a:prstGeom prst="rect">
            <a:avLst/>
          </a:prstGeom>
          <a:noFill/>
        </p:spPr>
        <p:txBody>
          <a:bodyPr wrap="none" rtlCol="0">
            <a:spAutoFit/>
          </a:bodyPr>
          <a:lstStyle/>
          <a:p>
            <a:r>
              <a:rPr lang="en-US" sz="1600" dirty="0" smtClean="0">
                <a:solidFill>
                  <a:schemeClr val="tx2"/>
                </a:solidFill>
              </a:rPr>
              <a:t>Copyright 2013 </a:t>
            </a:r>
            <a:r>
              <a:rPr lang="en-US" sz="1600" dirty="0" err="1" smtClean="0">
                <a:solidFill>
                  <a:schemeClr val="tx2"/>
                </a:solidFill>
              </a:rPr>
              <a:t>Schwalbe</a:t>
            </a:r>
            <a:r>
              <a:rPr lang="en-US" sz="1600" dirty="0" smtClean="0">
                <a:solidFill>
                  <a:schemeClr val="tx2"/>
                </a:solidFill>
              </a:rPr>
              <a:t> Publishing</a:t>
            </a:r>
            <a:endParaRPr lang="en-US" sz="1600" dirty="0">
              <a:solidFill>
                <a:schemeClr val="tx2"/>
              </a:solidFill>
            </a:endParaRPr>
          </a:p>
        </p:txBody>
      </p:sp>
    </p:spTree>
    <p:extLst>
      <p:ext uri="{BB962C8B-B14F-4D97-AF65-F5344CB8AC3E}">
        <p14:creationId xmlns:p14="http://schemas.microsoft.com/office/powerpoint/2010/main" val="1599198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805" y="-2380"/>
            <a:ext cx="8831461" cy="773905"/>
          </a:xfrm>
          <a:noFill/>
        </p:spPr>
        <p:txBody>
          <a:bodyPr/>
          <a:lstStyle/>
          <a:p>
            <a:r>
              <a:rPr lang="en-US" sz="4000" dirty="0" smtClean="0">
                <a:solidFill>
                  <a:srgbClr val="00B050"/>
                </a:solidFill>
              </a:rPr>
              <a:t>Progress Report</a:t>
            </a:r>
            <a:endParaRPr lang="en-US" sz="4000" dirty="0">
              <a:solidFill>
                <a:srgbClr val="00B050"/>
              </a:solidFill>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892591179"/>
              </p:ext>
            </p:extLst>
          </p:nvPr>
        </p:nvGraphicFramePr>
        <p:xfrm>
          <a:off x="304800" y="706711"/>
          <a:ext cx="6507116" cy="5915025"/>
        </p:xfrm>
        <a:graphic>
          <a:graphicData uri="http://schemas.openxmlformats.org/presentationml/2006/ole">
            <mc:AlternateContent xmlns:mc="http://schemas.openxmlformats.org/markup-compatibility/2006">
              <mc:Choice xmlns:v="urn:schemas-microsoft-com:vml" Requires="v">
                <p:oleObj spid="_x0000_s2065" name="Document" r:id="rId4" imgW="5268128" imgH="4789612" progId="Word.Document.12">
                  <p:embed/>
                </p:oleObj>
              </mc:Choice>
              <mc:Fallback>
                <p:oleObj name="Document" r:id="rId4" imgW="5268128" imgH="4789612" progId="Word.Document.12">
                  <p:embed/>
                  <p:pic>
                    <p:nvPicPr>
                      <p:cNvPr id="0" name=""/>
                      <p:cNvPicPr/>
                      <p:nvPr/>
                    </p:nvPicPr>
                    <p:blipFill>
                      <a:blip r:embed="rId5"/>
                      <a:stretch>
                        <a:fillRect/>
                      </a:stretch>
                    </p:blipFill>
                    <p:spPr>
                      <a:xfrm>
                        <a:off x="304800" y="706711"/>
                        <a:ext cx="6507116" cy="5915025"/>
                      </a:xfrm>
                      <a:prstGeom prst="rect">
                        <a:avLst/>
                      </a:prstGeom>
                    </p:spPr>
                  </p:pic>
                </p:oleObj>
              </mc:Fallback>
            </mc:AlternateContent>
          </a:graphicData>
        </a:graphic>
      </p:graphicFrame>
      <p:sp>
        <p:nvSpPr>
          <p:cNvPr id="5" name="TextBox 4"/>
          <p:cNvSpPr txBox="1"/>
          <p:nvPr/>
        </p:nvSpPr>
        <p:spPr>
          <a:xfrm>
            <a:off x="6629400" y="1458131"/>
            <a:ext cx="1928645" cy="1200329"/>
          </a:xfrm>
          <a:prstGeom prst="rect">
            <a:avLst/>
          </a:prstGeom>
          <a:noFill/>
        </p:spPr>
        <p:txBody>
          <a:bodyPr wrap="square" rtlCol="0">
            <a:spAutoFit/>
          </a:bodyPr>
          <a:lstStyle/>
          <a:p>
            <a:r>
              <a:rPr lang="en-US" sz="2400" b="1" dirty="0" smtClean="0">
                <a:solidFill>
                  <a:srgbClr val="00B050"/>
                </a:solidFill>
              </a:rPr>
              <a:t>Super tool everyone should use!</a:t>
            </a:r>
            <a:endParaRPr lang="en-US" sz="2400" b="1" dirty="0">
              <a:solidFill>
                <a:srgbClr val="00B050"/>
              </a:solidFill>
            </a:endParaRPr>
          </a:p>
        </p:txBody>
      </p:sp>
      <p:sp>
        <p:nvSpPr>
          <p:cNvPr id="6" name="TextBox 5"/>
          <p:cNvSpPr txBox="1"/>
          <p:nvPr/>
        </p:nvSpPr>
        <p:spPr>
          <a:xfrm>
            <a:off x="4427522" y="6519446"/>
            <a:ext cx="3518912" cy="338554"/>
          </a:xfrm>
          <a:prstGeom prst="rect">
            <a:avLst/>
          </a:prstGeom>
          <a:noFill/>
        </p:spPr>
        <p:txBody>
          <a:bodyPr wrap="none" rtlCol="0">
            <a:spAutoFit/>
          </a:bodyPr>
          <a:lstStyle/>
          <a:p>
            <a:r>
              <a:rPr lang="en-US" sz="1600" dirty="0" smtClean="0">
                <a:solidFill>
                  <a:schemeClr val="tx2"/>
                </a:solidFill>
              </a:rPr>
              <a:t>Copyright 2013 </a:t>
            </a:r>
            <a:r>
              <a:rPr lang="en-US" sz="1600" dirty="0" err="1" smtClean="0">
                <a:solidFill>
                  <a:schemeClr val="tx2"/>
                </a:solidFill>
              </a:rPr>
              <a:t>Schwalbe</a:t>
            </a:r>
            <a:r>
              <a:rPr lang="en-US" sz="1600" dirty="0" smtClean="0">
                <a:solidFill>
                  <a:schemeClr val="tx2"/>
                </a:solidFill>
              </a:rPr>
              <a:t> Publishing</a:t>
            </a:r>
            <a:endParaRPr lang="en-US" sz="1600" dirty="0">
              <a:solidFill>
                <a:schemeClr val="tx2"/>
              </a:solidFill>
            </a:endParaRPr>
          </a:p>
        </p:txBody>
      </p:sp>
    </p:spTree>
    <p:extLst>
      <p:ext uri="{BB962C8B-B14F-4D97-AF65-F5344CB8AC3E}">
        <p14:creationId xmlns:p14="http://schemas.microsoft.com/office/powerpoint/2010/main" val="29786907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808" y="387246"/>
            <a:ext cx="7772400" cy="1066800"/>
          </a:xfrm>
          <a:noFill/>
        </p:spPr>
        <p:txBody>
          <a:bodyPr/>
          <a:lstStyle/>
          <a:p>
            <a:r>
              <a:rPr lang="en-US" sz="4000" dirty="0" smtClean="0">
                <a:solidFill>
                  <a:srgbClr val="00B050"/>
                </a:solidFill>
              </a:rPr>
              <a:t>Earned Value Chart</a:t>
            </a:r>
            <a:endParaRPr lang="en-US" sz="4000" dirty="0">
              <a:solidFill>
                <a:srgbClr val="00B050"/>
              </a:solidFill>
            </a:endParaRPr>
          </a:p>
        </p:txBody>
      </p:sp>
      <p:pic>
        <p:nvPicPr>
          <p:cNvPr id="3" name="Picture 2" descr="fig7-4"/>
          <p:cNvPicPr/>
          <p:nvPr/>
        </p:nvPicPr>
        <p:blipFill>
          <a:blip r:embed="rId2">
            <a:extLst>
              <a:ext uri="{28A0092B-C50C-407E-A947-70E740481C1C}">
                <a14:useLocalDpi xmlns:a14="http://schemas.microsoft.com/office/drawing/2010/main" val="0"/>
              </a:ext>
            </a:extLst>
          </a:blip>
          <a:srcRect/>
          <a:stretch>
            <a:fillRect/>
          </a:stretch>
        </p:blipFill>
        <p:spPr bwMode="auto">
          <a:xfrm>
            <a:off x="6246" y="1295400"/>
            <a:ext cx="7505699" cy="4152900"/>
          </a:xfrm>
          <a:prstGeom prst="rect">
            <a:avLst/>
          </a:prstGeom>
          <a:noFill/>
          <a:ln>
            <a:noFill/>
          </a:ln>
        </p:spPr>
      </p:pic>
      <p:sp>
        <p:nvSpPr>
          <p:cNvPr id="5" name="TextBox 4"/>
          <p:cNvSpPr txBox="1"/>
          <p:nvPr/>
        </p:nvSpPr>
        <p:spPr>
          <a:xfrm>
            <a:off x="7657504" y="1638672"/>
            <a:ext cx="1325762" cy="2554545"/>
          </a:xfrm>
          <a:prstGeom prst="rect">
            <a:avLst/>
          </a:prstGeom>
          <a:noFill/>
        </p:spPr>
        <p:txBody>
          <a:bodyPr wrap="square" rtlCol="0">
            <a:spAutoFit/>
          </a:bodyPr>
          <a:lstStyle/>
          <a:p>
            <a:r>
              <a:rPr lang="en-US" sz="2000" b="1" dirty="0" smtClean="0">
                <a:solidFill>
                  <a:srgbClr val="00B050"/>
                </a:solidFill>
              </a:rPr>
              <a:t>Assess progress in meeting scope, time, and cost goals</a:t>
            </a:r>
            <a:endParaRPr lang="en-US" sz="2000" b="1" dirty="0">
              <a:solidFill>
                <a:srgbClr val="00B050"/>
              </a:solidFill>
            </a:endParaRPr>
          </a:p>
        </p:txBody>
      </p:sp>
      <p:sp>
        <p:nvSpPr>
          <p:cNvPr id="7" name="TextBox 6"/>
          <p:cNvSpPr txBox="1"/>
          <p:nvPr/>
        </p:nvSpPr>
        <p:spPr>
          <a:xfrm>
            <a:off x="4157330" y="5953912"/>
            <a:ext cx="3518912" cy="338554"/>
          </a:xfrm>
          <a:prstGeom prst="rect">
            <a:avLst/>
          </a:prstGeom>
          <a:noFill/>
        </p:spPr>
        <p:txBody>
          <a:bodyPr wrap="none" rtlCol="0">
            <a:spAutoFit/>
          </a:bodyPr>
          <a:lstStyle/>
          <a:p>
            <a:r>
              <a:rPr lang="en-US" sz="1600" dirty="0" smtClean="0">
                <a:solidFill>
                  <a:schemeClr val="tx2"/>
                </a:solidFill>
              </a:rPr>
              <a:t>Copyright 2013 </a:t>
            </a:r>
            <a:r>
              <a:rPr lang="en-US" sz="1600" dirty="0" err="1" smtClean="0">
                <a:solidFill>
                  <a:schemeClr val="tx2"/>
                </a:solidFill>
              </a:rPr>
              <a:t>Schwalbe</a:t>
            </a:r>
            <a:r>
              <a:rPr lang="en-US" sz="1600" dirty="0" smtClean="0">
                <a:solidFill>
                  <a:schemeClr val="tx2"/>
                </a:solidFill>
              </a:rPr>
              <a:t> Publishing</a:t>
            </a:r>
            <a:endParaRPr lang="en-US" sz="1600" dirty="0">
              <a:solidFill>
                <a:schemeClr val="tx2"/>
              </a:solidFill>
            </a:endParaRPr>
          </a:p>
        </p:txBody>
      </p:sp>
    </p:spTree>
    <p:extLst>
      <p:ext uri="{BB962C8B-B14F-4D97-AF65-F5344CB8AC3E}">
        <p14:creationId xmlns:p14="http://schemas.microsoft.com/office/powerpoint/2010/main" val="4145721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1805" y="21236"/>
            <a:ext cx="8325460" cy="1066800"/>
          </a:xfrm>
          <a:noFill/>
        </p:spPr>
        <p:txBody>
          <a:bodyPr/>
          <a:lstStyle/>
          <a:p>
            <a:r>
              <a:rPr lang="en-US" sz="4000" dirty="0" smtClean="0">
                <a:solidFill>
                  <a:srgbClr val="00B050"/>
                </a:solidFill>
              </a:rPr>
              <a:t>Best Practice- Earned Value Management</a:t>
            </a:r>
            <a:endParaRPr lang="en-US" sz="4000" dirty="0">
              <a:solidFill>
                <a:srgbClr val="00B050"/>
              </a:solidFill>
            </a:endParaRPr>
          </a:p>
        </p:txBody>
      </p:sp>
      <p:sp>
        <p:nvSpPr>
          <p:cNvPr id="4" name="Content Placeholder 3"/>
          <p:cNvSpPr>
            <a:spLocks noGrp="1"/>
          </p:cNvSpPr>
          <p:nvPr>
            <p:ph idx="1"/>
          </p:nvPr>
        </p:nvSpPr>
        <p:spPr>
          <a:xfrm>
            <a:off x="151805" y="1310496"/>
            <a:ext cx="8638839" cy="4679156"/>
          </a:xfrm>
        </p:spPr>
        <p:txBody>
          <a:bodyPr/>
          <a:lstStyle/>
          <a:p>
            <a:r>
              <a:rPr lang="en-US" sz="1800" dirty="0">
                <a:solidFill>
                  <a:schemeClr val="tx2"/>
                </a:solidFill>
              </a:rPr>
              <a:t>The Centers for Medicare &amp; Medicaid Services (CMS) </a:t>
            </a:r>
            <a:r>
              <a:rPr lang="en-US" sz="1800" dirty="0" smtClean="0">
                <a:solidFill>
                  <a:schemeClr val="tx2"/>
                </a:solidFill>
              </a:rPr>
              <a:t>manages </a:t>
            </a:r>
            <a:r>
              <a:rPr lang="en-US" sz="1800" dirty="0">
                <a:solidFill>
                  <a:schemeClr val="tx2"/>
                </a:solidFill>
              </a:rPr>
              <a:t>approximately twenty percent of the entire Federal budget, so it is important that they use the taxpayers' dollars as efficiently and effectively as possible</a:t>
            </a:r>
            <a:r>
              <a:rPr lang="en-US" sz="1800" dirty="0" smtClean="0">
                <a:solidFill>
                  <a:schemeClr val="tx2"/>
                </a:solidFill>
              </a:rPr>
              <a:t>.</a:t>
            </a:r>
          </a:p>
          <a:p>
            <a:r>
              <a:rPr lang="en-US" sz="1800" dirty="0">
                <a:solidFill>
                  <a:schemeClr val="tx2"/>
                </a:solidFill>
              </a:rPr>
              <a:t> </a:t>
            </a:r>
            <a:r>
              <a:rPr lang="en-US" sz="1800" dirty="0" smtClean="0">
                <a:solidFill>
                  <a:schemeClr val="tx2"/>
                </a:solidFill>
              </a:rPr>
              <a:t>“</a:t>
            </a:r>
            <a:r>
              <a:rPr lang="en-US" sz="1800" dirty="0">
                <a:solidFill>
                  <a:schemeClr val="tx2"/>
                </a:solidFill>
              </a:rPr>
              <a:t>Once an investment—with its individual projects—is approved for funding, it falls to the investment manager and the </a:t>
            </a:r>
            <a:r>
              <a:rPr lang="en-US" sz="1800" b="1" dirty="0">
                <a:solidFill>
                  <a:srgbClr val="00B050"/>
                </a:solidFill>
              </a:rPr>
              <a:t>project managers</a:t>
            </a:r>
            <a:r>
              <a:rPr lang="en-US" sz="1800" b="1" dirty="0">
                <a:solidFill>
                  <a:srgbClr val="FF0000"/>
                </a:solidFill>
              </a:rPr>
              <a:t> </a:t>
            </a:r>
            <a:r>
              <a:rPr lang="en-US" sz="1800" dirty="0">
                <a:solidFill>
                  <a:schemeClr val="tx2"/>
                </a:solidFill>
              </a:rPr>
              <a:t>to insure that the projects are implemented successfully. Earned value monitoring and management provides early warning when a project is straying from its baseline plan, and shows whether actions taken to correct the situation are effective. Health and Human Services (HHS) requires that certain investments track and report on cost and schedule status monthly</a:t>
            </a:r>
            <a:r>
              <a:rPr lang="en-US" sz="1800" dirty="0" smtClean="0">
                <a:solidFill>
                  <a:schemeClr val="tx2"/>
                </a:solidFill>
              </a:rPr>
              <a:t>.”</a:t>
            </a:r>
            <a:r>
              <a:rPr lang="en-US" sz="1800" baseline="30000" dirty="0">
                <a:solidFill>
                  <a:schemeClr val="tx2"/>
                </a:solidFill>
              </a:rPr>
              <a:t>*</a:t>
            </a:r>
            <a:endParaRPr lang="en-US" sz="1800" dirty="0">
              <a:solidFill>
                <a:schemeClr val="tx2"/>
              </a:solidFill>
            </a:endParaRPr>
          </a:p>
        </p:txBody>
      </p:sp>
      <p:sp>
        <p:nvSpPr>
          <p:cNvPr id="5" name="TextBox 4"/>
          <p:cNvSpPr txBox="1"/>
          <p:nvPr/>
        </p:nvSpPr>
        <p:spPr>
          <a:xfrm>
            <a:off x="151805" y="5142673"/>
            <a:ext cx="8458795" cy="1107996"/>
          </a:xfrm>
          <a:prstGeom prst="rect">
            <a:avLst/>
          </a:prstGeom>
          <a:noFill/>
        </p:spPr>
        <p:txBody>
          <a:bodyPr wrap="square" rtlCol="0">
            <a:spAutoFit/>
          </a:bodyPr>
          <a:lstStyle/>
          <a:p>
            <a:r>
              <a:rPr lang="en-US" sz="1600" baseline="30000" dirty="0">
                <a:solidFill>
                  <a:schemeClr val="tx2"/>
                </a:solidFill>
              </a:rPr>
              <a:t>*</a:t>
            </a:r>
            <a:r>
              <a:rPr lang="en-US" sz="1600" dirty="0" smtClean="0">
                <a:solidFill>
                  <a:schemeClr val="tx2"/>
                </a:solidFill>
              </a:rPr>
              <a:t>CMS </a:t>
            </a:r>
            <a:r>
              <a:rPr lang="en-US" sz="1600" dirty="0">
                <a:solidFill>
                  <a:schemeClr val="tx2"/>
                </a:solidFill>
              </a:rPr>
              <a:t>Centers for Medicare &amp; Medicaid Services, Division of Information Technology </a:t>
            </a:r>
            <a:r>
              <a:rPr lang="en-US" sz="1600" dirty="0" smtClean="0">
                <a:solidFill>
                  <a:schemeClr val="tx2"/>
                </a:solidFill>
              </a:rPr>
              <a:t>Investment </a:t>
            </a:r>
            <a:r>
              <a:rPr lang="en-US" sz="1600" dirty="0">
                <a:solidFill>
                  <a:schemeClr val="tx2"/>
                </a:solidFill>
              </a:rPr>
              <a:t>Management Enterprise Architecture &amp; Strategy Group Office of Information Services, </a:t>
            </a:r>
            <a:r>
              <a:rPr lang="en-US" sz="1600" dirty="0" smtClean="0">
                <a:solidFill>
                  <a:schemeClr val="tx2"/>
                </a:solidFill>
              </a:rPr>
              <a:t>“</a:t>
            </a:r>
            <a:r>
              <a:rPr lang="en-US" sz="1600" dirty="0">
                <a:solidFill>
                  <a:schemeClr val="tx2"/>
                </a:solidFill>
              </a:rPr>
              <a:t>Earned Value Management Best Practices”  (Nov 19, 2009).</a:t>
            </a:r>
          </a:p>
          <a:p>
            <a:endParaRPr lang="en-US" dirty="0"/>
          </a:p>
        </p:txBody>
      </p:sp>
    </p:spTree>
    <p:extLst>
      <p:ext uri="{BB962C8B-B14F-4D97-AF65-F5344CB8AC3E}">
        <p14:creationId xmlns:p14="http://schemas.microsoft.com/office/powerpoint/2010/main" val="22232122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088" y="110661"/>
            <a:ext cx="8831461" cy="727540"/>
          </a:xfrm>
          <a:noFill/>
          <a:ln>
            <a:noFill/>
          </a:ln>
          <a:extLst/>
        </p:spPr>
        <p:txBody>
          <a:bodyPr vert="horz" wrap="square" lIns="35462" tIns="35462" rIns="35462" bIns="35462" numCol="1" anchor="ctr" anchorCtr="0" compatLnSpc="1">
            <a:prstTxWarp prst="textNoShape">
              <a:avLst/>
            </a:prstTxWarp>
          </a:bodyPr>
          <a:lstStyle/>
          <a:p>
            <a:r>
              <a:rPr lang="en-US" sz="4000" dirty="0">
                <a:solidFill>
                  <a:srgbClr val="00B050"/>
                </a:solidFill>
              </a:rPr>
              <a:t>Team Project Web Sites</a:t>
            </a:r>
          </a:p>
        </p:txBody>
      </p:sp>
      <p:pic>
        <p:nvPicPr>
          <p:cNvPr id="3" name="Picture 2"/>
          <p:cNvPicPr/>
          <p:nvPr/>
        </p:nvPicPr>
        <p:blipFill rotWithShape="1">
          <a:blip r:embed="rId2" cstate="email">
            <a:extLst>
              <a:ext uri="{28A0092B-C50C-407E-A947-70E740481C1C}">
                <a14:useLocalDpi xmlns:a14="http://schemas.microsoft.com/office/drawing/2010/main" val="0"/>
              </a:ext>
            </a:extLst>
          </a:blip>
          <a:srcRect b="1899"/>
          <a:stretch/>
        </p:blipFill>
        <p:spPr bwMode="auto">
          <a:xfrm>
            <a:off x="198340" y="838201"/>
            <a:ext cx="5972175" cy="5388174"/>
          </a:xfrm>
          <a:prstGeom prst="rect">
            <a:avLst/>
          </a:prstGeom>
          <a:ln>
            <a:noFill/>
          </a:ln>
          <a:extLst>
            <a:ext uri="{53640926-AAD7-44D8-BBD7-CCE9431645EC}">
              <a14:shadowObscured xmlns:a14="http://schemas.microsoft.com/office/drawing/2010/main"/>
            </a:ext>
          </a:extLst>
        </p:spPr>
      </p:pic>
      <p:sp>
        <p:nvSpPr>
          <p:cNvPr id="5" name="TextBox 4"/>
          <p:cNvSpPr txBox="1"/>
          <p:nvPr/>
        </p:nvSpPr>
        <p:spPr>
          <a:xfrm>
            <a:off x="6323852" y="2638771"/>
            <a:ext cx="2611325" cy="1200329"/>
          </a:xfrm>
          <a:prstGeom prst="rect">
            <a:avLst/>
          </a:prstGeom>
          <a:noFill/>
        </p:spPr>
        <p:txBody>
          <a:bodyPr wrap="square" rtlCol="0">
            <a:spAutoFit/>
          </a:bodyPr>
          <a:lstStyle/>
          <a:p>
            <a:r>
              <a:rPr lang="en-US" sz="2400" b="1" dirty="0" smtClean="0">
                <a:solidFill>
                  <a:srgbClr val="00B050"/>
                </a:solidFill>
              </a:rPr>
              <a:t>Great communications tool</a:t>
            </a:r>
            <a:endParaRPr lang="en-US" sz="2400" b="1" dirty="0">
              <a:solidFill>
                <a:srgbClr val="00B050"/>
              </a:solidFill>
            </a:endParaRPr>
          </a:p>
        </p:txBody>
      </p:sp>
      <p:sp>
        <p:nvSpPr>
          <p:cNvPr id="7" name="TextBox 6"/>
          <p:cNvSpPr txBox="1"/>
          <p:nvPr/>
        </p:nvSpPr>
        <p:spPr>
          <a:xfrm>
            <a:off x="3810000" y="5659723"/>
            <a:ext cx="3518912" cy="338554"/>
          </a:xfrm>
          <a:prstGeom prst="rect">
            <a:avLst/>
          </a:prstGeom>
          <a:noFill/>
        </p:spPr>
        <p:txBody>
          <a:bodyPr wrap="none" rtlCol="0">
            <a:spAutoFit/>
          </a:bodyPr>
          <a:lstStyle/>
          <a:p>
            <a:r>
              <a:rPr lang="en-US" sz="1600" dirty="0" smtClean="0">
                <a:solidFill>
                  <a:schemeClr val="tx2"/>
                </a:solidFill>
              </a:rPr>
              <a:t>Copyright 2013 </a:t>
            </a:r>
            <a:r>
              <a:rPr lang="en-US" sz="1600" dirty="0" err="1" smtClean="0">
                <a:solidFill>
                  <a:schemeClr val="tx2"/>
                </a:solidFill>
              </a:rPr>
              <a:t>Schwalbe</a:t>
            </a:r>
            <a:r>
              <a:rPr lang="en-US" sz="1600" dirty="0" smtClean="0">
                <a:solidFill>
                  <a:schemeClr val="tx2"/>
                </a:solidFill>
              </a:rPr>
              <a:t> Publishing</a:t>
            </a:r>
            <a:endParaRPr lang="en-US" sz="1600" dirty="0">
              <a:solidFill>
                <a:schemeClr val="tx2"/>
              </a:solidFill>
            </a:endParaRPr>
          </a:p>
        </p:txBody>
      </p:sp>
    </p:spTree>
    <p:extLst>
      <p:ext uri="{BB962C8B-B14F-4D97-AF65-F5344CB8AC3E}">
        <p14:creationId xmlns:p14="http://schemas.microsoft.com/office/powerpoint/2010/main" val="3434217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152400"/>
            <a:ext cx="8153400" cy="1066800"/>
          </a:xfrm>
          <a:noFill/>
        </p:spPr>
        <p:txBody>
          <a:bodyPr/>
          <a:lstStyle/>
          <a:p>
            <a:r>
              <a:rPr lang="en-US" sz="4000" dirty="0">
                <a:solidFill>
                  <a:srgbClr val="FF6600"/>
                </a:solidFill>
                <a:latin typeface="+mn-lt"/>
              </a:rPr>
              <a:t>Teaching Approaches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84651603"/>
              </p:ext>
            </p:extLst>
          </p:nvPr>
        </p:nvGraphicFramePr>
        <p:xfrm>
          <a:off x="450122" y="1143000"/>
          <a:ext cx="7975599" cy="48053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71581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7"/>
          <p:cNvGrpSpPr/>
          <p:nvPr/>
        </p:nvGrpSpPr>
        <p:grpSpPr>
          <a:xfrm>
            <a:off x="2379352" y="1873694"/>
            <a:ext cx="1484046" cy="1241439"/>
            <a:chOff x="2478975" y="1928286"/>
            <a:chExt cx="1484046" cy="1241439"/>
          </a:xfrm>
        </p:grpSpPr>
        <p:pic>
          <p:nvPicPr>
            <p:cNvPr id="6" name="Picture 5" descr="traffic-cone-1024x1280.jpg"/>
            <p:cNvPicPr>
              <a:picLocks noChangeAspect="1"/>
            </p:cNvPicPr>
            <p:nvPr/>
          </p:nvPicPr>
          <p:blipFill>
            <a:blip r:embed="rId3" cstate="email"/>
            <a:stretch>
              <a:fillRect/>
            </a:stretch>
          </p:blipFill>
          <p:spPr>
            <a:xfrm>
              <a:off x="2769476" y="1928286"/>
              <a:ext cx="811924" cy="1121229"/>
            </a:xfrm>
            <a:prstGeom prst="rect">
              <a:avLst/>
            </a:prstGeom>
          </p:spPr>
        </p:pic>
        <p:sp>
          <p:nvSpPr>
            <p:cNvPr id="7" name="Ellipse 142"/>
            <p:cNvSpPr/>
            <p:nvPr/>
          </p:nvSpPr>
          <p:spPr bwMode="auto">
            <a:xfrm>
              <a:off x="2478975" y="2788725"/>
              <a:ext cx="1484046" cy="381000"/>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p>
              <a:pPr algn="ctr">
                <a:defRPr/>
              </a:pPr>
              <a:endParaRPr lang="en-US" dirty="0">
                <a:solidFill>
                  <a:srgbClr val="FFFFFF"/>
                </a:solidFill>
                <a:latin typeface="Calibri" pitchFamily="34" charset="0"/>
                <a:ea typeface="ＭＳ Ｐゴシック" pitchFamily="-111" charset="-128"/>
              </a:endParaRPr>
            </a:p>
          </p:txBody>
        </p:sp>
      </p:grpSp>
      <p:sp>
        <p:nvSpPr>
          <p:cNvPr id="8" name="Freeform 7"/>
          <p:cNvSpPr/>
          <p:nvPr/>
        </p:nvSpPr>
        <p:spPr>
          <a:xfrm>
            <a:off x="2025870" y="1177895"/>
            <a:ext cx="3505200" cy="4097288"/>
          </a:xfrm>
          <a:custGeom>
            <a:avLst/>
            <a:gdLst>
              <a:gd name="connsiteX0" fmla="*/ 394138 w 3042745"/>
              <a:gd name="connsiteY0" fmla="*/ 4461641 h 4461641"/>
              <a:gd name="connsiteX1" fmla="*/ 1040524 w 3042745"/>
              <a:gd name="connsiteY1" fmla="*/ 4083269 h 4461641"/>
              <a:gd name="connsiteX2" fmla="*/ 141890 w 3042745"/>
              <a:gd name="connsiteY2" fmla="*/ 2758966 h 4461641"/>
              <a:gd name="connsiteX3" fmla="*/ 1891862 w 3042745"/>
              <a:gd name="connsiteY3" fmla="*/ 1876097 h 4461641"/>
              <a:gd name="connsiteX4" fmla="*/ 1292773 w 3042745"/>
              <a:gd name="connsiteY4" fmla="*/ 756745 h 4461641"/>
              <a:gd name="connsiteX5" fmla="*/ 3042745 w 3042745"/>
              <a:gd name="connsiteY5" fmla="*/ 0 h 446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2745" h="4461641">
                <a:moveTo>
                  <a:pt x="394138" y="4461641"/>
                </a:moveTo>
                <a:cubicBezTo>
                  <a:pt x="738351" y="4414344"/>
                  <a:pt x="1082565" y="4367048"/>
                  <a:pt x="1040524" y="4083269"/>
                </a:cubicBezTo>
                <a:cubicBezTo>
                  <a:pt x="998483" y="3799490"/>
                  <a:pt x="0" y="3126828"/>
                  <a:pt x="141890" y="2758966"/>
                </a:cubicBezTo>
                <a:cubicBezTo>
                  <a:pt x="283780" y="2391104"/>
                  <a:pt x="1700048" y="2209800"/>
                  <a:pt x="1891862" y="1876097"/>
                </a:cubicBezTo>
                <a:cubicBezTo>
                  <a:pt x="2083676" y="1542394"/>
                  <a:pt x="1100959" y="1069428"/>
                  <a:pt x="1292773" y="756745"/>
                </a:cubicBezTo>
                <a:cubicBezTo>
                  <a:pt x="1484587" y="444062"/>
                  <a:pt x="2263666" y="222031"/>
                  <a:pt x="3042745" y="0"/>
                </a:cubicBezTo>
              </a:path>
            </a:pathLst>
          </a:custGeom>
          <a:ln w="76200">
            <a:solidFill>
              <a:schemeClr val="tx1"/>
            </a:solidFill>
            <a:tailEnd type="triangle"/>
          </a:ln>
          <a:scene3d>
            <a:camera prst="perspectiveRelaxed" fov="7200000"/>
            <a:lightRig rig="threePt" dir="t"/>
          </a:scene3d>
          <a:sp3d extrusionH="190500">
            <a:bevelT prst="convex"/>
            <a:extrusionClr>
              <a:schemeClr val="bg2">
                <a:lumMod val="50000"/>
              </a:schemeClr>
            </a:extrusionClr>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Calibri" pitchFamily="34" charset="0"/>
            </a:endParaRPr>
          </a:p>
        </p:txBody>
      </p:sp>
      <p:grpSp>
        <p:nvGrpSpPr>
          <p:cNvPr id="9" name="Group 55"/>
          <p:cNvGrpSpPr/>
          <p:nvPr/>
        </p:nvGrpSpPr>
        <p:grpSpPr>
          <a:xfrm>
            <a:off x="-457200" y="3526808"/>
            <a:ext cx="3614200" cy="2709025"/>
            <a:chOff x="-457200" y="3581400"/>
            <a:chExt cx="3614200" cy="2709025"/>
          </a:xfrm>
        </p:grpSpPr>
        <p:pic>
          <p:nvPicPr>
            <p:cNvPr id="10" name="Picture 9" descr="traffic-cone-1024x1280.jpg"/>
            <p:cNvPicPr>
              <a:picLocks noChangeAspect="1"/>
            </p:cNvPicPr>
            <p:nvPr/>
          </p:nvPicPr>
          <p:blipFill>
            <a:blip r:embed="rId4" cstate="email"/>
            <a:stretch>
              <a:fillRect/>
            </a:stretch>
          </p:blipFill>
          <p:spPr>
            <a:xfrm>
              <a:off x="260131" y="3581400"/>
              <a:ext cx="1765738" cy="2438400"/>
            </a:xfrm>
            <a:prstGeom prst="rect">
              <a:avLst/>
            </a:prstGeom>
          </p:spPr>
        </p:pic>
        <p:sp>
          <p:nvSpPr>
            <p:cNvPr id="11" name="Ellipse 142"/>
            <p:cNvSpPr/>
            <p:nvPr/>
          </p:nvSpPr>
          <p:spPr bwMode="auto">
            <a:xfrm>
              <a:off x="-457200" y="5486400"/>
              <a:ext cx="3614200" cy="804025"/>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p>
              <a:pPr algn="ctr">
                <a:defRPr/>
              </a:pPr>
              <a:endParaRPr lang="en-US" dirty="0">
                <a:solidFill>
                  <a:srgbClr val="FFFFFF"/>
                </a:solidFill>
                <a:latin typeface="Calibri" pitchFamily="34" charset="0"/>
                <a:ea typeface="ＭＳ Ｐゴシック" pitchFamily="-111" charset="-128"/>
              </a:endParaRPr>
            </a:p>
          </p:txBody>
        </p:sp>
      </p:grpSp>
      <p:grpSp>
        <p:nvGrpSpPr>
          <p:cNvPr id="12" name="Group 50"/>
          <p:cNvGrpSpPr/>
          <p:nvPr/>
        </p:nvGrpSpPr>
        <p:grpSpPr>
          <a:xfrm>
            <a:off x="1524000" y="4837092"/>
            <a:ext cx="6400798" cy="1231106"/>
            <a:chOff x="1524000" y="4948535"/>
            <a:chExt cx="6624990" cy="1231106"/>
          </a:xfrm>
        </p:grpSpPr>
        <p:cxnSp>
          <p:nvCxnSpPr>
            <p:cNvPr id="13" name="Straight Connector 12"/>
            <p:cNvCxnSpPr/>
            <p:nvPr/>
          </p:nvCxnSpPr>
          <p:spPr>
            <a:xfrm flipV="1">
              <a:off x="1524000" y="5410200"/>
              <a:ext cx="4800600" cy="72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114800" y="4948535"/>
              <a:ext cx="2749658" cy="492443"/>
            </a:xfrm>
            <a:prstGeom prst="rect">
              <a:avLst/>
            </a:prstGeom>
            <a:noFill/>
          </p:spPr>
          <p:txBody>
            <a:bodyPr wrap="none" rtlCol="0">
              <a:spAutoFit/>
            </a:bodyPr>
            <a:lstStyle/>
            <a:p>
              <a:r>
                <a:rPr lang="en-US" sz="2600" b="1" dirty="0" smtClean="0">
                  <a:latin typeface="Calibri" pitchFamily="34" charset="0"/>
                </a:rPr>
                <a:t>Little basis in topic</a:t>
              </a:r>
              <a:endParaRPr lang="en-US" sz="2600" b="1" dirty="0">
                <a:latin typeface="Calibri" pitchFamily="34" charset="0"/>
              </a:endParaRPr>
            </a:p>
          </p:txBody>
        </p:sp>
        <p:sp>
          <p:nvSpPr>
            <p:cNvPr id="15" name="TextBox 14"/>
            <p:cNvSpPr txBox="1"/>
            <p:nvPr/>
          </p:nvSpPr>
          <p:spPr>
            <a:xfrm>
              <a:off x="4205932" y="5410200"/>
              <a:ext cx="3943058" cy="769441"/>
            </a:xfrm>
            <a:prstGeom prst="rect">
              <a:avLst/>
            </a:prstGeom>
            <a:noFill/>
          </p:spPr>
          <p:txBody>
            <a:bodyPr wrap="square" rtlCol="0">
              <a:spAutoFit/>
            </a:bodyPr>
            <a:lstStyle/>
            <a:p>
              <a:r>
                <a:rPr lang="en-US" sz="2200" dirty="0" smtClean="0">
                  <a:latin typeface="Calibri" pitchFamily="34" charset="0"/>
                </a:rPr>
                <a:t>Business, project management, healthcare, basic software</a:t>
              </a:r>
              <a:endParaRPr lang="en-US" sz="2200" dirty="0">
                <a:latin typeface="Calibri" pitchFamily="34" charset="0"/>
              </a:endParaRPr>
            </a:p>
          </p:txBody>
        </p:sp>
      </p:grpSp>
      <p:grpSp>
        <p:nvGrpSpPr>
          <p:cNvPr id="16" name="Group 51"/>
          <p:cNvGrpSpPr/>
          <p:nvPr/>
        </p:nvGrpSpPr>
        <p:grpSpPr>
          <a:xfrm>
            <a:off x="2898414" y="3561116"/>
            <a:ext cx="4380092" cy="1085909"/>
            <a:chOff x="2819400" y="3810000"/>
            <a:chExt cx="4380092" cy="1085909"/>
          </a:xfrm>
        </p:grpSpPr>
        <p:cxnSp>
          <p:nvCxnSpPr>
            <p:cNvPr id="17" name="Straight Connector 16"/>
            <p:cNvCxnSpPr/>
            <p:nvPr/>
          </p:nvCxnSpPr>
          <p:spPr>
            <a:xfrm>
              <a:off x="2819400" y="4202668"/>
              <a:ext cx="3429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191000" y="3810000"/>
              <a:ext cx="2472402" cy="461665"/>
            </a:xfrm>
            <a:prstGeom prst="rect">
              <a:avLst/>
            </a:prstGeom>
            <a:noFill/>
          </p:spPr>
          <p:txBody>
            <a:bodyPr wrap="none" rtlCol="0">
              <a:spAutoFit/>
            </a:bodyPr>
            <a:lstStyle/>
            <a:p>
              <a:r>
                <a:rPr lang="en-US" sz="2400" b="1" dirty="0" smtClean="0">
                  <a:latin typeface="Calibri" pitchFamily="34" charset="0"/>
                </a:rPr>
                <a:t>Access to projects</a:t>
              </a:r>
              <a:endParaRPr lang="en-US" sz="2400" b="1" dirty="0">
                <a:latin typeface="Calibri" pitchFamily="34" charset="0"/>
              </a:endParaRPr>
            </a:p>
          </p:txBody>
        </p:sp>
        <p:sp>
          <p:nvSpPr>
            <p:cNvPr id="19" name="TextBox 18"/>
            <p:cNvSpPr txBox="1"/>
            <p:nvPr/>
          </p:nvSpPr>
          <p:spPr>
            <a:xfrm>
              <a:off x="3505200" y="4126468"/>
              <a:ext cx="3694292" cy="769441"/>
            </a:xfrm>
            <a:prstGeom prst="rect">
              <a:avLst/>
            </a:prstGeom>
            <a:noFill/>
          </p:spPr>
          <p:txBody>
            <a:bodyPr wrap="square" rtlCol="0">
              <a:spAutoFit/>
            </a:bodyPr>
            <a:lstStyle/>
            <a:p>
              <a:r>
                <a:rPr lang="en-US" sz="2200" dirty="0" smtClean="0">
                  <a:latin typeface="Calibri" pitchFamily="34" charset="0"/>
                </a:rPr>
                <a:t>Privacy, complexity, timeframe, prior knowledge</a:t>
              </a:r>
              <a:endParaRPr lang="en-US" sz="2200" dirty="0">
                <a:latin typeface="Calibri" pitchFamily="34" charset="0"/>
              </a:endParaRPr>
            </a:p>
          </p:txBody>
        </p:sp>
      </p:grpSp>
      <p:grpSp>
        <p:nvGrpSpPr>
          <p:cNvPr id="20" name="Group 52"/>
          <p:cNvGrpSpPr/>
          <p:nvPr/>
        </p:nvGrpSpPr>
        <p:grpSpPr>
          <a:xfrm>
            <a:off x="2844800" y="2434608"/>
            <a:ext cx="5410200" cy="1150441"/>
            <a:chOff x="3352800" y="2750403"/>
            <a:chExt cx="5410200" cy="1150441"/>
          </a:xfrm>
        </p:grpSpPr>
        <p:sp>
          <p:nvSpPr>
            <p:cNvPr id="21" name="TextBox 20"/>
            <p:cNvSpPr txBox="1"/>
            <p:nvPr/>
          </p:nvSpPr>
          <p:spPr>
            <a:xfrm>
              <a:off x="6168456" y="2750403"/>
              <a:ext cx="817952" cy="461665"/>
            </a:xfrm>
            <a:prstGeom prst="rect">
              <a:avLst/>
            </a:prstGeom>
            <a:noFill/>
          </p:spPr>
          <p:txBody>
            <a:bodyPr wrap="none" rtlCol="0">
              <a:spAutoFit/>
            </a:bodyPr>
            <a:lstStyle/>
            <a:p>
              <a:r>
                <a:rPr lang="en-US" sz="2400" b="1" dirty="0" smtClean="0">
                  <a:latin typeface="Calibri" pitchFamily="34" charset="0"/>
                </a:rPr>
                <a:t>Time</a:t>
              </a:r>
              <a:endParaRPr lang="en-US" sz="2400" b="1" dirty="0">
                <a:latin typeface="Calibri" pitchFamily="34" charset="0"/>
              </a:endParaRPr>
            </a:p>
          </p:txBody>
        </p:sp>
        <p:sp>
          <p:nvSpPr>
            <p:cNvPr id="22" name="TextBox 21"/>
            <p:cNvSpPr txBox="1"/>
            <p:nvPr/>
          </p:nvSpPr>
          <p:spPr>
            <a:xfrm>
              <a:off x="5691496" y="3131403"/>
              <a:ext cx="2971800" cy="769441"/>
            </a:xfrm>
            <a:prstGeom prst="rect">
              <a:avLst/>
            </a:prstGeom>
            <a:noFill/>
          </p:spPr>
          <p:txBody>
            <a:bodyPr wrap="square" rtlCol="0">
              <a:spAutoFit/>
            </a:bodyPr>
            <a:lstStyle/>
            <a:p>
              <a:pPr algn="ctr"/>
              <a:r>
                <a:rPr lang="en-US" sz="2200" dirty="0" smtClean="0">
                  <a:latin typeface="Calibri" pitchFamily="34" charset="0"/>
                </a:rPr>
                <a:t>Group, you, client, breaks, graduation</a:t>
              </a:r>
              <a:endParaRPr lang="en-US" sz="2200" dirty="0">
                <a:latin typeface="Calibri" pitchFamily="34" charset="0"/>
              </a:endParaRPr>
            </a:p>
          </p:txBody>
        </p:sp>
        <p:cxnSp>
          <p:nvCxnSpPr>
            <p:cNvPr id="23" name="Straight Connector 22"/>
            <p:cNvCxnSpPr/>
            <p:nvPr/>
          </p:nvCxnSpPr>
          <p:spPr>
            <a:xfrm>
              <a:off x="3352800" y="3124200"/>
              <a:ext cx="5410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 name="Group 49"/>
          <p:cNvGrpSpPr/>
          <p:nvPr/>
        </p:nvGrpSpPr>
        <p:grpSpPr>
          <a:xfrm>
            <a:off x="4715449" y="1289712"/>
            <a:ext cx="1026847" cy="1066800"/>
            <a:chOff x="4495800" y="1143000"/>
            <a:chExt cx="1026847" cy="1066800"/>
          </a:xfrm>
        </p:grpSpPr>
        <p:grpSp>
          <p:nvGrpSpPr>
            <p:cNvPr id="25" name="Group 24"/>
            <p:cNvGrpSpPr/>
            <p:nvPr/>
          </p:nvGrpSpPr>
          <p:grpSpPr>
            <a:xfrm>
              <a:off x="4495800" y="1143000"/>
              <a:ext cx="1026847" cy="1066800"/>
              <a:chOff x="4764353" y="1447800"/>
              <a:chExt cx="1026847" cy="1066800"/>
            </a:xfrm>
          </p:grpSpPr>
          <p:sp>
            <p:nvSpPr>
              <p:cNvPr id="27" name="Ellipse 142"/>
              <p:cNvSpPr/>
              <p:nvPr/>
            </p:nvSpPr>
            <p:spPr bwMode="auto">
              <a:xfrm>
                <a:off x="4764353" y="2286001"/>
                <a:ext cx="1026847" cy="228599"/>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p>
                <a:pPr algn="ctr">
                  <a:defRPr/>
                </a:pPr>
                <a:endParaRPr lang="en-US" dirty="0">
                  <a:solidFill>
                    <a:srgbClr val="FFFFFF"/>
                  </a:solidFill>
                  <a:latin typeface="Calibri" pitchFamily="34" charset="0"/>
                  <a:ea typeface="ＭＳ Ｐゴシック" pitchFamily="-111" charset="-128"/>
                </a:endParaRPr>
              </a:p>
            </p:txBody>
          </p:sp>
          <p:pic>
            <p:nvPicPr>
              <p:cNvPr id="28" name="Picture 6" descr="D:\Some example templates\Useful vectors 1\PNG\Untitled-1.png"/>
              <p:cNvPicPr>
                <a:picLocks noChangeAspect="1" noChangeArrowheads="1"/>
              </p:cNvPicPr>
              <p:nvPr/>
            </p:nvPicPr>
            <p:blipFill>
              <a:blip r:embed="rId5" cstate="email"/>
              <a:srcRect/>
              <a:stretch>
                <a:fillRect/>
              </a:stretch>
            </p:blipFill>
            <p:spPr bwMode="auto">
              <a:xfrm>
                <a:off x="4800600" y="1447800"/>
                <a:ext cx="990600" cy="990600"/>
              </a:xfrm>
              <a:prstGeom prst="rect">
                <a:avLst/>
              </a:prstGeom>
              <a:noFill/>
            </p:spPr>
          </p:pic>
        </p:grpSp>
        <p:sp>
          <p:nvSpPr>
            <p:cNvPr id="26" name="TextBox 25"/>
            <p:cNvSpPr txBox="1"/>
            <p:nvPr/>
          </p:nvSpPr>
          <p:spPr>
            <a:xfrm>
              <a:off x="4572000" y="1443335"/>
              <a:ext cx="900183" cy="461665"/>
            </a:xfrm>
            <a:prstGeom prst="rect">
              <a:avLst/>
            </a:prstGeom>
            <a:noFill/>
          </p:spPr>
          <p:txBody>
            <a:bodyPr wrap="none" rtlCol="0">
              <a:spAutoFit/>
            </a:bodyPr>
            <a:lstStyle/>
            <a:p>
              <a:r>
                <a:rPr lang="en-US" sz="2400" b="1" dirty="0" smtClean="0">
                  <a:solidFill>
                    <a:schemeClr val="bg1"/>
                  </a:solidFill>
                  <a:latin typeface="Calibri" pitchFamily="34" charset="0"/>
                </a:rPr>
                <a:t>GOAL</a:t>
              </a:r>
              <a:endParaRPr lang="en-US" sz="2400" b="1" dirty="0">
                <a:solidFill>
                  <a:schemeClr val="bg1"/>
                </a:solidFill>
                <a:latin typeface="Calibri" pitchFamily="34" charset="0"/>
              </a:endParaRPr>
            </a:p>
          </p:txBody>
        </p:sp>
      </p:grpSp>
      <p:grpSp>
        <p:nvGrpSpPr>
          <p:cNvPr id="29" name="Group 53"/>
          <p:cNvGrpSpPr/>
          <p:nvPr/>
        </p:nvGrpSpPr>
        <p:grpSpPr>
          <a:xfrm>
            <a:off x="4191000" y="1630043"/>
            <a:ext cx="4800600" cy="897811"/>
            <a:chOff x="4191000" y="1595735"/>
            <a:chExt cx="4800600" cy="897811"/>
          </a:xfrm>
        </p:grpSpPr>
        <p:cxnSp>
          <p:nvCxnSpPr>
            <p:cNvPr id="30" name="Straight Connector 29"/>
            <p:cNvCxnSpPr/>
            <p:nvPr/>
          </p:nvCxnSpPr>
          <p:spPr>
            <a:xfrm flipV="1">
              <a:off x="4191000" y="1981200"/>
              <a:ext cx="4572000" cy="72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629400" y="1595735"/>
              <a:ext cx="1578227" cy="461665"/>
            </a:xfrm>
            <a:prstGeom prst="rect">
              <a:avLst/>
            </a:prstGeom>
            <a:noFill/>
          </p:spPr>
          <p:txBody>
            <a:bodyPr wrap="none" rtlCol="0">
              <a:spAutoFit/>
            </a:bodyPr>
            <a:lstStyle/>
            <a:p>
              <a:r>
                <a:rPr lang="en-US" sz="2400" b="1" dirty="0" smtClean="0">
                  <a:latin typeface="Calibri" pitchFamily="34" charset="0"/>
                </a:rPr>
                <a:t>Healthcare</a:t>
              </a:r>
              <a:endParaRPr lang="en-US" sz="2400" b="1" dirty="0">
                <a:latin typeface="Calibri" pitchFamily="34" charset="0"/>
              </a:endParaRPr>
            </a:p>
          </p:txBody>
        </p:sp>
        <p:sp>
          <p:nvSpPr>
            <p:cNvPr id="32" name="TextBox 31"/>
            <p:cNvSpPr txBox="1"/>
            <p:nvPr/>
          </p:nvSpPr>
          <p:spPr>
            <a:xfrm>
              <a:off x="6019800" y="2062659"/>
              <a:ext cx="2971800" cy="430887"/>
            </a:xfrm>
            <a:prstGeom prst="rect">
              <a:avLst/>
            </a:prstGeom>
            <a:noFill/>
          </p:spPr>
          <p:txBody>
            <a:bodyPr wrap="square" rtlCol="0">
              <a:spAutoFit/>
            </a:bodyPr>
            <a:lstStyle/>
            <a:p>
              <a:pPr algn="ctr"/>
              <a:r>
                <a:rPr lang="en-US" sz="2200" dirty="0" smtClean="0">
                  <a:latin typeface="Calibri" pitchFamily="34" charset="0"/>
                </a:rPr>
                <a:t>Quality, real effect </a:t>
              </a:r>
              <a:endParaRPr lang="en-US" sz="2200" dirty="0">
                <a:latin typeface="Calibri" pitchFamily="34" charset="0"/>
              </a:endParaRPr>
            </a:p>
          </p:txBody>
        </p:sp>
      </p:grpSp>
      <p:grpSp>
        <p:nvGrpSpPr>
          <p:cNvPr id="34" name="Group 56"/>
          <p:cNvGrpSpPr/>
          <p:nvPr/>
        </p:nvGrpSpPr>
        <p:grpSpPr>
          <a:xfrm>
            <a:off x="1371600" y="2929298"/>
            <a:ext cx="2895600" cy="1664310"/>
            <a:chOff x="1066800" y="3046954"/>
            <a:chExt cx="2895600" cy="1664310"/>
          </a:xfrm>
        </p:grpSpPr>
        <p:pic>
          <p:nvPicPr>
            <p:cNvPr id="35" name="Picture 34" descr="traffic-cone-1024x1280.jpg"/>
            <p:cNvPicPr>
              <a:picLocks noChangeAspect="1"/>
            </p:cNvPicPr>
            <p:nvPr/>
          </p:nvPicPr>
          <p:blipFill>
            <a:blip r:embed="rId6" cstate="email"/>
            <a:stretch>
              <a:fillRect/>
            </a:stretch>
          </p:blipFill>
          <p:spPr>
            <a:xfrm>
              <a:off x="1782107" y="3046954"/>
              <a:ext cx="1070093" cy="1477748"/>
            </a:xfrm>
            <a:prstGeom prst="rect">
              <a:avLst/>
            </a:prstGeom>
          </p:spPr>
        </p:pic>
        <p:sp>
          <p:nvSpPr>
            <p:cNvPr id="36" name="Ellipse 142"/>
            <p:cNvSpPr/>
            <p:nvPr/>
          </p:nvSpPr>
          <p:spPr bwMode="auto">
            <a:xfrm>
              <a:off x="1066800" y="4101664"/>
              <a:ext cx="2895600" cy="609600"/>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p>
              <a:pPr algn="ctr">
                <a:defRPr/>
              </a:pPr>
              <a:endParaRPr lang="en-US" dirty="0">
                <a:solidFill>
                  <a:srgbClr val="FFFFFF"/>
                </a:solidFill>
                <a:latin typeface="Calibri" pitchFamily="34" charset="0"/>
                <a:ea typeface="ＭＳ Ｐゴシック" pitchFamily="-111" charset="-128"/>
              </a:endParaRPr>
            </a:p>
          </p:txBody>
        </p:sp>
      </p:grpSp>
      <p:grpSp>
        <p:nvGrpSpPr>
          <p:cNvPr id="37" name="Group 58"/>
          <p:cNvGrpSpPr/>
          <p:nvPr/>
        </p:nvGrpSpPr>
        <p:grpSpPr>
          <a:xfrm>
            <a:off x="3581400" y="1908392"/>
            <a:ext cx="1219200" cy="987041"/>
            <a:chOff x="3581400" y="1962984"/>
            <a:chExt cx="1219200" cy="987041"/>
          </a:xfrm>
        </p:grpSpPr>
        <p:pic>
          <p:nvPicPr>
            <p:cNvPr id="38" name="Picture 37" descr="traffic-cone-1024x1280.jpg"/>
            <p:cNvPicPr>
              <a:picLocks noChangeAspect="1"/>
            </p:cNvPicPr>
            <p:nvPr/>
          </p:nvPicPr>
          <p:blipFill>
            <a:blip r:embed="rId7" cstate="email"/>
            <a:stretch>
              <a:fillRect/>
            </a:stretch>
          </p:blipFill>
          <p:spPr>
            <a:xfrm>
              <a:off x="3899023" y="1962984"/>
              <a:ext cx="675341" cy="932615"/>
            </a:xfrm>
            <a:prstGeom prst="rect">
              <a:avLst/>
            </a:prstGeom>
          </p:spPr>
        </p:pic>
        <p:sp>
          <p:nvSpPr>
            <p:cNvPr id="39" name="Ellipse 142"/>
            <p:cNvSpPr/>
            <p:nvPr/>
          </p:nvSpPr>
          <p:spPr bwMode="auto">
            <a:xfrm>
              <a:off x="3581400" y="2754998"/>
              <a:ext cx="1219200" cy="195027"/>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p>
              <a:pPr algn="ctr">
                <a:defRPr/>
              </a:pPr>
              <a:endParaRPr lang="en-US" dirty="0">
                <a:solidFill>
                  <a:srgbClr val="FFFFFF"/>
                </a:solidFill>
                <a:latin typeface="Calibri" pitchFamily="34" charset="0"/>
                <a:ea typeface="ＭＳ Ｐゴシック" pitchFamily="-111" charset="-128"/>
              </a:endParaRPr>
            </a:p>
          </p:txBody>
        </p:sp>
      </p:grpSp>
      <p:sp>
        <p:nvSpPr>
          <p:cNvPr id="40" name="Title 41"/>
          <p:cNvSpPr txBox="1">
            <a:spLocks/>
          </p:cNvSpPr>
          <p:nvPr/>
        </p:nvSpPr>
        <p:spPr bwMode="auto">
          <a:xfrm>
            <a:off x="381000" y="0"/>
            <a:ext cx="7543798" cy="1143000"/>
          </a:xfrm>
          <a:prstGeom prst="rect">
            <a:avLst/>
          </a:prstGeom>
          <a:noFill/>
          <a:ln>
            <a:noFill/>
          </a:ln>
          <a:extLst>
            <a:ext uri="{FAA26D3D-D897-4be2-8F04-BA451C77F1D7}">
              <ma14:placeholderFlag xmlns="" xmlns:ma14="http://schemas.microsoft.com/office/mac/drawingml/2011/main" val="1"/>
            </a:ext>
          </a:extLst>
        </p:spPr>
        <p:txBody>
          <a:bodyPr vert="horz" wrap="square" lIns="35462" tIns="35462" rIns="35462" bIns="35462" numCol="1" anchor="ctr" anchorCtr="0" compatLnSpc="1">
            <a:prstTxWarp prst="textNoShape">
              <a:avLst/>
            </a:prstTxWarp>
          </a:bodyPr>
          <a:lstStyle>
            <a:lvl1pPr algn="ctr" rtl="0" eaLnBrk="1" fontAlgn="base" hangingPunct="1">
              <a:spcBef>
                <a:spcPct val="0"/>
              </a:spcBef>
              <a:spcAft>
                <a:spcPct val="0"/>
              </a:spcAft>
              <a:defRPr sz="5600">
                <a:solidFill>
                  <a:srgbClr val="FFFFFF"/>
                </a:solidFill>
                <a:latin typeface="+mj-lt"/>
                <a:ea typeface="+mj-ea"/>
                <a:cs typeface="+mj-cs"/>
                <a:sym typeface="Futura" charset="0"/>
              </a:defRPr>
            </a:lvl1pPr>
            <a:lvl2pPr algn="ctr" rtl="0" eaLnBrk="1" fontAlgn="base" hangingPunct="1">
              <a:spcBef>
                <a:spcPct val="0"/>
              </a:spcBef>
              <a:spcAft>
                <a:spcPct val="0"/>
              </a:spcAft>
              <a:defRPr sz="5600">
                <a:solidFill>
                  <a:srgbClr val="FFFFFF"/>
                </a:solidFill>
                <a:latin typeface="Futura" charset="0"/>
                <a:ea typeface="ヒラギノ角ゴ ProN W3" charset="-128"/>
                <a:cs typeface="ヒラギノ角ゴ ProN W3" charset="-128"/>
                <a:sym typeface="Futura" charset="0"/>
              </a:defRPr>
            </a:lvl2pPr>
            <a:lvl3pPr algn="ctr" rtl="0" eaLnBrk="1" fontAlgn="base" hangingPunct="1">
              <a:spcBef>
                <a:spcPct val="0"/>
              </a:spcBef>
              <a:spcAft>
                <a:spcPct val="0"/>
              </a:spcAft>
              <a:defRPr sz="5600">
                <a:solidFill>
                  <a:srgbClr val="FFFFFF"/>
                </a:solidFill>
                <a:latin typeface="Futura" charset="0"/>
                <a:ea typeface="ヒラギノ角ゴ ProN W3" charset="-128"/>
                <a:cs typeface="ヒラギノ角ゴ ProN W3" charset="-128"/>
                <a:sym typeface="Futura" charset="0"/>
              </a:defRPr>
            </a:lvl3pPr>
            <a:lvl4pPr algn="ctr" rtl="0" eaLnBrk="1" fontAlgn="base" hangingPunct="1">
              <a:spcBef>
                <a:spcPct val="0"/>
              </a:spcBef>
              <a:spcAft>
                <a:spcPct val="0"/>
              </a:spcAft>
              <a:defRPr sz="5600">
                <a:solidFill>
                  <a:srgbClr val="FFFFFF"/>
                </a:solidFill>
                <a:latin typeface="Futura" charset="0"/>
                <a:ea typeface="ヒラギノ角ゴ ProN W3" charset="-128"/>
                <a:cs typeface="ヒラギノ角ゴ ProN W3" charset="-128"/>
                <a:sym typeface="Futura" charset="0"/>
              </a:defRPr>
            </a:lvl4pPr>
            <a:lvl5pPr algn="ctr" rtl="0" eaLnBrk="1" fontAlgn="base" hangingPunct="1">
              <a:spcBef>
                <a:spcPct val="0"/>
              </a:spcBef>
              <a:spcAft>
                <a:spcPct val="0"/>
              </a:spcAft>
              <a:defRPr sz="5600">
                <a:solidFill>
                  <a:srgbClr val="FFFFFF"/>
                </a:solidFill>
                <a:latin typeface="Futura" charset="0"/>
                <a:ea typeface="ヒラギノ角ゴ ProN W3" charset="-128"/>
                <a:cs typeface="ヒラギノ角ゴ ProN W3" charset="-128"/>
                <a:sym typeface="Futura" charset="0"/>
              </a:defRPr>
            </a:lvl5pPr>
            <a:lvl6pPr marL="319285" algn="ctr" rtl="0" eaLnBrk="1" fontAlgn="base" hangingPunct="1">
              <a:spcBef>
                <a:spcPct val="0"/>
              </a:spcBef>
              <a:spcAft>
                <a:spcPct val="0"/>
              </a:spcAft>
              <a:defRPr sz="5600">
                <a:solidFill>
                  <a:srgbClr val="FFFFFF"/>
                </a:solidFill>
                <a:latin typeface="Futura" charset="0"/>
                <a:ea typeface="ヒラギノ角ゴ ProN W3" charset="-128"/>
                <a:cs typeface="ヒラギノ角ゴ ProN W3" charset="-128"/>
                <a:sym typeface="Futura" charset="0"/>
              </a:defRPr>
            </a:lvl6pPr>
            <a:lvl7pPr marL="638601" algn="ctr" rtl="0" eaLnBrk="1" fontAlgn="base" hangingPunct="1">
              <a:spcBef>
                <a:spcPct val="0"/>
              </a:spcBef>
              <a:spcAft>
                <a:spcPct val="0"/>
              </a:spcAft>
              <a:defRPr sz="5600">
                <a:solidFill>
                  <a:srgbClr val="FFFFFF"/>
                </a:solidFill>
                <a:latin typeface="Futura" charset="0"/>
                <a:ea typeface="ヒラギノ角ゴ ProN W3" charset="-128"/>
                <a:cs typeface="ヒラギノ角ゴ ProN W3" charset="-128"/>
                <a:sym typeface="Futura" charset="0"/>
              </a:defRPr>
            </a:lvl7pPr>
            <a:lvl8pPr marL="957934" algn="ctr" rtl="0" eaLnBrk="1" fontAlgn="base" hangingPunct="1">
              <a:spcBef>
                <a:spcPct val="0"/>
              </a:spcBef>
              <a:spcAft>
                <a:spcPct val="0"/>
              </a:spcAft>
              <a:defRPr sz="5600">
                <a:solidFill>
                  <a:srgbClr val="FFFFFF"/>
                </a:solidFill>
                <a:latin typeface="Futura" charset="0"/>
                <a:ea typeface="ヒラギノ角ゴ ProN W3" charset="-128"/>
                <a:cs typeface="ヒラギノ角ゴ ProN W3" charset="-128"/>
                <a:sym typeface="Futura" charset="0"/>
              </a:defRPr>
            </a:lvl8pPr>
            <a:lvl9pPr marL="1277216" algn="ctr" rtl="0" eaLnBrk="1" fontAlgn="base" hangingPunct="1">
              <a:spcBef>
                <a:spcPct val="0"/>
              </a:spcBef>
              <a:spcAft>
                <a:spcPct val="0"/>
              </a:spcAft>
              <a:defRPr sz="5600">
                <a:solidFill>
                  <a:srgbClr val="FFFFFF"/>
                </a:solidFill>
                <a:latin typeface="Futura" charset="0"/>
                <a:ea typeface="ヒラギノ角ゴ ProN W3" charset="-128"/>
                <a:cs typeface="ヒラギノ角ゴ ProN W3" charset="-128"/>
                <a:sym typeface="Futura" charset="0"/>
              </a:defRPr>
            </a:lvl9pPr>
          </a:lstStyle>
          <a:p>
            <a:pPr algn="l"/>
            <a:r>
              <a:rPr lang="en-US" sz="4000" b="1" dirty="0" smtClean="0">
                <a:solidFill>
                  <a:srgbClr val="FF6600"/>
                </a:solidFill>
              </a:rPr>
              <a:t>Challenges and Nuan</a:t>
            </a:r>
            <a:r>
              <a:rPr lang="en-US" sz="4800" b="1" dirty="0" smtClean="0">
                <a:solidFill>
                  <a:srgbClr val="FF6600"/>
                </a:solidFill>
              </a:rPr>
              <a:t>ces</a:t>
            </a:r>
            <a:endParaRPr lang="en-US" sz="4800" b="1" dirty="0">
              <a:solidFill>
                <a:srgbClr val="FF6600"/>
              </a:solidFill>
            </a:endParaRPr>
          </a:p>
        </p:txBody>
      </p:sp>
    </p:spTree>
    <p:extLst>
      <p:ext uri="{BB962C8B-B14F-4D97-AF65-F5344CB8AC3E}">
        <p14:creationId xmlns:p14="http://schemas.microsoft.com/office/powerpoint/2010/main" val="3651027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0"/>
                                        <p:tgtEl>
                                          <p:spTgt spid="34"/>
                                        </p:tgtEl>
                                      </p:cBhvr>
                                    </p:animEffect>
                                    <p:anim calcmode="lin" valueType="num">
                                      <p:cBhvr>
                                        <p:cTn id="26" dur="1000" fill="hold"/>
                                        <p:tgtEl>
                                          <p:spTgt spid="34"/>
                                        </p:tgtEl>
                                        <p:attrNameLst>
                                          <p:attrName>ppt_x</p:attrName>
                                        </p:attrNameLst>
                                      </p:cBhvr>
                                      <p:tavLst>
                                        <p:tav tm="0">
                                          <p:val>
                                            <p:strVal val="#ppt_x"/>
                                          </p:val>
                                        </p:tav>
                                        <p:tav tm="100000">
                                          <p:val>
                                            <p:strVal val="#ppt_x"/>
                                          </p:val>
                                        </p:tav>
                                      </p:tavLst>
                                    </p:anim>
                                    <p:anim calcmode="lin" valueType="num">
                                      <p:cBhvr>
                                        <p:cTn id="27" dur="10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22" presetClass="entr" presetSubtype="8"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nodeType="click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1000"/>
                                        <p:tgtEl>
                                          <p:spTgt spid="37"/>
                                        </p:tgtEl>
                                      </p:cBhvr>
                                    </p:animEffect>
                                    <p:anim calcmode="lin" valueType="num">
                                      <p:cBhvr>
                                        <p:cTn id="48" dur="1000" fill="hold"/>
                                        <p:tgtEl>
                                          <p:spTgt spid="37"/>
                                        </p:tgtEl>
                                        <p:attrNameLst>
                                          <p:attrName>ppt_x</p:attrName>
                                        </p:attrNameLst>
                                      </p:cBhvr>
                                      <p:tavLst>
                                        <p:tav tm="0">
                                          <p:val>
                                            <p:strVal val="#ppt_x"/>
                                          </p:val>
                                        </p:tav>
                                        <p:tav tm="100000">
                                          <p:val>
                                            <p:strVal val="#ppt_x"/>
                                          </p:val>
                                        </p:tav>
                                      </p:tavLst>
                                    </p:anim>
                                    <p:anim calcmode="lin" valueType="num">
                                      <p:cBhvr>
                                        <p:cTn id="49" dur="1000" fill="hold"/>
                                        <p:tgtEl>
                                          <p:spTgt spid="37"/>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22" presetClass="entr" presetSubtype="8"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left)">
                                      <p:cBhvr>
                                        <p:cTn id="53" dur="500"/>
                                        <p:tgtEl>
                                          <p:spTgt spid="29"/>
                                        </p:tgtEl>
                                      </p:cBhvr>
                                    </p:animEffect>
                                  </p:childTnLst>
                                </p:cTn>
                              </p:par>
                            </p:childTnLst>
                          </p:cTn>
                        </p:par>
                        <p:par>
                          <p:cTn id="54" fill="hold">
                            <p:stCondLst>
                              <p:cond delay="1500"/>
                            </p:stCondLst>
                            <p:childTnLst>
                              <p:par>
                                <p:cTn id="55" presetID="22" presetClass="entr" presetSubtype="4"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down)">
                                      <p:cBhvr>
                                        <p:cTn id="5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7772400" cy="1066800"/>
          </a:xfrm>
          <a:noFill/>
        </p:spPr>
        <p:txBody>
          <a:bodyPr/>
          <a:lstStyle/>
          <a:p>
            <a:r>
              <a:rPr lang="en-US" sz="4000" dirty="0" smtClean="0">
                <a:solidFill>
                  <a:srgbClr val="FF6600"/>
                </a:solidFill>
              </a:rPr>
              <a:t>Resources</a:t>
            </a:r>
            <a:endParaRPr lang="en-US" sz="4000" dirty="0">
              <a:solidFill>
                <a:srgbClr val="FF6600"/>
              </a:solidFill>
            </a:endParaRPr>
          </a:p>
        </p:txBody>
      </p:sp>
      <p:sp>
        <p:nvSpPr>
          <p:cNvPr id="4" name="Content Placeholder 3"/>
          <p:cNvSpPr>
            <a:spLocks noGrp="1"/>
          </p:cNvSpPr>
          <p:nvPr>
            <p:ph idx="1"/>
          </p:nvPr>
        </p:nvSpPr>
        <p:spPr>
          <a:xfrm>
            <a:off x="429718" y="1219200"/>
            <a:ext cx="8001000" cy="4648200"/>
          </a:xfrm>
        </p:spPr>
        <p:txBody>
          <a:bodyPr/>
          <a:lstStyle/>
          <a:p>
            <a:r>
              <a:rPr lang="en-US" sz="2400" b="1" dirty="0" smtClean="0">
                <a:solidFill>
                  <a:schemeClr val="tx2"/>
                </a:solidFill>
              </a:rPr>
              <a:t>FREE</a:t>
            </a:r>
            <a:r>
              <a:rPr lang="en-US" sz="2400" dirty="0" smtClean="0">
                <a:solidFill>
                  <a:schemeClr val="tx2"/>
                </a:solidFill>
              </a:rPr>
              <a:t> companion Web site for Healthcare Project Management includes</a:t>
            </a:r>
          </a:p>
          <a:p>
            <a:pPr lvl="1"/>
            <a:r>
              <a:rPr lang="en-US" sz="2400" dirty="0" smtClean="0">
                <a:solidFill>
                  <a:schemeClr val="tx2"/>
                </a:solidFill>
              </a:rPr>
              <a:t>Over 60 template files</a:t>
            </a:r>
          </a:p>
          <a:p>
            <a:pPr lvl="1"/>
            <a:r>
              <a:rPr lang="en-US" sz="2400" dirty="0" smtClean="0">
                <a:solidFill>
                  <a:schemeClr val="tx2"/>
                </a:solidFill>
              </a:rPr>
              <a:t>Links to great videos</a:t>
            </a:r>
          </a:p>
          <a:p>
            <a:pPr lvl="1"/>
            <a:r>
              <a:rPr lang="en-US" sz="2400" dirty="0" smtClean="0">
                <a:solidFill>
                  <a:schemeClr val="tx2"/>
                </a:solidFill>
              </a:rPr>
              <a:t>Interactive quizzes, cases, PMP info, etc.</a:t>
            </a:r>
          </a:p>
          <a:p>
            <a:r>
              <a:rPr lang="en-US" sz="2400" dirty="0" smtClean="0">
                <a:solidFill>
                  <a:schemeClr val="tx2"/>
                </a:solidFill>
              </a:rPr>
              <a:t>Secure instructor site also available. Instructors should email me for access (and review/desk copies)</a:t>
            </a:r>
          </a:p>
          <a:p>
            <a:pPr marL="457200" lvl="1" indent="0">
              <a:buNone/>
            </a:pPr>
            <a:r>
              <a:rPr lang="en-US" dirty="0" smtClean="0"/>
              <a:t>	</a:t>
            </a:r>
            <a:r>
              <a:rPr lang="en-US" sz="4000" b="1" dirty="0" smtClean="0">
                <a:solidFill>
                  <a:srgbClr val="FF6600"/>
                </a:solidFill>
              </a:rPr>
              <a:t>www.healthcarepm.com</a:t>
            </a:r>
          </a:p>
        </p:txBody>
      </p:sp>
    </p:spTree>
    <p:extLst>
      <p:ext uri="{BB962C8B-B14F-4D97-AF65-F5344CB8AC3E}">
        <p14:creationId xmlns:p14="http://schemas.microsoft.com/office/powerpoint/2010/main" val="15638511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3502" t="13125" r="31389" b="22848"/>
          <a:stretch/>
        </p:blipFill>
        <p:spPr>
          <a:xfrm>
            <a:off x="34977" y="685800"/>
            <a:ext cx="8819137" cy="5760720"/>
          </a:xfrm>
          <a:prstGeom prst="rect">
            <a:avLst/>
          </a:prstGeom>
        </p:spPr>
      </p:pic>
      <p:sp>
        <p:nvSpPr>
          <p:cNvPr id="5" name="Title 4"/>
          <p:cNvSpPr>
            <a:spLocks noGrp="1"/>
          </p:cNvSpPr>
          <p:nvPr>
            <p:ph type="title"/>
          </p:nvPr>
        </p:nvSpPr>
        <p:spPr>
          <a:xfrm>
            <a:off x="152400" y="0"/>
            <a:ext cx="7772400" cy="1066800"/>
          </a:xfrm>
          <a:noFill/>
        </p:spPr>
        <p:txBody>
          <a:bodyPr/>
          <a:lstStyle/>
          <a:p>
            <a:r>
              <a:rPr lang="en-US" sz="4000" dirty="0" smtClean="0">
                <a:solidFill>
                  <a:srgbClr val="FF6600"/>
                </a:solidFill>
              </a:rPr>
              <a:t>Screen Shot of Resources</a:t>
            </a:r>
            <a:endParaRPr lang="en-US" sz="4000" dirty="0">
              <a:solidFill>
                <a:srgbClr val="FF6600"/>
              </a:solidFill>
            </a:endParaRPr>
          </a:p>
        </p:txBody>
      </p:sp>
    </p:spTree>
    <p:extLst>
      <p:ext uri="{BB962C8B-B14F-4D97-AF65-F5344CB8AC3E}">
        <p14:creationId xmlns:p14="http://schemas.microsoft.com/office/powerpoint/2010/main" val="3898506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 y="0"/>
            <a:ext cx="7772400" cy="1066800"/>
          </a:xfrm>
          <a:noFill/>
        </p:spPr>
        <p:txBody>
          <a:bodyPr/>
          <a:lstStyle/>
          <a:p>
            <a:r>
              <a:rPr lang="en-US" sz="4000" dirty="0" smtClean="0">
                <a:solidFill>
                  <a:srgbClr val="FF6600"/>
                </a:solidFill>
              </a:rPr>
              <a:t>Screen Shot of Video Highlights</a:t>
            </a:r>
            <a:endParaRPr lang="en-US" sz="4000" dirty="0">
              <a:solidFill>
                <a:srgbClr val="FF6600"/>
              </a:solidFill>
            </a:endParaRPr>
          </a:p>
        </p:txBody>
      </p:sp>
      <p:pic>
        <p:nvPicPr>
          <p:cNvPr id="2" name="Picture 1"/>
          <p:cNvPicPr>
            <a:picLocks noChangeAspect="1"/>
          </p:cNvPicPr>
          <p:nvPr/>
        </p:nvPicPr>
        <p:blipFill rotWithShape="1">
          <a:blip r:embed="rId2"/>
          <a:srcRect l="13857" t="13125" r="38354" b="42766"/>
          <a:stretch/>
        </p:blipFill>
        <p:spPr>
          <a:xfrm>
            <a:off x="-16173" y="1295400"/>
            <a:ext cx="9180226" cy="4763853"/>
          </a:xfrm>
          <a:prstGeom prst="rect">
            <a:avLst/>
          </a:prstGeom>
        </p:spPr>
      </p:pic>
    </p:spTree>
    <p:extLst>
      <p:ext uri="{BB962C8B-B14F-4D97-AF65-F5344CB8AC3E}">
        <p14:creationId xmlns:p14="http://schemas.microsoft.com/office/powerpoint/2010/main" val="36870207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805" y="-11011"/>
            <a:ext cx="8831461" cy="1128611"/>
          </a:xfrm>
          <a:noFill/>
        </p:spPr>
        <p:txBody>
          <a:bodyPr/>
          <a:lstStyle/>
          <a:p>
            <a:r>
              <a:rPr lang="en-US" sz="4000" dirty="0" smtClean="0">
                <a:solidFill>
                  <a:srgbClr val="FF6600"/>
                </a:solidFill>
              </a:rPr>
              <a:t>Rooting </a:t>
            </a:r>
            <a:r>
              <a:rPr lang="en-US" sz="4000" dirty="0">
                <a:solidFill>
                  <a:srgbClr val="FF6600"/>
                </a:solidFill>
              </a:rPr>
              <a:t>Out Waste in Health Care by Taking Cue From </a:t>
            </a:r>
            <a:r>
              <a:rPr lang="en-US" sz="4000" dirty="0" smtClean="0">
                <a:solidFill>
                  <a:srgbClr val="FF6600"/>
                </a:solidFill>
              </a:rPr>
              <a:t>Toyota (Video)</a:t>
            </a:r>
            <a:endParaRPr lang="en-US" sz="4000" dirty="0">
              <a:solidFill>
                <a:srgbClr val="FF6600"/>
              </a:solidFill>
            </a:endParaRPr>
          </a:p>
        </p:txBody>
      </p:sp>
      <p:sp>
        <p:nvSpPr>
          <p:cNvPr id="3" name="Content Placeholder 2"/>
          <p:cNvSpPr>
            <a:spLocks noGrp="1"/>
          </p:cNvSpPr>
          <p:nvPr>
            <p:ph idx="1"/>
          </p:nvPr>
        </p:nvSpPr>
        <p:spPr>
          <a:xfrm>
            <a:off x="151804" y="1295400"/>
            <a:ext cx="8687395" cy="3610377"/>
          </a:xfrm>
        </p:spPr>
        <p:txBody>
          <a:bodyPr/>
          <a:lstStyle/>
          <a:p>
            <a:pPr>
              <a:lnSpc>
                <a:spcPct val="100000"/>
              </a:lnSpc>
            </a:pPr>
            <a:r>
              <a:rPr lang="en-US" sz="2400" dirty="0" smtClean="0">
                <a:solidFill>
                  <a:schemeClr val="tx2"/>
                </a:solidFill>
              </a:rPr>
              <a:t>When </a:t>
            </a:r>
            <a:r>
              <a:rPr lang="en-US" sz="2400" dirty="0">
                <a:solidFill>
                  <a:schemeClr val="tx2"/>
                </a:solidFill>
              </a:rPr>
              <a:t>the Virginia Mason Medical Center in Seattle was losing money for the first time in its history, CEO Dr. Gary Kaplan, MD, turned to </a:t>
            </a:r>
            <a:r>
              <a:rPr lang="en-US" sz="2400" dirty="0" smtClean="0">
                <a:solidFill>
                  <a:schemeClr val="tx2"/>
                </a:solidFill>
              </a:rPr>
              <a:t>Toyota to learn how to root out waste.</a:t>
            </a:r>
          </a:p>
          <a:p>
            <a:pPr>
              <a:lnSpc>
                <a:spcPct val="100000"/>
              </a:lnSpc>
            </a:pPr>
            <a:r>
              <a:rPr lang="en-US" sz="2400" dirty="0" smtClean="0">
                <a:solidFill>
                  <a:schemeClr val="tx2"/>
                </a:solidFill>
              </a:rPr>
              <a:t>For </a:t>
            </a:r>
            <a:r>
              <a:rPr lang="en-US" sz="2400" dirty="0">
                <a:solidFill>
                  <a:schemeClr val="tx2"/>
                </a:solidFill>
              </a:rPr>
              <a:t>example, they are trying to totally eliminate waiting rooms. If there are a lot of people in a waiting room, you know that the workflow is inefficient. </a:t>
            </a:r>
            <a:r>
              <a:rPr lang="en-US" sz="2400" dirty="0" smtClean="0">
                <a:solidFill>
                  <a:schemeClr val="tx2"/>
                </a:solidFill>
              </a:rPr>
              <a:t>They now </a:t>
            </a:r>
            <a:r>
              <a:rPr lang="en-US" sz="2400" dirty="0">
                <a:solidFill>
                  <a:schemeClr val="tx2"/>
                </a:solidFill>
              </a:rPr>
              <a:t>has workflow managers who help minimize waste, including the waste of patients’ time</a:t>
            </a:r>
            <a:r>
              <a:rPr lang="en-US" sz="2400" dirty="0" smtClean="0">
                <a:solidFill>
                  <a:schemeClr val="tx2"/>
                </a:solidFill>
              </a:rPr>
              <a:t>.</a:t>
            </a:r>
          </a:p>
          <a:p>
            <a:pPr>
              <a:lnSpc>
                <a:spcPct val="100000"/>
              </a:lnSpc>
            </a:pPr>
            <a:r>
              <a:rPr lang="en-US" sz="2400" dirty="0" smtClean="0">
                <a:solidFill>
                  <a:schemeClr val="tx2"/>
                </a:solidFill>
              </a:rPr>
              <a:t>Some </a:t>
            </a:r>
            <a:r>
              <a:rPr lang="en-US" sz="2400" dirty="0">
                <a:solidFill>
                  <a:schemeClr val="tx2"/>
                </a:solidFill>
              </a:rPr>
              <a:t>of the tangible benefits of reducing waste include a reduction in liability costs by 60% since 2004 and improved patient care. Also, the amount of time nurses spend in direct contact with patients has increased from only 35% to 90</a:t>
            </a:r>
            <a:r>
              <a:rPr lang="en-US" sz="2400" dirty="0" smtClean="0">
                <a:solidFill>
                  <a:schemeClr val="tx2"/>
                </a:solidFill>
              </a:rPr>
              <a:t>%.</a:t>
            </a:r>
            <a:endParaRPr lang="en-US" sz="2400" baseline="30000" dirty="0" smtClean="0">
              <a:solidFill>
                <a:schemeClr val="tx2"/>
              </a:solidFill>
            </a:endParaRPr>
          </a:p>
        </p:txBody>
      </p:sp>
    </p:spTree>
    <p:extLst>
      <p:ext uri="{BB962C8B-B14F-4D97-AF65-F5344CB8AC3E}">
        <p14:creationId xmlns:p14="http://schemas.microsoft.com/office/powerpoint/2010/main" val="11977801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80" y="36226"/>
            <a:ext cx="7772400" cy="1066800"/>
          </a:xfrm>
          <a:noFill/>
        </p:spPr>
        <p:txBody>
          <a:bodyPr/>
          <a:lstStyle/>
          <a:p>
            <a:r>
              <a:rPr lang="en-US" sz="4000" dirty="0" smtClean="0">
                <a:solidFill>
                  <a:srgbClr val="FF6600"/>
                </a:solidFill>
              </a:rPr>
              <a:t>Sample Quiz</a:t>
            </a:r>
            <a:endParaRPr lang="en-US" sz="4000" dirty="0">
              <a:solidFill>
                <a:srgbClr val="FF6600"/>
              </a:solidFill>
            </a:endParaRPr>
          </a:p>
        </p:txBody>
      </p:sp>
      <p:pic>
        <p:nvPicPr>
          <p:cNvPr id="4" name="Picture 3"/>
          <p:cNvPicPr>
            <a:picLocks noChangeAspect="1"/>
          </p:cNvPicPr>
          <p:nvPr/>
        </p:nvPicPr>
        <p:blipFill rotWithShape="1">
          <a:blip r:embed="rId2"/>
          <a:srcRect l="17170" t="7986" r="21788" b="11122"/>
          <a:stretch/>
        </p:blipFill>
        <p:spPr>
          <a:xfrm>
            <a:off x="457200" y="762000"/>
            <a:ext cx="7239000" cy="5393428"/>
          </a:xfrm>
          <a:prstGeom prst="rect">
            <a:avLst/>
          </a:prstGeom>
        </p:spPr>
      </p:pic>
    </p:spTree>
    <p:extLst>
      <p:ext uri="{BB962C8B-B14F-4D97-AF65-F5344CB8AC3E}">
        <p14:creationId xmlns:p14="http://schemas.microsoft.com/office/powerpoint/2010/main" val="1409099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38138"/>
            <a:ext cx="7772400" cy="1066800"/>
          </a:xfrm>
          <a:noFill/>
        </p:spPr>
        <p:txBody>
          <a:bodyPr/>
          <a:lstStyle/>
          <a:p>
            <a:r>
              <a:rPr lang="en-US" sz="4000" dirty="0" smtClean="0"/>
              <a:t>Conclusions</a:t>
            </a:r>
            <a:endParaRPr lang="en-US" sz="4000" dirty="0"/>
          </a:p>
        </p:txBody>
      </p:sp>
      <p:sp>
        <p:nvSpPr>
          <p:cNvPr id="3" name="Content Placeholder 2"/>
          <p:cNvSpPr>
            <a:spLocks noGrp="1"/>
          </p:cNvSpPr>
          <p:nvPr>
            <p:ph idx="1"/>
          </p:nvPr>
        </p:nvSpPr>
        <p:spPr>
          <a:xfrm>
            <a:off x="228600" y="1404938"/>
            <a:ext cx="8491835" cy="4876800"/>
          </a:xfrm>
        </p:spPr>
        <p:txBody>
          <a:bodyPr/>
          <a:lstStyle/>
          <a:p>
            <a:r>
              <a:rPr lang="en-US" sz="2800" dirty="0" smtClean="0">
                <a:solidFill>
                  <a:schemeClr val="tx2"/>
                </a:solidFill>
              </a:rPr>
              <a:t>The healthcare industry in general is behind most other industries in terms of project, program, and portfolio management.</a:t>
            </a:r>
          </a:p>
          <a:p>
            <a:r>
              <a:rPr lang="en-US" sz="2800" dirty="0" smtClean="0">
                <a:solidFill>
                  <a:schemeClr val="tx2"/>
                </a:solidFill>
              </a:rPr>
              <a:t>There’s a huge need to educate people in managing the many healthcare-related projects.</a:t>
            </a:r>
          </a:p>
          <a:p>
            <a:r>
              <a:rPr lang="en-US" sz="2800" dirty="0" smtClean="0">
                <a:solidFill>
                  <a:schemeClr val="tx2"/>
                </a:solidFill>
              </a:rPr>
              <a:t>We can improve healthcare in this country –  </a:t>
            </a:r>
            <a:r>
              <a:rPr lang="en-US" sz="2800" b="1" dirty="0" smtClean="0">
                <a:solidFill>
                  <a:srgbClr val="0070C0"/>
                </a:solidFill>
              </a:rPr>
              <a:t>one student, one course, and one project at a time!</a:t>
            </a:r>
            <a:endParaRPr lang="en-US" sz="2800" b="1" dirty="0">
              <a:solidFill>
                <a:srgbClr val="0070C0"/>
              </a:solidFill>
            </a:endParaRPr>
          </a:p>
          <a:p>
            <a:pPr marL="0" indent="0">
              <a:buNone/>
            </a:pPr>
            <a:endParaRPr lang="en-US" sz="2800" dirty="0"/>
          </a:p>
        </p:txBody>
      </p:sp>
    </p:spTree>
    <p:extLst>
      <p:ext uri="{BB962C8B-B14F-4D97-AF65-F5344CB8AC3E}">
        <p14:creationId xmlns:p14="http://schemas.microsoft.com/office/powerpoint/2010/main" val="3834248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32" y="381000"/>
            <a:ext cx="8558168" cy="1066800"/>
          </a:xfrm>
          <a:noFill/>
        </p:spPr>
        <p:txBody>
          <a:bodyPr/>
          <a:lstStyle/>
          <a:p>
            <a:r>
              <a:rPr lang="en-US" sz="4000" dirty="0" smtClean="0"/>
              <a:t>Too bad we can’t implant software to make us all smarter – yet!</a:t>
            </a:r>
            <a:endParaRPr lang="en-US" sz="44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32" y="1972470"/>
            <a:ext cx="8930834" cy="2443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066800" y="5638800"/>
            <a:ext cx="2220480" cy="400110"/>
          </a:xfrm>
          <a:prstGeom prst="rect">
            <a:avLst/>
          </a:prstGeom>
          <a:noFill/>
        </p:spPr>
        <p:txBody>
          <a:bodyPr wrap="none" rtlCol="0">
            <a:spAutoFit/>
          </a:bodyPr>
          <a:lstStyle/>
          <a:p>
            <a:r>
              <a:rPr lang="en-US" sz="2000" dirty="0" smtClean="0">
                <a:solidFill>
                  <a:schemeClr val="tx2"/>
                </a:solidFill>
              </a:rPr>
              <a:t>Source: xkcd.com</a:t>
            </a:r>
            <a:endParaRPr lang="en-US" sz="2000" dirty="0">
              <a:solidFill>
                <a:schemeClr val="tx2"/>
              </a:solidFill>
            </a:endParaRPr>
          </a:p>
        </p:txBody>
      </p:sp>
    </p:spTree>
    <p:extLst>
      <p:ext uri="{BB962C8B-B14F-4D97-AF65-F5344CB8AC3E}">
        <p14:creationId xmlns:p14="http://schemas.microsoft.com/office/powerpoint/2010/main" val="37875402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noFill/>
        </p:spPr>
        <p:txBody>
          <a:bodyPr/>
          <a:lstStyle/>
          <a:p>
            <a:r>
              <a:rPr lang="en-US" sz="4000" dirty="0" smtClean="0"/>
              <a:t>Questions/Comments?</a:t>
            </a:r>
          </a:p>
        </p:txBody>
      </p:sp>
      <p:pic>
        <p:nvPicPr>
          <p:cNvPr id="34820" name="Picture 2" descr="C:\Documents and Settings\schwalbe\Local Settings\Temporary Internet Files\Content.IE5\0BX99NGX\MCj03979030000[1].wmf"/>
          <p:cNvPicPr>
            <a:picLocks noChangeAspect="1" noChangeArrowheads="1"/>
          </p:cNvPicPr>
          <p:nvPr/>
        </p:nvPicPr>
        <p:blipFill>
          <a:blip r:embed="rId2"/>
          <a:srcRect/>
          <a:stretch>
            <a:fillRect/>
          </a:stretch>
        </p:blipFill>
        <p:spPr bwMode="auto">
          <a:xfrm>
            <a:off x="2286000" y="1143000"/>
            <a:ext cx="3082540" cy="3191715"/>
          </a:xfrm>
          <a:prstGeom prst="rect">
            <a:avLst/>
          </a:prstGeom>
          <a:noFill/>
          <a:ln w="9525">
            <a:noFill/>
            <a:miter lim="800000"/>
            <a:headEnd/>
            <a:tailEnd/>
          </a:ln>
        </p:spPr>
      </p:pic>
      <p:sp>
        <p:nvSpPr>
          <p:cNvPr id="34821" name="TextBox 4"/>
          <p:cNvSpPr txBox="1">
            <a:spLocks noChangeArrowheads="1"/>
          </p:cNvSpPr>
          <p:nvPr/>
        </p:nvSpPr>
        <p:spPr bwMode="auto">
          <a:xfrm>
            <a:off x="689811" y="4358778"/>
            <a:ext cx="6521337" cy="1938992"/>
          </a:xfrm>
          <a:prstGeom prst="rect">
            <a:avLst/>
          </a:prstGeom>
          <a:noFill/>
          <a:ln w="9525">
            <a:noFill/>
            <a:miter lim="800000"/>
            <a:headEnd/>
            <a:tailEnd/>
          </a:ln>
        </p:spPr>
        <p:txBody>
          <a:bodyPr wrap="none">
            <a:spAutoFit/>
          </a:bodyPr>
          <a:lstStyle/>
          <a:p>
            <a:r>
              <a:rPr lang="en-US" sz="4000" b="1" dirty="0" smtClean="0">
                <a:solidFill>
                  <a:schemeClr val="tx2"/>
                </a:solidFill>
              </a:rPr>
              <a:t>www.healthcarepm.com</a:t>
            </a:r>
          </a:p>
          <a:p>
            <a:r>
              <a:rPr lang="en-US" sz="4000" b="1" dirty="0" smtClean="0">
                <a:solidFill>
                  <a:schemeClr val="tx2"/>
                </a:solidFill>
              </a:rPr>
              <a:t>www.intropm.com</a:t>
            </a:r>
          </a:p>
          <a:p>
            <a:r>
              <a:rPr lang="en-US" sz="4000" b="1" dirty="0" smtClean="0">
                <a:solidFill>
                  <a:schemeClr val="tx2"/>
                </a:solidFill>
              </a:rPr>
              <a:t>schwalbe@augsburg.edu</a:t>
            </a:r>
          </a:p>
        </p:txBody>
      </p:sp>
    </p:spTree>
    <p:extLst>
      <p:ext uri="{BB962C8B-B14F-4D97-AF65-F5344CB8AC3E}">
        <p14:creationId xmlns:p14="http://schemas.microsoft.com/office/powerpoint/2010/main" val="15876271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2277</TotalTime>
  <Words>1991</Words>
  <Application>Microsoft Office PowerPoint</Application>
  <PresentationFormat>On-screen Show (4:3)</PresentationFormat>
  <Paragraphs>261</Paragraphs>
  <Slides>41</Slides>
  <Notes>6</Notes>
  <HiddenSlides>0</HiddenSlides>
  <MMClips>0</MMClips>
  <ScaleCrop>false</ScaleCrop>
  <HeadingPairs>
    <vt:vector size="8" baseType="variant">
      <vt:variant>
        <vt:lpstr>Fonts Used</vt:lpstr>
      </vt:variant>
      <vt:variant>
        <vt:i4>13</vt:i4>
      </vt:variant>
      <vt:variant>
        <vt:lpstr>Theme</vt:lpstr>
      </vt:variant>
      <vt:variant>
        <vt:i4>6</vt:i4>
      </vt:variant>
      <vt:variant>
        <vt:lpstr>Embedded OLE Servers</vt:lpstr>
      </vt:variant>
      <vt:variant>
        <vt:i4>1</vt:i4>
      </vt:variant>
      <vt:variant>
        <vt:lpstr>Slide Titles</vt:lpstr>
      </vt:variant>
      <vt:variant>
        <vt:i4>41</vt:i4>
      </vt:variant>
    </vt:vector>
  </HeadingPairs>
  <TitlesOfParts>
    <vt:vector size="61" baseType="lpstr">
      <vt:lpstr>ＭＳ Ｐゴシック</vt:lpstr>
      <vt:lpstr>Arial</vt:lpstr>
      <vt:lpstr>Calibri</vt:lpstr>
      <vt:lpstr>Futura</vt:lpstr>
      <vt:lpstr>Garamond</vt:lpstr>
      <vt:lpstr>New York</vt:lpstr>
      <vt:lpstr>Palatino</vt:lpstr>
      <vt:lpstr>Symbol</vt:lpstr>
      <vt:lpstr>Times</vt:lpstr>
      <vt:lpstr>Times New Roman</vt:lpstr>
      <vt:lpstr>Wingdings</vt:lpstr>
      <vt:lpstr>ヒラギノ明朝 ProN W3</vt:lpstr>
      <vt:lpstr>ヒラギノ角ゴ ProN W3</vt:lpstr>
      <vt:lpstr>1_Office Theme</vt:lpstr>
      <vt:lpstr>2_Office Theme</vt:lpstr>
      <vt:lpstr>Custom Design</vt:lpstr>
      <vt:lpstr>3_Office Theme</vt:lpstr>
      <vt:lpstr>Blank Presentation</vt:lpstr>
      <vt:lpstr>4_Office Theme</vt:lpstr>
      <vt:lpstr>Document</vt:lpstr>
      <vt:lpstr> Teaching Project Management to Healthcare Professionals: A Much Needed Skill! </vt:lpstr>
      <vt:lpstr>About the Presenter</vt:lpstr>
      <vt:lpstr>Questions About You</vt:lpstr>
      <vt:lpstr>Webinar Objectives</vt:lpstr>
      <vt:lpstr>The Need*</vt:lpstr>
      <vt:lpstr>The Triple Aim*</vt:lpstr>
      <vt:lpstr>Patient Protection and Affordable Care Act (PPACA or ACA)</vt:lpstr>
      <vt:lpstr>Education Can Help</vt:lpstr>
      <vt:lpstr>Project Management Framework-Same for All Projects*</vt:lpstr>
      <vt:lpstr>Process Groups Matching Game</vt:lpstr>
      <vt:lpstr>Similarities in Healthcare Projects</vt:lpstr>
      <vt:lpstr>PowerPoint Presentation</vt:lpstr>
      <vt:lpstr>What’s Different About Healthcare Project Management?</vt:lpstr>
      <vt:lpstr>Findings from Recent Study*</vt:lpstr>
      <vt:lpstr>Suggestions from Recent Study</vt:lpstr>
      <vt:lpstr>Healthcare PM Table of Contents </vt:lpstr>
      <vt:lpstr>Approach</vt:lpstr>
      <vt:lpstr>Sample Outputs in New Book</vt:lpstr>
      <vt:lpstr>PowerPoint Presentation</vt:lpstr>
      <vt:lpstr>Stakeholder Analysis Power/Interest Grid</vt:lpstr>
      <vt:lpstr>PowerPoint Presentation</vt:lpstr>
      <vt:lpstr>PowerPoint Presentation</vt:lpstr>
      <vt:lpstr>Work Breakdown Structure</vt:lpstr>
      <vt:lpstr>Gantt Chart</vt:lpstr>
      <vt:lpstr>Probability Impact Matrix</vt:lpstr>
      <vt:lpstr>Project Dashboard</vt:lpstr>
      <vt:lpstr>Cause and Effect Diagram</vt:lpstr>
      <vt:lpstr>Progress Report</vt:lpstr>
      <vt:lpstr>Earned Value Chart</vt:lpstr>
      <vt:lpstr>Best Practice- Earned Value Management</vt:lpstr>
      <vt:lpstr>Team Project Web Sites</vt:lpstr>
      <vt:lpstr>Teaching Approaches</vt:lpstr>
      <vt:lpstr>PowerPoint Presentation</vt:lpstr>
      <vt:lpstr>Resources</vt:lpstr>
      <vt:lpstr>Screen Shot of Resources</vt:lpstr>
      <vt:lpstr>Screen Shot of Video Highlights</vt:lpstr>
      <vt:lpstr>Rooting Out Waste in Health Care by Taking Cue From Toyota (Video)</vt:lpstr>
      <vt:lpstr>Sample Quiz</vt:lpstr>
      <vt:lpstr>Conclusions</vt:lpstr>
      <vt:lpstr>Too bad we can’t implant software to make us all smarter – yet!</vt:lpstr>
      <vt:lpstr>Questions/Comments?</vt:lpstr>
    </vt:vector>
  </TitlesOfParts>
  <Company>The Gate Worldwide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freelance01</dc:creator>
  <cp:lastModifiedBy>Kathy Schwalbe</cp:lastModifiedBy>
  <cp:revision>280</cp:revision>
  <cp:lastPrinted>2013-09-13T20:43:59Z</cp:lastPrinted>
  <dcterms:created xsi:type="dcterms:W3CDTF">2010-05-28T14:23:57Z</dcterms:created>
  <dcterms:modified xsi:type="dcterms:W3CDTF">2013-09-18T16:18:58Z</dcterms:modified>
</cp:coreProperties>
</file>