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4"/>
  </p:notesMasterIdLst>
  <p:handoutMasterIdLst>
    <p:handoutMasterId r:id="rId35"/>
  </p:handoutMasterIdLst>
  <p:sldIdLst>
    <p:sldId id="264" r:id="rId2"/>
    <p:sldId id="431" r:id="rId3"/>
    <p:sldId id="432" r:id="rId4"/>
    <p:sldId id="483" r:id="rId5"/>
    <p:sldId id="484" r:id="rId6"/>
    <p:sldId id="485" r:id="rId7"/>
    <p:sldId id="469" r:id="rId8"/>
    <p:sldId id="487" r:id="rId9"/>
    <p:sldId id="496" r:id="rId10"/>
    <p:sldId id="435" r:id="rId11"/>
    <p:sldId id="502" r:id="rId12"/>
    <p:sldId id="504" r:id="rId13"/>
    <p:sldId id="503" r:id="rId14"/>
    <p:sldId id="433" r:id="rId15"/>
    <p:sldId id="434" r:id="rId16"/>
    <p:sldId id="488" r:id="rId17"/>
    <p:sldId id="489" r:id="rId18"/>
    <p:sldId id="498" r:id="rId19"/>
    <p:sldId id="471" r:id="rId20"/>
    <p:sldId id="472" r:id="rId21"/>
    <p:sldId id="490" r:id="rId22"/>
    <p:sldId id="491" r:id="rId23"/>
    <p:sldId id="492" r:id="rId24"/>
    <p:sldId id="493" r:id="rId25"/>
    <p:sldId id="494" r:id="rId26"/>
    <p:sldId id="501" r:id="rId27"/>
    <p:sldId id="495" r:id="rId28"/>
    <p:sldId id="499" r:id="rId29"/>
    <p:sldId id="500" r:id="rId30"/>
    <p:sldId id="470" r:id="rId31"/>
    <p:sldId id="497" r:id="rId32"/>
    <p:sldId id="377" r:id="rId33"/>
  </p:sldIdLst>
  <p:sldSz cx="9144000" cy="6858000" type="screen4x3"/>
  <p:notesSz cx="7102475" cy="9388475"/>
  <p:custDataLst>
    <p:tags r:id="rId36"/>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1920">
          <p15:clr>
            <a:srgbClr val="A4A3A4"/>
          </p15:clr>
        </p15:guide>
        <p15:guide id="2" orient="horz" pos="1776">
          <p15:clr>
            <a:srgbClr val="A4A3A4"/>
          </p15:clr>
        </p15:guide>
        <p15:guide id="3" orient="horz" pos="1728">
          <p15:clr>
            <a:srgbClr val="A4A3A4"/>
          </p15:clr>
        </p15:guide>
        <p15:guide id="4" pos="2112">
          <p15:clr>
            <a:srgbClr val="A4A3A4"/>
          </p15:clr>
        </p15:guide>
        <p15:guide id="5" pos="1056">
          <p15:clr>
            <a:srgbClr val="A4A3A4"/>
          </p15:clr>
        </p15:guide>
        <p15:guide id="6" pos="960">
          <p15:clr>
            <a:srgbClr val="A4A3A4"/>
          </p15:clr>
        </p15:guide>
        <p15:guide id="7" pos="2208">
          <p15:clr>
            <a:srgbClr val="A4A3A4"/>
          </p15:clr>
        </p15:guide>
      </p15:sldGuideLst>
    </p:ext>
    <p:ext uri="{2D200454-40CA-4A62-9FC3-DE9A4176ACB9}">
      <p15:notesGuideLst xmlns=""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FF"/>
    <a:srgbClr val="FF99FF"/>
    <a:srgbClr val="6600FF"/>
    <a:srgbClr val="009999"/>
    <a:srgbClr val="FF3300"/>
    <a:srgbClr val="FF6633"/>
    <a:srgbClr val="F8F8F8"/>
    <a:srgbClr val="FFFF9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595" autoAdjust="0"/>
  </p:normalViewPr>
  <p:slideViewPr>
    <p:cSldViewPr>
      <p:cViewPr>
        <p:scale>
          <a:sx n="77" d="100"/>
          <a:sy n="77" d="100"/>
        </p:scale>
        <p:origin x="-1170" y="210"/>
      </p:cViewPr>
      <p:guideLst>
        <p:guide orient="horz" pos="1920"/>
        <p:guide orient="horz" pos="1776"/>
        <p:guide orient="horz" pos="1728"/>
        <p:guide pos="2112"/>
        <p:guide pos="1056"/>
        <p:guide pos="960"/>
        <p:guide pos="220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1" d="100"/>
          <a:sy n="61" d="100"/>
        </p:scale>
        <p:origin x="-1698" y="-4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77739" cy="4694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defRPr sz="1200" dirty="0">
                <a:latin typeface="Times New Roman" charset="0"/>
              </a:defRPr>
            </a:lvl1pPr>
          </a:lstStyle>
          <a:p>
            <a:pPr>
              <a:defRPr/>
            </a:pPr>
            <a:endParaRPr lang="en-US" dirty="0"/>
          </a:p>
        </p:txBody>
      </p:sp>
      <p:sp>
        <p:nvSpPr>
          <p:cNvPr id="78851" name="Rectangle 3"/>
          <p:cNvSpPr>
            <a:spLocks noGrp="1" noChangeArrowheads="1"/>
          </p:cNvSpPr>
          <p:nvPr>
            <p:ph type="dt" sz="quarter" idx="1"/>
          </p:nvPr>
        </p:nvSpPr>
        <p:spPr bwMode="auto">
          <a:xfrm>
            <a:off x="4024736" y="0"/>
            <a:ext cx="3077739" cy="469424"/>
          </a:xfrm>
          <a:prstGeom prst="rect">
            <a:avLst/>
          </a:prstGeom>
          <a:noFill/>
          <a:ln w="9525">
            <a:noFill/>
            <a:miter lim="800000"/>
            <a:headEnd/>
            <a:tailEnd/>
          </a:ln>
          <a:effectLst/>
        </p:spPr>
        <p:txBody>
          <a:bodyPr vert="horz" wrap="square" lIns="94229" tIns="47114" rIns="94229" bIns="47114" numCol="1" anchor="t" anchorCtr="0" compatLnSpc="1">
            <a:prstTxWarp prst="textNoShape">
              <a:avLst/>
            </a:prstTxWarp>
          </a:bodyPr>
          <a:lstStyle>
            <a:lvl1pPr algn="r">
              <a:defRPr sz="1200" dirty="0">
                <a:latin typeface="Times New Roman" charset="0"/>
              </a:defRPr>
            </a:lvl1pPr>
          </a:lstStyle>
          <a:p>
            <a:pPr>
              <a:defRPr/>
            </a:pPr>
            <a:endParaRPr lang="en-US" dirty="0"/>
          </a:p>
        </p:txBody>
      </p:sp>
      <p:sp>
        <p:nvSpPr>
          <p:cNvPr id="78852" name="Rectangle 4"/>
          <p:cNvSpPr>
            <a:spLocks noGrp="1" noChangeArrowheads="1"/>
          </p:cNvSpPr>
          <p:nvPr>
            <p:ph type="ftr" sz="quarter" idx="2"/>
          </p:nvPr>
        </p:nvSpPr>
        <p:spPr bwMode="auto">
          <a:xfrm>
            <a:off x="0"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defRPr sz="1200" dirty="0">
                <a:latin typeface="Times New Roman" charset="0"/>
              </a:defRPr>
            </a:lvl1pPr>
          </a:lstStyle>
          <a:p>
            <a:pPr>
              <a:defRPr/>
            </a:pPr>
            <a:endParaRPr lang="en-US" dirty="0"/>
          </a:p>
        </p:txBody>
      </p:sp>
      <p:sp>
        <p:nvSpPr>
          <p:cNvPr id="78853" name="Rectangle 5"/>
          <p:cNvSpPr>
            <a:spLocks noGrp="1" noChangeArrowheads="1"/>
          </p:cNvSpPr>
          <p:nvPr>
            <p:ph type="sldNum" sz="quarter" idx="3"/>
          </p:nvPr>
        </p:nvSpPr>
        <p:spPr bwMode="auto">
          <a:xfrm>
            <a:off x="4024736"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algn="r">
              <a:defRPr sz="1200">
                <a:latin typeface="Times New Roman" charset="0"/>
              </a:defRPr>
            </a:lvl1pPr>
          </a:lstStyle>
          <a:p>
            <a:pPr>
              <a:defRPr/>
            </a:pPr>
            <a:fld id="{234A58E8-8FF4-4A53-ADB3-03D8CFCA8092}" type="slidenum">
              <a:rPr lang="en-US"/>
              <a:pPr>
                <a:defRPr/>
              </a:pPr>
              <a:t>‹#›</a:t>
            </a:fld>
            <a:endParaRPr lang="en-US" dirty="0"/>
          </a:p>
        </p:txBody>
      </p:sp>
    </p:spTree>
    <p:extLst>
      <p:ext uri="{BB962C8B-B14F-4D97-AF65-F5344CB8AC3E}">
        <p14:creationId xmlns:p14="http://schemas.microsoft.com/office/powerpoint/2010/main" val="786570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3077739" cy="469424"/>
          </a:xfrm>
          <a:prstGeom prst="rect">
            <a:avLst/>
          </a:prstGeom>
          <a:noFill/>
          <a:ln w="9525">
            <a:noFill/>
            <a:miter lim="800000"/>
            <a:headEnd/>
            <a:tailEnd/>
          </a:ln>
          <a:effectLst/>
        </p:spPr>
        <p:txBody>
          <a:bodyPr vert="horz" wrap="square" lIns="94229" tIns="47114" rIns="94229" bIns="47114" numCol="1" anchor="ctr" anchorCtr="0" compatLnSpc="1">
            <a:prstTxWarp prst="textNoShape">
              <a:avLst/>
            </a:prstTxWarp>
          </a:bodyPr>
          <a:lstStyle>
            <a:lvl1pPr eaLnBrk="0" hangingPunct="0">
              <a:defRPr sz="1200" dirty="0">
                <a:latin typeface="Times New Roman" charset="0"/>
              </a:defRPr>
            </a:lvl1pPr>
          </a:lstStyle>
          <a:p>
            <a:pPr>
              <a:defRPr/>
            </a:pPr>
            <a:endParaRPr lang="en-US" dirty="0"/>
          </a:p>
        </p:txBody>
      </p:sp>
      <p:sp>
        <p:nvSpPr>
          <p:cNvPr id="1027" name="Rectangle 3"/>
          <p:cNvSpPr>
            <a:spLocks noGrp="1" noChangeArrowheads="1"/>
          </p:cNvSpPr>
          <p:nvPr>
            <p:ph type="dt" idx="1"/>
          </p:nvPr>
        </p:nvSpPr>
        <p:spPr bwMode="auto">
          <a:xfrm>
            <a:off x="4024736" y="0"/>
            <a:ext cx="3077739" cy="469424"/>
          </a:xfrm>
          <a:prstGeom prst="rect">
            <a:avLst/>
          </a:prstGeom>
          <a:noFill/>
          <a:ln w="9525">
            <a:noFill/>
            <a:miter lim="800000"/>
            <a:headEnd/>
            <a:tailEnd/>
          </a:ln>
          <a:effectLst/>
        </p:spPr>
        <p:txBody>
          <a:bodyPr vert="horz" wrap="none" lIns="94229" tIns="47114" rIns="94229" bIns="47114" numCol="1" anchor="ctr" anchorCtr="0" compatLnSpc="1">
            <a:prstTxWarp prst="textNoShape">
              <a:avLst/>
            </a:prstTxWarp>
          </a:bodyPr>
          <a:lstStyle>
            <a:lvl1pPr algn="r" eaLnBrk="0" hangingPunct="0">
              <a:defRPr sz="1200" dirty="0">
                <a:latin typeface="Times New Roman" charset="0"/>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46997" y="4459526"/>
            <a:ext cx="5208482" cy="4224814"/>
          </a:xfrm>
          <a:prstGeom prst="rect">
            <a:avLst/>
          </a:prstGeom>
          <a:noFill/>
          <a:ln w="9525">
            <a:noFill/>
            <a:miter lim="800000"/>
            <a:headEnd/>
            <a:tailEnd/>
          </a:ln>
          <a:effectLst/>
        </p:spPr>
        <p:txBody>
          <a:bodyPr vert="horz" wrap="none" lIns="94229" tIns="47114" rIns="94229" bIns="47114"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919051"/>
            <a:ext cx="3077739" cy="469424"/>
          </a:xfrm>
          <a:prstGeom prst="rect">
            <a:avLst/>
          </a:prstGeom>
          <a:noFill/>
          <a:ln w="9525">
            <a:noFill/>
            <a:miter lim="800000"/>
            <a:headEnd/>
            <a:tailEnd/>
          </a:ln>
          <a:effectLst/>
        </p:spPr>
        <p:txBody>
          <a:bodyPr vert="horz" wrap="square" lIns="94229" tIns="47114" rIns="94229" bIns="47114" numCol="1" anchor="b" anchorCtr="0" compatLnSpc="1">
            <a:prstTxWarp prst="textNoShape">
              <a:avLst/>
            </a:prstTxWarp>
          </a:bodyPr>
          <a:lstStyle>
            <a:lvl1pPr eaLnBrk="0" hangingPunct="0">
              <a:defRPr sz="1200" dirty="0">
                <a:latin typeface="Times New Roman" charset="0"/>
              </a:defRPr>
            </a:lvl1pPr>
          </a:lstStyle>
          <a:p>
            <a:pPr>
              <a:defRPr/>
            </a:pPr>
            <a:endParaRPr lang="en-US" dirty="0"/>
          </a:p>
        </p:txBody>
      </p:sp>
      <p:sp>
        <p:nvSpPr>
          <p:cNvPr id="1031" name="Rectangle 7"/>
          <p:cNvSpPr>
            <a:spLocks noGrp="1" noChangeArrowheads="1"/>
          </p:cNvSpPr>
          <p:nvPr>
            <p:ph type="sldNum" sz="quarter" idx="5"/>
          </p:nvPr>
        </p:nvSpPr>
        <p:spPr bwMode="auto">
          <a:xfrm>
            <a:off x="4024736" y="8919051"/>
            <a:ext cx="3077739" cy="469424"/>
          </a:xfrm>
          <a:prstGeom prst="rect">
            <a:avLst/>
          </a:prstGeom>
          <a:noFill/>
          <a:ln w="9525">
            <a:noFill/>
            <a:miter lim="800000"/>
            <a:headEnd/>
            <a:tailEnd/>
          </a:ln>
          <a:effectLst/>
        </p:spPr>
        <p:txBody>
          <a:bodyPr vert="horz" wrap="none" lIns="94229" tIns="47114" rIns="94229" bIns="47114" numCol="1" anchor="b" anchorCtr="0" compatLnSpc="1">
            <a:prstTxWarp prst="textNoShape">
              <a:avLst/>
            </a:prstTxWarp>
          </a:bodyPr>
          <a:lstStyle>
            <a:lvl1pPr algn="r" eaLnBrk="0" hangingPunct="0">
              <a:defRPr sz="1200">
                <a:latin typeface="Times New Roman" charset="0"/>
              </a:defRPr>
            </a:lvl1pPr>
          </a:lstStyle>
          <a:p>
            <a:pPr>
              <a:defRPr/>
            </a:pPr>
            <a:fld id="{7E263138-09A1-48CA-8F97-608646A995EF}" type="slidenum">
              <a:rPr lang="en-US"/>
              <a:pPr>
                <a:defRPr/>
              </a:pPr>
              <a:t>‹#›</a:t>
            </a:fld>
            <a:endParaRPr lang="en-US" dirty="0"/>
          </a:p>
        </p:txBody>
      </p:sp>
    </p:spTree>
    <p:extLst>
      <p:ext uri="{BB962C8B-B14F-4D97-AF65-F5344CB8AC3E}">
        <p14:creationId xmlns:p14="http://schemas.microsoft.com/office/powerpoint/2010/main" val="975388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a:grpSpLocks/>
          </p:cNvGrpSpPr>
          <p:nvPr/>
        </p:nvGrpSpPr>
        <p:grpSpPr bwMode="auto">
          <a:xfrm>
            <a:off x="177800" y="230188"/>
            <a:ext cx="203200" cy="6503987"/>
            <a:chOff x="112" y="145"/>
            <a:chExt cx="128" cy="4097"/>
          </a:xfrm>
        </p:grpSpPr>
        <p:sp>
          <p:nvSpPr>
            <p:cNvPr id="5" name="Rectangle 5"/>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6" name="Rectangle 6"/>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w="9525">
              <a:noFill/>
              <a:miter lim="800000"/>
              <a:headEnd/>
              <a:tailEnd/>
            </a:ln>
            <a:effectLst/>
          </p:spPr>
          <p:txBody>
            <a:bodyPr wrap="none" anchor="ctr"/>
            <a:lstStyle/>
            <a:p>
              <a:pPr algn="ctr">
                <a:defRPr/>
              </a:pPr>
              <a:endParaRPr lang="en-US" dirty="0">
                <a:latin typeface="Times New Roman" charset="0"/>
              </a:endParaRPr>
            </a:p>
          </p:txBody>
        </p:sp>
      </p:grpSp>
      <p:grpSp>
        <p:nvGrpSpPr>
          <p:cNvPr id="7" name="Group 7"/>
          <p:cNvGrpSpPr>
            <a:grpSpLocks/>
          </p:cNvGrpSpPr>
          <p:nvPr/>
        </p:nvGrpSpPr>
        <p:grpSpPr bwMode="auto">
          <a:xfrm>
            <a:off x="8793163" y="220663"/>
            <a:ext cx="198437" cy="6408737"/>
            <a:chOff x="5539" y="139"/>
            <a:chExt cx="125" cy="4037"/>
          </a:xfrm>
        </p:grpSpPr>
        <p:sp>
          <p:nvSpPr>
            <p:cNvPr id="8" name="Rectangle 8"/>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9" name="Rectangle 9"/>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10" name="Group 10"/>
          <p:cNvGrpSpPr>
            <a:grpSpLocks/>
          </p:cNvGrpSpPr>
          <p:nvPr/>
        </p:nvGrpSpPr>
        <p:grpSpPr bwMode="auto">
          <a:xfrm>
            <a:off x="412750" y="6477000"/>
            <a:ext cx="8686800" cy="228600"/>
            <a:chOff x="260" y="4080"/>
            <a:chExt cx="5472" cy="144"/>
          </a:xfrm>
        </p:grpSpPr>
        <p:sp>
          <p:nvSpPr>
            <p:cNvPr id="11" name="Rectangle 11"/>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12" name="Rectangle 12"/>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13" name="Group 13"/>
          <p:cNvGrpSpPr>
            <a:grpSpLocks/>
          </p:cNvGrpSpPr>
          <p:nvPr/>
        </p:nvGrpSpPr>
        <p:grpSpPr bwMode="auto">
          <a:xfrm>
            <a:off x="76200" y="176213"/>
            <a:ext cx="8745538" cy="161925"/>
            <a:chOff x="48" y="111"/>
            <a:chExt cx="5509" cy="102"/>
          </a:xfrm>
        </p:grpSpPr>
        <p:sp>
          <p:nvSpPr>
            <p:cNvPr id="14" name="Rectangle 1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15" name="Rectangle 15"/>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sp>
        <p:nvSpPr>
          <p:cNvPr id="37890" name="Rectangle 2"/>
          <p:cNvSpPr>
            <a:spLocks noGrp="1" noChangeArrowheads="1"/>
          </p:cNvSpPr>
          <p:nvPr>
            <p:ph type="ctrTitle"/>
          </p:nvPr>
        </p:nvSpPr>
        <p:spPr>
          <a:xfrm>
            <a:off x="685800" y="1219200"/>
            <a:ext cx="7772400" cy="1143000"/>
          </a:xfrm>
        </p:spPr>
        <p:txBody>
          <a:bodyPr anchorCtr="1"/>
          <a:lstStyle>
            <a:lvl1pPr>
              <a:defRPr sz="4000">
                <a:solidFill>
                  <a:schemeClr val="tx1"/>
                </a:solidFill>
              </a:defRPr>
            </a:lvl1pPr>
          </a:lstStyle>
          <a:p>
            <a:r>
              <a:rPr lang="en-US"/>
              <a:t>Click to edit Master title style</a:t>
            </a:r>
          </a:p>
        </p:txBody>
      </p:sp>
      <p:sp>
        <p:nvSpPr>
          <p:cNvPr id="37891" name="Rectangle 3"/>
          <p:cNvSpPr>
            <a:spLocks noGrp="1" noChangeArrowheads="1"/>
          </p:cNvSpPr>
          <p:nvPr>
            <p:ph type="subTitle" idx="1"/>
          </p:nvPr>
        </p:nvSpPr>
        <p:spPr>
          <a:xfrm>
            <a:off x="1371600" y="2667000"/>
            <a:ext cx="6400800" cy="1752600"/>
          </a:xfrm>
        </p:spPr>
        <p:txBody>
          <a:bodyPr/>
          <a:lstStyle>
            <a:lvl1pPr marL="0" indent="0" algn="ctr">
              <a:buFontTx/>
              <a:buNone/>
              <a:defRPr sz="2800"/>
            </a:lvl1pPr>
          </a:lstStyle>
          <a:p>
            <a:r>
              <a:rPr lang="en-US"/>
              <a:t>Click to edit Master subtitle style</a:t>
            </a:r>
          </a:p>
        </p:txBody>
      </p:sp>
      <p:sp>
        <p:nvSpPr>
          <p:cNvPr id="16" name="Rectangle 16"/>
          <p:cNvSpPr>
            <a:spLocks noGrp="1" noChangeArrowheads="1"/>
          </p:cNvSpPr>
          <p:nvPr>
            <p:ph type="dt" sz="half" idx="10"/>
          </p:nvPr>
        </p:nvSpPr>
        <p:spPr/>
        <p:txBody>
          <a:bodyPr/>
          <a:lstStyle>
            <a:lvl1pPr>
              <a:defRPr dirty="0"/>
            </a:lvl1pPr>
          </a:lstStyle>
          <a:p>
            <a:pPr>
              <a:defRPr/>
            </a:pPr>
            <a:endParaRPr lang="en-US" dirty="0"/>
          </a:p>
        </p:txBody>
      </p:sp>
      <p:sp>
        <p:nvSpPr>
          <p:cNvPr id="17" name="Rectangle 17"/>
          <p:cNvSpPr>
            <a:spLocks noGrp="1" noChangeArrowheads="1"/>
          </p:cNvSpPr>
          <p:nvPr>
            <p:ph type="ftr" sz="quarter" idx="11"/>
          </p:nvPr>
        </p:nvSpPr>
        <p:spPr/>
        <p:txBody>
          <a:bodyPr/>
          <a:lstStyle>
            <a:lvl1pPr>
              <a:defRPr dirty="0"/>
            </a:lvl1pPr>
          </a:lstStyle>
          <a:p>
            <a:pPr>
              <a:defRPr/>
            </a:pPr>
            <a:r>
              <a:rPr lang="en-US" dirty="0" smtClean="0"/>
              <a:t>Copyright Kathy Schwalbe 2012</a:t>
            </a:r>
            <a:endParaRPr lang="en-US" dirty="0"/>
          </a:p>
        </p:txBody>
      </p:sp>
      <p:sp>
        <p:nvSpPr>
          <p:cNvPr id="18" name="Rectangle 18"/>
          <p:cNvSpPr>
            <a:spLocks noGrp="1" noChangeArrowheads="1"/>
          </p:cNvSpPr>
          <p:nvPr>
            <p:ph type="sldNum" sz="quarter" idx="12"/>
          </p:nvPr>
        </p:nvSpPr>
        <p:spPr/>
        <p:txBody>
          <a:bodyPr/>
          <a:lstStyle>
            <a:lvl1pPr>
              <a:defRPr/>
            </a:lvl1pPr>
          </a:lstStyle>
          <a:p>
            <a:pPr>
              <a:defRPr/>
            </a:pPr>
            <a:fld id="{947464B1-6846-4029-BDF7-9E3CB98596F9}"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r>
              <a:rPr lang="en-US" dirty="0" smtClean="0"/>
              <a:t>Copyright Kathy Schwalbe 2012</a:t>
            </a: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14109067-977C-4BB5-BB31-D608B6B9F70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6BD1C127-B136-4952-912A-1E55FE093AE3}"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6A012304-FE4F-4AF0-8C50-4562BAE373E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030"/>
          <p:cNvSpPr>
            <a:spLocks noGrp="1" noChangeArrowheads="1"/>
          </p:cNvSpPr>
          <p:nvPr>
            <p:ph type="sldNum" sz="quarter" idx="12"/>
          </p:nvPr>
        </p:nvSpPr>
        <p:spPr>
          <a:ln/>
        </p:spPr>
        <p:txBody>
          <a:bodyPr/>
          <a:lstStyle>
            <a:lvl1pPr>
              <a:defRPr/>
            </a:lvl1pPr>
          </a:lstStyle>
          <a:p>
            <a:pPr>
              <a:defRPr/>
            </a:pPr>
            <a:fld id="{B3FC0D35-0492-4EB3-9B01-8CB6C730276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030"/>
          <p:cNvSpPr>
            <a:spLocks noGrp="1" noChangeArrowheads="1"/>
          </p:cNvSpPr>
          <p:nvPr>
            <p:ph type="sldNum" sz="quarter" idx="12"/>
          </p:nvPr>
        </p:nvSpPr>
        <p:spPr>
          <a:ln/>
        </p:spPr>
        <p:txBody>
          <a:bodyPr/>
          <a:lstStyle>
            <a:lvl1pPr>
              <a:defRPr/>
            </a:lvl1pPr>
          </a:lstStyle>
          <a:p>
            <a:pPr>
              <a:defRPr/>
            </a:pPr>
            <a:fld id="{0E98DBFE-53BB-417E-8C14-B5A9329DCEE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030"/>
          <p:cNvSpPr>
            <a:spLocks noGrp="1" noChangeArrowheads="1"/>
          </p:cNvSpPr>
          <p:nvPr>
            <p:ph type="sldNum" sz="quarter" idx="12"/>
          </p:nvPr>
        </p:nvSpPr>
        <p:spPr>
          <a:ln/>
        </p:spPr>
        <p:txBody>
          <a:bodyPr/>
          <a:lstStyle>
            <a:lvl1pPr>
              <a:defRPr/>
            </a:lvl1pPr>
          </a:lstStyle>
          <a:p>
            <a:pPr>
              <a:defRPr/>
            </a:pPr>
            <a:fld id="{AEC84294-D330-4C43-886A-8B47D2DE1AA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6F87B09A-F654-4A33-91EE-084A0819D7A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532F4629-C093-45B1-A27F-E9B59E7CB2D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4C1930A3-6EF9-46F3-94DA-DBB6BB199AC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81000"/>
            <a:ext cx="20193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381000"/>
            <a:ext cx="59055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30"/>
          <p:cNvSpPr>
            <a:spLocks noGrp="1" noChangeArrowheads="1"/>
          </p:cNvSpPr>
          <p:nvPr>
            <p:ph type="sldNum" sz="quarter" idx="12"/>
          </p:nvPr>
        </p:nvSpPr>
        <p:spPr>
          <a:ln/>
        </p:spPr>
        <p:txBody>
          <a:bodyPr/>
          <a:lstStyle>
            <a:lvl1pPr>
              <a:defRPr/>
            </a:lvl1pPr>
          </a:lstStyle>
          <a:p>
            <a:pPr>
              <a:defRPr/>
            </a:pPr>
            <a:fld id="{1201EA71-70B5-46B4-AA1D-58CBE66FB74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6"/>
          <p:cNvSpPr>
            <a:spLocks noGrp="1" noChangeArrowheads="1"/>
          </p:cNvSpPr>
          <p:nvPr>
            <p:ph type="title"/>
          </p:nvPr>
        </p:nvSpPr>
        <p:spPr bwMode="auto">
          <a:xfrm>
            <a:off x="381000" y="381000"/>
            <a:ext cx="80010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051" name="Rectangle 1027"/>
          <p:cNvSpPr>
            <a:spLocks noGrp="1" noChangeArrowheads="1"/>
          </p:cNvSpPr>
          <p:nvPr>
            <p:ph type="body" idx="1"/>
          </p:nvPr>
        </p:nvSpPr>
        <p:spPr bwMode="auto">
          <a:xfrm>
            <a:off x="685800" y="1295400"/>
            <a:ext cx="77724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68" name="Rectangle 1028"/>
          <p:cNvSpPr>
            <a:spLocks noGrp="1" noChangeArrowheads="1"/>
          </p:cNvSpPr>
          <p:nvPr>
            <p:ph type="dt" sz="half" idx="2"/>
          </p:nvPr>
        </p:nvSpPr>
        <p:spPr bwMode="auto">
          <a:xfrm>
            <a:off x="381000" y="60150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dirty="0">
                <a:solidFill>
                  <a:schemeClr val="bg2"/>
                </a:solidFill>
                <a:latin typeface="+mn-lt"/>
              </a:defRPr>
            </a:lvl1pPr>
          </a:lstStyle>
          <a:p>
            <a:pPr>
              <a:defRPr/>
            </a:pPr>
            <a:endParaRPr lang="en-US" dirty="0"/>
          </a:p>
        </p:txBody>
      </p:sp>
      <p:sp>
        <p:nvSpPr>
          <p:cNvPr id="36869" name="Rectangle 1029"/>
          <p:cNvSpPr>
            <a:spLocks noGrp="1" noChangeArrowheads="1"/>
          </p:cNvSpPr>
          <p:nvPr>
            <p:ph type="ftr" sz="quarter" idx="3"/>
          </p:nvPr>
        </p:nvSpPr>
        <p:spPr bwMode="auto">
          <a:xfrm>
            <a:off x="3124200" y="60150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dirty="0">
                <a:solidFill>
                  <a:schemeClr val="bg2"/>
                </a:solidFill>
                <a:latin typeface="+mn-lt"/>
              </a:defRPr>
            </a:lvl1pPr>
          </a:lstStyle>
          <a:p>
            <a:pPr>
              <a:defRPr/>
            </a:pPr>
            <a:endParaRPr lang="en-US" dirty="0"/>
          </a:p>
        </p:txBody>
      </p:sp>
      <p:sp>
        <p:nvSpPr>
          <p:cNvPr id="36870" name="Rectangle 1030"/>
          <p:cNvSpPr>
            <a:spLocks noGrp="1" noChangeArrowheads="1"/>
          </p:cNvSpPr>
          <p:nvPr>
            <p:ph type="sldNum" sz="quarter" idx="4"/>
          </p:nvPr>
        </p:nvSpPr>
        <p:spPr bwMode="auto">
          <a:xfrm>
            <a:off x="6858000" y="60150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bg2"/>
                </a:solidFill>
                <a:latin typeface="+mn-lt"/>
              </a:defRPr>
            </a:lvl1pPr>
          </a:lstStyle>
          <a:p>
            <a:pPr>
              <a:defRPr/>
            </a:pPr>
            <a:fld id="{9F47E74F-A005-4283-9EDD-18707C165CA8}" type="slidenum">
              <a:rPr lang="en-US"/>
              <a:pPr>
                <a:defRPr/>
              </a:pPr>
              <a:t>‹#›</a:t>
            </a:fld>
            <a:endParaRPr lang="en-US" dirty="0"/>
          </a:p>
        </p:txBody>
      </p:sp>
      <p:grpSp>
        <p:nvGrpSpPr>
          <p:cNvPr id="2055" name="Group 1031"/>
          <p:cNvGrpSpPr>
            <a:grpSpLocks/>
          </p:cNvGrpSpPr>
          <p:nvPr/>
        </p:nvGrpSpPr>
        <p:grpSpPr bwMode="auto">
          <a:xfrm>
            <a:off x="177800" y="230188"/>
            <a:ext cx="203200" cy="6503987"/>
            <a:chOff x="112" y="145"/>
            <a:chExt cx="128" cy="4097"/>
          </a:xfrm>
        </p:grpSpPr>
        <p:sp>
          <p:nvSpPr>
            <p:cNvPr id="36872" name="Rectangle 1032"/>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3" name="Rectangle 1033"/>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w="9525">
              <a:noFill/>
              <a:miter lim="800000"/>
              <a:headEnd/>
              <a:tailEnd/>
            </a:ln>
            <a:effectLst/>
          </p:spPr>
          <p:txBody>
            <a:bodyPr wrap="none" anchor="ctr"/>
            <a:lstStyle/>
            <a:p>
              <a:pPr algn="ctr">
                <a:defRPr/>
              </a:pPr>
              <a:endParaRPr lang="en-US" dirty="0">
                <a:latin typeface="Times New Roman" charset="0"/>
              </a:endParaRPr>
            </a:p>
          </p:txBody>
        </p:sp>
      </p:grpSp>
      <p:grpSp>
        <p:nvGrpSpPr>
          <p:cNvPr id="2056" name="Group 1034"/>
          <p:cNvGrpSpPr>
            <a:grpSpLocks/>
          </p:cNvGrpSpPr>
          <p:nvPr/>
        </p:nvGrpSpPr>
        <p:grpSpPr bwMode="auto">
          <a:xfrm>
            <a:off x="8793163" y="220663"/>
            <a:ext cx="198437" cy="6408737"/>
            <a:chOff x="5539" y="139"/>
            <a:chExt cx="125" cy="4037"/>
          </a:xfrm>
        </p:grpSpPr>
        <p:sp>
          <p:nvSpPr>
            <p:cNvPr id="36875" name="Rectangle 1035"/>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6" name="Rectangle 1036"/>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2057" name="Group 1037"/>
          <p:cNvGrpSpPr>
            <a:grpSpLocks/>
          </p:cNvGrpSpPr>
          <p:nvPr/>
        </p:nvGrpSpPr>
        <p:grpSpPr bwMode="auto">
          <a:xfrm>
            <a:off x="412750" y="6477000"/>
            <a:ext cx="8686800" cy="228600"/>
            <a:chOff x="260" y="4080"/>
            <a:chExt cx="5472" cy="144"/>
          </a:xfrm>
        </p:grpSpPr>
        <p:sp>
          <p:nvSpPr>
            <p:cNvPr id="36878" name="Rectangle 1038"/>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79" name="Rectangle 1039"/>
            <p:cNvSpPr>
              <a:spLocks noChangeArrowheads="1"/>
            </p:cNvSpPr>
            <p:nvPr/>
          </p:nvSpPr>
          <p:spPr bwMode="auto">
            <a:xfrm rot="5400000" flipV="1">
              <a:off x="2914" y="1522"/>
              <a:ext cx="48" cy="5355"/>
            </a:xfrm>
            <a:prstGeom prst="rect">
              <a:avLst/>
            </a:prstGeom>
            <a:gradFill rotWithShape="0">
              <a:gsLst>
                <a:gs pos="0">
                  <a:schemeClr val="bg1"/>
                </a:gs>
                <a:gs pos="100000">
                  <a:schemeClr val="hlink"/>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2058" name="Group 1040"/>
          <p:cNvGrpSpPr>
            <a:grpSpLocks/>
          </p:cNvGrpSpPr>
          <p:nvPr/>
        </p:nvGrpSpPr>
        <p:grpSpPr bwMode="auto">
          <a:xfrm>
            <a:off x="76200" y="176213"/>
            <a:ext cx="8745538" cy="161925"/>
            <a:chOff x="48" y="111"/>
            <a:chExt cx="5509" cy="102"/>
          </a:xfrm>
        </p:grpSpPr>
        <p:sp>
          <p:nvSpPr>
            <p:cNvPr id="36881" name="Rectangle 1041"/>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82" name="Rectangle 1042"/>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grpSp>
        <p:nvGrpSpPr>
          <p:cNvPr id="6" name="Group 1043"/>
          <p:cNvGrpSpPr>
            <a:grpSpLocks/>
          </p:cNvGrpSpPr>
          <p:nvPr/>
        </p:nvGrpSpPr>
        <p:grpSpPr bwMode="auto">
          <a:xfrm>
            <a:off x="71438" y="176213"/>
            <a:ext cx="8745537" cy="161925"/>
            <a:chOff x="48" y="111"/>
            <a:chExt cx="5509" cy="102"/>
          </a:xfrm>
        </p:grpSpPr>
        <p:sp>
          <p:nvSpPr>
            <p:cNvPr id="36884" name="Rectangle 104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sp>
          <p:nvSpPr>
            <p:cNvPr id="36885" name="Rectangle 1045"/>
            <p:cNvSpPr>
              <a:spLocks noChangeArrowheads="1"/>
            </p:cNvSpPr>
            <p:nvPr/>
          </p:nvSpPr>
          <p:spPr bwMode="auto">
            <a:xfrm rot="5400000" flipV="1">
              <a:off x="2784" y="-2625"/>
              <a:ext cx="38" cy="5509"/>
            </a:xfrm>
            <a:prstGeom prst="rect">
              <a:avLst/>
            </a:prstGeom>
            <a:gradFill rotWithShape="0">
              <a:gsLst>
                <a:gs pos="0">
                  <a:schemeClr val="accent1"/>
                </a:gs>
                <a:gs pos="100000">
                  <a:schemeClr val="bg1"/>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spTree>
  </p:cSld>
  <p:clrMap bg1="dk2" tx1="lt1" bg2="dk1" tx2="lt2" accent1="accent1" accent2="accent2" accent3="accent3" accent4="accent4" accent5="accent5" accent6="accent6" hlink="hlink" folHlink="folHlink"/>
  <p:sldLayoutIdLst>
    <p:sldLayoutId id="2147483823"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ahoma" charset="0"/>
        </a:defRPr>
      </a:lvl2pPr>
      <a:lvl3pPr algn="ctr" rtl="0" eaLnBrk="0" fontAlgn="base" hangingPunct="0">
        <a:spcBef>
          <a:spcPct val="0"/>
        </a:spcBef>
        <a:spcAft>
          <a:spcPct val="0"/>
        </a:spcAft>
        <a:defRPr sz="3600">
          <a:solidFill>
            <a:schemeClr val="tx2"/>
          </a:solidFill>
          <a:latin typeface="Tahoma" charset="0"/>
        </a:defRPr>
      </a:lvl3pPr>
      <a:lvl4pPr algn="ctr" rtl="0" eaLnBrk="0" fontAlgn="base" hangingPunct="0">
        <a:spcBef>
          <a:spcPct val="0"/>
        </a:spcBef>
        <a:spcAft>
          <a:spcPct val="0"/>
        </a:spcAft>
        <a:defRPr sz="3600">
          <a:solidFill>
            <a:schemeClr val="tx2"/>
          </a:solidFill>
          <a:latin typeface="Tahoma" charset="0"/>
        </a:defRPr>
      </a:lvl4pPr>
      <a:lvl5pPr algn="ctr" rtl="0" eaLnBrk="0" fontAlgn="base" hangingPunct="0">
        <a:spcBef>
          <a:spcPct val="0"/>
        </a:spcBef>
        <a:spcAft>
          <a:spcPct val="0"/>
        </a:spcAft>
        <a:defRPr sz="3600">
          <a:solidFill>
            <a:schemeClr val="tx2"/>
          </a:solidFill>
          <a:latin typeface="Tahoma" charset="0"/>
        </a:defRPr>
      </a:lvl5pPr>
      <a:lvl6pPr marL="457200" algn="ctr" rtl="0" fontAlgn="base">
        <a:spcBef>
          <a:spcPct val="0"/>
        </a:spcBef>
        <a:spcAft>
          <a:spcPct val="0"/>
        </a:spcAft>
        <a:defRPr sz="3600">
          <a:solidFill>
            <a:schemeClr val="tx2"/>
          </a:solidFill>
          <a:latin typeface="Tahoma" charset="0"/>
        </a:defRPr>
      </a:lvl6pPr>
      <a:lvl7pPr marL="914400" algn="ctr" rtl="0" fontAlgn="base">
        <a:spcBef>
          <a:spcPct val="0"/>
        </a:spcBef>
        <a:spcAft>
          <a:spcPct val="0"/>
        </a:spcAft>
        <a:defRPr sz="3600">
          <a:solidFill>
            <a:schemeClr val="tx2"/>
          </a:solidFill>
          <a:latin typeface="Tahoma" charset="0"/>
        </a:defRPr>
      </a:lvl7pPr>
      <a:lvl8pPr marL="1371600" algn="ctr" rtl="0" fontAlgn="base">
        <a:spcBef>
          <a:spcPct val="0"/>
        </a:spcBef>
        <a:spcAft>
          <a:spcPct val="0"/>
        </a:spcAft>
        <a:defRPr sz="3600">
          <a:solidFill>
            <a:schemeClr val="tx2"/>
          </a:solidFill>
          <a:latin typeface="Tahoma" charset="0"/>
        </a:defRPr>
      </a:lvl8pPr>
      <a:lvl9pPr marL="1828800" algn="ctr" rtl="0" fontAlgn="base">
        <a:spcBef>
          <a:spcPct val="0"/>
        </a:spcBef>
        <a:spcAft>
          <a:spcPct val="0"/>
        </a:spcAft>
        <a:defRPr sz="3600">
          <a:solidFill>
            <a:schemeClr val="tx2"/>
          </a:solidFill>
          <a:latin typeface="Tahoma"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www.healthcarepm.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kathyschwalbe.com/" TargetMode="External"/><Relationship Id="rId2" Type="http://schemas.openxmlformats.org/officeDocument/2006/relationships/image" Target="../media/image17.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8"/>
          <p:cNvSpPr>
            <a:spLocks noGrp="1" noChangeArrowheads="1"/>
          </p:cNvSpPr>
          <p:nvPr>
            <p:ph type="sldNum" sz="quarter" idx="12"/>
          </p:nvPr>
        </p:nvSpPr>
        <p:spPr/>
        <p:txBody>
          <a:bodyPr/>
          <a:lstStyle/>
          <a:p>
            <a:pPr>
              <a:defRPr/>
            </a:pPr>
            <a:fld id="{41AA1F49-B6BA-4E8A-BB6F-CB0570D10F66}" type="slidenum">
              <a:rPr lang="en-US"/>
              <a:pPr>
                <a:defRPr/>
              </a:pPr>
              <a:t>1</a:t>
            </a:fld>
            <a:endParaRPr lang="en-US" dirty="0"/>
          </a:p>
        </p:txBody>
      </p:sp>
      <p:sp>
        <p:nvSpPr>
          <p:cNvPr id="4099" name="Rectangle 1026"/>
          <p:cNvSpPr>
            <a:spLocks noGrp="1" noChangeArrowheads="1"/>
          </p:cNvSpPr>
          <p:nvPr>
            <p:ph type="ctrTitle"/>
          </p:nvPr>
        </p:nvSpPr>
        <p:spPr>
          <a:xfrm>
            <a:off x="533400" y="1219200"/>
            <a:ext cx="6248400" cy="1143000"/>
          </a:xfrm>
        </p:spPr>
        <p:txBody>
          <a:bodyPr/>
          <a:lstStyle/>
          <a:p>
            <a:pPr eaLnBrk="1" hangingPunct="1"/>
            <a:r>
              <a:rPr lang="en-US" sz="3600" b="1" dirty="0" smtClean="0"/>
              <a:t>Healthcare</a:t>
            </a:r>
            <a:br>
              <a:rPr lang="en-US" sz="3600" b="1" dirty="0" smtClean="0"/>
            </a:br>
            <a:r>
              <a:rPr lang="en-US" sz="3600" b="1" dirty="0" smtClean="0"/>
              <a:t>Project Management</a:t>
            </a:r>
            <a:endParaRPr lang="en-US" sz="3600" dirty="0" smtClean="0"/>
          </a:p>
        </p:txBody>
      </p:sp>
      <p:sp>
        <p:nvSpPr>
          <p:cNvPr id="4100" name="Rectangle 1027"/>
          <p:cNvSpPr>
            <a:spLocks noGrp="1" noChangeArrowheads="1"/>
          </p:cNvSpPr>
          <p:nvPr>
            <p:ph type="subTitle" idx="1"/>
          </p:nvPr>
        </p:nvSpPr>
        <p:spPr>
          <a:xfrm>
            <a:off x="457200" y="4174503"/>
            <a:ext cx="8153400" cy="1752600"/>
          </a:xfrm>
        </p:spPr>
        <p:txBody>
          <a:bodyPr/>
          <a:lstStyle/>
          <a:p>
            <a:pPr eaLnBrk="1" hangingPunct="1"/>
            <a:r>
              <a:rPr lang="en-US" sz="2400" dirty="0" smtClean="0"/>
              <a:t>Kathy Schwalbe, Ph.D., PMP</a:t>
            </a:r>
          </a:p>
          <a:p>
            <a:pPr eaLnBrk="1" hangingPunct="1"/>
            <a:r>
              <a:rPr lang="en-US" sz="2400" dirty="0" smtClean="0"/>
              <a:t>May 16, 2013 </a:t>
            </a:r>
          </a:p>
          <a:p>
            <a:pPr eaLnBrk="1" hangingPunct="1"/>
            <a:r>
              <a:rPr lang="en-US" sz="2400" dirty="0" smtClean="0"/>
              <a:t>Madison PMI PDD</a:t>
            </a:r>
          </a:p>
          <a:p>
            <a:pPr eaLnBrk="1" hangingPunct="1"/>
            <a:endParaRPr lang="en-US" dirty="0" smtClean="0"/>
          </a:p>
        </p:txBody>
      </p:sp>
      <p:sp>
        <p:nvSpPr>
          <p:cNvPr id="4101" name="Text Box 1029"/>
          <p:cNvSpPr txBox="1">
            <a:spLocks noChangeArrowheads="1"/>
          </p:cNvSpPr>
          <p:nvPr/>
        </p:nvSpPr>
        <p:spPr bwMode="auto">
          <a:xfrm>
            <a:off x="914400" y="5943600"/>
            <a:ext cx="6863610" cy="461665"/>
          </a:xfrm>
          <a:prstGeom prst="rect">
            <a:avLst/>
          </a:prstGeom>
          <a:noFill/>
          <a:ln w="9525">
            <a:noFill/>
            <a:miter lim="800000"/>
            <a:headEnd/>
            <a:tailEnd/>
          </a:ln>
        </p:spPr>
        <p:txBody>
          <a:bodyPr wrap="none">
            <a:spAutoFit/>
          </a:bodyPr>
          <a:lstStyle/>
          <a:p>
            <a:r>
              <a:rPr lang="en-US" dirty="0">
                <a:solidFill>
                  <a:schemeClr val="accent1"/>
                </a:solidFill>
              </a:rPr>
              <a:t>schwalbe@augsburg.edu	</a:t>
            </a:r>
            <a:r>
              <a:rPr lang="en-US" dirty="0" smtClean="0">
                <a:solidFill>
                  <a:schemeClr val="accent1"/>
                </a:solidFill>
              </a:rPr>
              <a:t>www.healthcarepm.com</a:t>
            </a:r>
            <a:endParaRPr lang="en-US" dirty="0">
              <a:solidFill>
                <a:schemeClr val="accent1"/>
              </a:solidFill>
            </a:endParaRPr>
          </a:p>
        </p:txBody>
      </p:sp>
      <p:sp>
        <p:nvSpPr>
          <p:cNvPr id="3" name="TextBox 2"/>
          <p:cNvSpPr txBox="1"/>
          <p:nvPr/>
        </p:nvSpPr>
        <p:spPr>
          <a:xfrm>
            <a:off x="6667500" y="3524495"/>
            <a:ext cx="2209800" cy="677108"/>
          </a:xfrm>
          <a:prstGeom prst="rect">
            <a:avLst/>
          </a:prstGeom>
          <a:noFill/>
        </p:spPr>
        <p:txBody>
          <a:bodyPr wrap="square" rtlCol="0">
            <a:spAutoFit/>
          </a:bodyPr>
          <a:lstStyle/>
          <a:p>
            <a:r>
              <a:rPr lang="en-US" sz="2000" dirty="0" smtClean="0">
                <a:solidFill>
                  <a:srgbClr val="FFFF00"/>
                </a:solidFill>
              </a:rPr>
              <a:t>        </a:t>
            </a:r>
            <a:r>
              <a:rPr lang="en-US" sz="1800" b="1" dirty="0" smtClean="0">
                <a:solidFill>
                  <a:srgbClr val="FFCCFF"/>
                </a:solidFill>
              </a:rPr>
              <a:t>New book available June 2013</a:t>
            </a:r>
          </a:p>
        </p:txBody>
      </p:sp>
      <p:pic>
        <p:nvPicPr>
          <p:cNvPr id="2" name="Picture 2" descr="front cover May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00295"/>
            <a:ext cx="2456219" cy="3124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4000" dirty="0" smtClean="0"/>
              <a:t>Presentation Outline*</a:t>
            </a:r>
          </a:p>
        </p:txBody>
      </p:sp>
      <p:sp>
        <p:nvSpPr>
          <p:cNvPr id="4099" name="Rectangle 3"/>
          <p:cNvSpPr>
            <a:spLocks noGrp="1" noChangeArrowheads="1"/>
          </p:cNvSpPr>
          <p:nvPr>
            <p:ph type="body" idx="1"/>
          </p:nvPr>
        </p:nvSpPr>
        <p:spPr>
          <a:xfrm>
            <a:off x="479196" y="1066800"/>
            <a:ext cx="8305800" cy="4495800"/>
          </a:xfrm>
        </p:spPr>
        <p:txBody>
          <a:bodyPr/>
          <a:lstStyle/>
          <a:p>
            <a:pPr eaLnBrk="1" hangingPunct="1"/>
            <a:r>
              <a:rPr lang="en-US" sz="2800" dirty="0" smtClean="0"/>
              <a:t>The need for better project management in the healthcare industry</a:t>
            </a:r>
          </a:p>
          <a:p>
            <a:pPr eaLnBrk="1" hangingPunct="1"/>
            <a:r>
              <a:rPr lang="en-US" sz="2800" dirty="0" smtClean="0"/>
              <a:t>Framework for project management</a:t>
            </a:r>
          </a:p>
          <a:p>
            <a:pPr eaLnBrk="1" hangingPunct="1"/>
            <a:r>
              <a:rPr lang="en-US" sz="2800" dirty="0" smtClean="0"/>
              <a:t>Similarities and differences in managing projects in healthcare</a:t>
            </a:r>
            <a:endParaRPr lang="en-US" sz="2400" dirty="0" smtClean="0"/>
          </a:p>
          <a:p>
            <a:pPr eaLnBrk="1" hangingPunct="1"/>
            <a:r>
              <a:rPr lang="en-US" sz="2800" dirty="0"/>
              <a:t>Sample outputs for initiating, planning, executing, monitoring and controlling, and closing a healthcare project</a:t>
            </a:r>
          </a:p>
          <a:p>
            <a:pPr eaLnBrk="1" hangingPunct="1"/>
            <a:r>
              <a:rPr lang="en-US" sz="2800" dirty="0"/>
              <a:t>Time permitting: Options for project management software</a:t>
            </a:r>
          </a:p>
        </p:txBody>
      </p:sp>
      <p:sp>
        <p:nvSpPr>
          <p:cNvPr id="4" name="TextBox 3"/>
          <p:cNvSpPr txBox="1"/>
          <p:nvPr/>
        </p:nvSpPr>
        <p:spPr>
          <a:xfrm>
            <a:off x="381000" y="5791200"/>
            <a:ext cx="9113649" cy="707886"/>
          </a:xfrm>
          <a:prstGeom prst="rect">
            <a:avLst/>
          </a:prstGeom>
          <a:noFill/>
        </p:spPr>
        <p:txBody>
          <a:bodyPr wrap="none" rtlCol="0">
            <a:spAutoFit/>
          </a:bodyPr>
          <a:lstStyle/>
          <a:p>
            <a:r>
              <a:rPr lang="en-US" sz="2000" dirty="0" smtClean="0">
                <a:solidFill>
                  <a:schemeClr val="accent1"/>
                </a:solidFill>
              </a:rPr>
              <a:t>*Note</a:t>
            </a:r>
            <a:r>
              <a:rPr lang="en-US" sz="2000" dirty="0">
                <a:solidFill>
                  <a:schemeClr val="accent1"/>
                </a:solidFill>
              </a:rPr>
              <a:t>: </a:t>
            </a:r>
            <a:r>
              <a:rPr lang="en-US" sz="2000" dirty="0" smtClean="0">
                <a:solidFill>
                  <a:schemeClr val="accent1"/>
                </a:solidFill>
              </a:rPr>
              <a:t>Materials are from my upcoming book with co-author Dan Furlong,</a:t>
            </a:r>
          </a:p>
          <a:p>
            <a:r>
              <a:rPr lang="en-US" sz="2000" i="1" dirty="0" smtClean="0">
                <a:solidFill>
                  <a:schemeClr val="accent1"/>
                </a:solidFill>
              </a:rPr>
              <a:t>Healthcare Project Management</a:t>
            </a:r>
            <a:r>
              <a:rPr lang="en-US" sz="2000" dirty="0" smtClean="0">
                <a:solidFill>
                  <a:schemeClr val="accent1"/>
                </a:solidFill>
              </a:rPr>
              <a:t>. Slight changes made; posted on healthcarepm.com.</a:t>
            </a:r>
            <a:endParaRPr lang="en-US" sz="2000" dirty="0">
              <a:solidFill>
                <a:schemeClr val="accent1"/>
              </a:solidFill>
            </a:endParaRPr>
          </a:p>
        </p:txBody>
      </p:sp>
    </p:spTree>
    <p:extLst>
      <p:ext uri="{BB962C8B-B14F-4D97-AF65-F5344CB8AC3E}">
        <p14:creationId xmlns:p14="http://schemas.microsoft.com/office/powerpoint/2010/main" val="3204912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066800"/>
          </a:xfrm>
        </p:spPr>
        <p:txBody>
          <a:bodyPr/>
          <a:lstStyle/>
          <a:p>
            <a:pPr eaLnBrk="1" hangingPunct="1"/>
            <a:r>
              <a:rPr lang="en-US" dirty="0" smtClean="0"/>
              <a:t>The Need*</a:t>
            </a:r>
            <a:endParaRPr lang="en-US" dirty="0"/>
          </a:p>
        </p:txBody>
      </p:sp>
      <p:sp>
        <p:nvSpPr>
          <p:cNvPr id="3" name="Content Placeholder 2"/>
          <p:cNvSpPr>
            <a:spLocks noGrp="1"/>
          </p:cNvSpPr>
          <p:nvPr>
            <p:ph idx="1"/>
          </p:nvPr>
        </p:nvSpPr>
        <p:spPr>
          <a:xfrm>
            <a:off x="533400" y="1143000"/>
            <a:ext cx="8153400" cy="3886200"/>
          </a:xfrm>
        </p:spPr>
        <p:txBody>
          <a:bodyPr/>
          <a:lstStyle/>
          <a:p>
            <a:pPr lvl="0"/>
            <a:r>
              <a:rPr lang="en-US" sz="2800" dirty="0"/>
              <a:t>Healthcare spending </a:t>
            </a:r>
            <a:r>
              <a:rPr lang="en-US" sz="2800" dirty="0" smtClean="0"/>
              <a:t>was 17.9</a:t>
            </a:r>
            <a:r>
              <a:rPr lang="en-US" sz="2800" dirty="0"/>
              <a:t>% of U.S. GDP in 2010, an average of $8,402 per </a:t>
            </a:r>
            <a:r>
              <a:rPr lang="en-US" sz="2800" dirty="0" smtClean="0"/>
              <a:t>person</a:t>
            </a:r>
            <a:endParaRPr lang="en-US" sz="2800" dirty="0"/>
          </a:p>
          <a:p>
            <a:pPr lvl="0"/>
            <a:r>
              <a:rPr lang="en-US" sz="2800" dirty="0"/>
              <a:t>The Centers for Medicare and Medicaid Services (CMS) estimates that healthcare spending will grow to about </a:t>
            </a:r>
            <a:r>
              <a:rPr lang="en-US" sz="2800" dirty="0">
                <a:solidFill>
                  <a:srgbClr val="FFFF00"/>
                </a:solidFill>
              </a:rPr>
              <a:t>19.8% of GDP </a:t>
            </a:r>
            <a:r>
              <a:rPr lang="en-US" sz="2800" dirty="0"/>
              <a:t>by </a:t>
            </a:r>
            <a:r>
              <a:rPr lang="en-US" sz="2800" dirty="0" smtClean="0"/>
              <a:t>2020 </a:t>
            </a:r>
            <a:endParaRPr lang="en-US" sz="2800" dirty="0"/>
          </a:p>
          <a:p>
            <a:r>
              <a:rPr lang="en-US" sz="2800" dirty="0"/>
              <a:t>Compared to other Organisation for Economic Co-operation and Development </a:t>
            </a:r>
            <a:r>
              <a:rPr lang="en-US" sz="2800" dirty="0" smtClean="0"/>
              <a:t>countries</a:t>
            </a:r>
            <a:r>
              <a:rPr lang="en-US" sz="2800" dirty="0"/>
              <a:t>, the U.S. spends </a:t>
            </a:r>
            <a:r>
              <a:rPr lang="en-US" sz="2800" dirty="0">
                <a:solidFill>
                  <a:srgbClr val="FFFF00"/>
                </a:solidFill>
              </a:rPr>
              <a:t>48% more </a:t>
            </a:r>
            <a:r>
              <a:rPr lang="en-US" sz="2800" dirty="0"/>
              <a:t>on healthcare compared to the next highest country, </a:t>
            </a:r>
            <a:r>
              <a:rPr lang="en-US" sz="2800" dirty="0" smtClean="0"/>
              <a:t>Switzerland</a:t>
            </a:r>
            <a:endParaRPr lang="en-US" sz="2800" dirty="0"/>
          </a:p>
        </p:txBody>
      </p:sp>
      <p:sp>
        <p:nvSpPr>
          <p:cNvPr id="4" name="TextBox 3"/>
          <p:cNvSpPr txBox="1"/>
          <p:nvPr/>
        </p:nvSpPr>
        <p:spPr>
          <a:xfrm>
            <a:off x="538113" y="5715000"/>
            <a:ext cx="7930248" cy="1015663"/>
          </a:xfrm>
          <a:prstGeom prst="rect">
            <a:avLst/>
          </a:prstGeom>
          <a:noFill/>
        </p:spPr>
        <p:txBody>
          <a:bodyPr wrap="none" rtlCol="0">
            <a:spAutoFit/>
          </a:bodyPr>
          <a:lstStyle/>
          <a:p>
            <a:r>
              <a:rPr lang="en-US" sz="2000" dirty="0" smtClean="0"/>
              <a:t>*</a:t>
            </a:r>
            <a:r>
              <a:rPr lang="en-US" sz="2000" dirty="0"/>
              <a:t>The Henry J. Kaiser Family Foundation. Healthcare Costs: A Primer, Key </a:t>
            </a:r>
            <a:endParaRPr lang="en-US" sz="2000" dirty="0" smtClean="0"/>
          </a:p>
          <a:p>
            <a:r>
              <a:rPr lang="en-US" sz="2000" dirty="0" smtClean="0"/>
              <a:t>Information </a:t>
            </a:r>
            <a:r>
              <a:rPr lang="en-US" sz="2000" dirty="0"/>
              <a:t>on Healthcare Costs and Their Impact. 2012.</a:t>
            </a:r>
          </a:p>
          <a:p>
            <a:endParaRPr lang="en-US" sz="2000" dirty="0">
              <a:solidFill>
                <a:schemeClr val="accent1"/>
              </a:solidFill>
            </a:endParaRPr>
          </a:p>
        </p:txBody>
      </p:sp>
    </p:spTree>
    <p:extLst>
      <p:ext uri="{BB962C8B-B14F-4D97-AF65-F5344CB8AC3E}">
        <p14:creationId xmlns:p14="http://schemas.microsoft.com/office/powerpoint/2010/main" val="665860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Triple Aim*</a:t>
            </a:r>
            <a:endParaRPr lang="en-US" dirty="0"/>
          </a:p>
        </p:txBody>
      </p:sp>
      <p:sp>
        <p:nvSpPr>
          <p:cNvPr id="3" name="Content Placeholder 2"/>
          <p:cNvSpPr>
            <a:spLocks noGrp="1"/>
          </p:cNvSpPr>
          <p:nvPr>
            <p:ph idx="1"/>
          </p:nvPr>
        </p:nvSpPr>
        <p:spPr>
          <a:xfrm>
            <a:off x="533400" y="1295400"/>
            <a:ext cx="8229600" cy="4648200"/>
          </a:xfrm>
        </p:spPr>
        <p:txBody>
          <a:bodyPr/>
          <a:lstStyle/>
          <a:p>
            <a:pPr marL="0" indent="0">
              <a:buNone/>
            </a:pPr>
            <a:r>
              <a:rPr lang="en-US" dirty="0" smtClean="0"/>
              <a:t>Improving </a:t>
            </a:r>
            <a:r>
              <a:rPr lang="en-US" dirty="0"/>
              <a:t>the U.S. </a:t>
            </a:r>
            <a:r>
              <a:rPr lang="en-US" dirty="0" smtClean="0"/>
              <a:t>healthcare </a:t>
            </a:r>
            <a:r>
              <a:rPr lang="en-US" dirty="0"/>
              <a:t>system requires simultaneous pursuit of three </a:t>
            </a:r>
            <a:r>
              <a:rPr lang="en-US" dirty="0" smtClean="0"/>
              <a:t>aims:</a:t>
            </a:r>
          </a:p>
          <a:p>
            <a:pPr marL="514350" indent="-514350">
              <a:buFont typeface="+mj-lt"/>
              <a:buAutoNum type="arabicPeriod"/>
            </a:pPr>
            <a:r>
              <a:rPr lang="en-US" dirty="0" smtClean="0"/>
              <a:t>Improving </a:t>
            </a:r>
            <a:r>
              <a:rPr lang="en-US" dirty="0"/>
              <a:t>the experience of </a:t>
            </a:r>
            <a:r>
              <a:rPr lang="en-US" dirty="0" smtClean="0"/>
              <a:t>care </a:t>
            </a:r>
          </a:p>
          <a:p>
            <a:pPr marL="514350" indent="-514350">
              <a:buFont typeface="+mj-lt"/>
              <a:buAutoNum type="arabicPeriod"/>
            </a:pPr>
            <a:r>
              <a:rPr lang="en-US" dirty="0" smtClean="0"/>
              <a:t>Improving </a:t>
            </a:r>
            <a:r>
              <a:rPr lang="en-US" dirty="0"/>
              <a:t>the health of </a:t>
            </a:r>
            <a:r>
              <a:rPr lang="en-US" dirty="0" smtClean="0"/>
              <a:t>populations</a:t>
            </a:r>
          </a:p>
          <a:p>
            <a:pPr marL="514350" indent="-514350">
              <a:buFont typeface="+mj-lt"/>
              <a:buAutoNum type="arabicPeriod"/>
            </a:pPr>
            <a:r>
              <a:rPr lang="en-US" dirty="0" smtClean="0"/>
              <a:t>Reducing </a:t>
            </a:r>
            <a:r>
              <a:rPr lang="en-US" dirty="0"/>
              <a:t>per capita costs of health </a:t>
            </a:r>
            <a:r>
              <a:rPr lang="en-US" dirty="0" smtClean="0"/>
              <a:t>care</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4</a:t>
            </a:fld>
            <a:endParaRPr lang="en-US" dirty="0"/>
          </a:p>
        </p:txBody>
      </p:sp>
      <p:sp>
        <p:nvSpPr>
          <p:cNvPr id="5" name="TextBox 4"/>
          <p:cNvSpPr txBox="1"/>
          <p:nvPr/>
        </p:nvSpPr>
        <p:spPr>
          <a:xfrm>
            <a:off x="533400" y="5715000"/>
            <a:ext cx="7636129" cy="707886"/>
          </a:xfrm>
          <a:prstGeom prst="rect">
            <a:avLst/>
          </a:prstGeom>
          <a:noFill/>
        </p:spPr>
        <p:txBody>
          <a:bodyPr wrap="none" rtlCol="0">
            <a:spAutoFit/>
          </a:bodyPr>
          <a:lstStyle/>
          <a:p>
            <a:r>
              <a:rPr lang="en-US" sz="2000" dirty="0" smtClean="0"/>
              <a:t>*Donald </a:t>
            </a:r>
            <a:r>
              <a:rPr lang="en-US" sz="2000" dirty="0"/>
              <a:t>M. Berwick, Thomas W. Nolan, Whittington J. The Triple Aim</a:t>
            </a:r>
            <a:r>
              <a:rPr lang="en-US" sz="2000" dirty="0" smtClean="0"/>
              <a:t>:</a:t>
            </a:r>
          </a:p>
          <a:p>
            <a:r>
              <a:rPr lang="en-US" sz="2000" dirty="0" smtClean="0"/>
              <a:t>Care</a:t>
            </a:r>
            <a:r>
              <a:rPr lang="en-US" sz="2000" dirty="0"/>
              <a:t>, Health, And Cost. HealthAffairs. 2008;27(3):759-69.</a:t>
            </a:r>
            <a:endParaRPr lang="en-US" sz="2000" dirty="0">
              <a:solidFill>
                <a:schemeClr val="accent1"/>
              </a:solidFill>
            </a:endParaRPr>
          </a:p>
        </p:txBody>
      </p:sp>
    </p:spTree>
    <p:extLst>
      <p:ext uri="{BB962C8B-B14F-4D97-AF65-F5344CB8AC3E}">
        <p14:creationId xmlns:p14="http://schemas.microsoft.com/office/powerpoint/2010/main" val="19477134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1219200"/>
          </a:xfrm>
        </p:spPr>
        <p:txBody>
          <a:bodyPr/>
          <a:lstStyle/>
          <a:p>
            <a:r>
              <a:rPr lang="en-US" dirty="0"/>
              <a:t>Patient Protection and Affordable Care Act </a:t>
            </a:r>
            <a:r>
              <a:rPr lang="en-US" dirty="0" smtClean="0"/>
              <a:t>(PPACA </a:t>
            </a:r>
            <a:r>
              <a:rPr lang="en-US" dirty="0"/>
              <a:t>or </a:t>
            </a:r>
            <a:r>
              <a:rPr lang="en-US" dirty="0" smtClean="0"/>
              <a:t>ACA)</a:t>
            </a:r>
            <a:endParaRPr lang="en-US" dirty="0"/>
          </a:p>
        </p:txBody>
      </p:sp>
      <p:sp>
        <p:nvSpPr>
          <p:cNvPr id="3" name="Content Placeholder 2"/>
          <p:cNvSpPr>
            <a:spLocks noGrp="1"/>
          </p:cNvSpPr>
          <p:nvPr>
            <p:ph idx="1"/>
          </p:nvPr>
        </p:nvSpPr>
        <p:spPr>
          <a:xfrm>
            <a:off x="609600" y="1676400"/>
            <a:ext cx="8077200" cy="4648200"/>
          </a:xfrm>
        </p:spPr>
        <p:txBody>
          <a:bodyPr/>
          <a:lstStyle/>
          <a:p>
            <a:r>
              <a:rPr lang="en-US" sz="2400" dirty="0" smtClean="0"/>
              <a:t>This March </a:t>
            </a:r>
            <a:r>
              <a:rPr lang="en-US" sz="2400" dirty="0"/>
              <a:t>2010 </a:t>
            </a:r>
            <a:r>
              <a:rPr lang="en-US" sz="2400" dirty="0" smtClean="0"/>
              <a:t>Act resulted </a:t>
            </a:r>
            <a:r>
              <a:rPr lang="en-US" sz="2400" dirty="0"/>
              <a:t>in incentives and enablers for the implementation of </a:t>
            </a:r>
            <a:r>
              <a:rPr lang="en-US" sz="2400" dirty="0" smtClean="0"/>
              <a:t>Electronic Medical Records, </a:t>
            </a:r>
            <a:r>
              <a:rPr lang="en-US" sz="2400" dirty="0"/>
              <a:t>associated meaningful use, resultant procedural changes, and Health Information </a:t>
            </a:r>
            <a:r>
              <a:rPr lang="en-US" sz="2400" dirty="0" smtClean="0"/>
              <a:t>Exchanges</a:t>
            </a:r>
          </a:p>
          <a:p>
            <a:r>
              <a:rPr lang="en-US" sz="2400" dirty="0" smtClean="0"/>
              <a:t>All </a:t>
            </a:r>
            <a:r>
              <a:rPr lang="en-US" sz="2400" dirty="0"/>
              <a:t>of these initiatives coupled with movements to patient-centered care, evidence-based medicine, centers of excellence, and other forces bearing down on the </a:t>
            </a:r>
            <a:r>
              <a:rPr lang="en-US" sz="2400" dirty="0" smtClean="0"/>
              <a:t>healthcare </a:t>
            </a:r>
            <a:r>
              <a:rPr lang="en-US" sz="2400" dirty="0"/>
              <a:t>industry </a:t>
            </a:r>
            <a:r>
              <a:rPr lang="en-US" sz="2400" dirty="0" smtClean="0"/>
              <a:t>have </a:t>
            </a:r>
            <a:r>
              <a:rPr lang="en-US" sz="2400" dirty="0"/>
              <a:t>spawned a current climate of what may be an</a:t>
            </a:r>
            <a:r>
              <a:rPr lang="en-US" sz="2400" dirty="0">
                <a:solidFill>
                  <a:srgbClr val="FFFF00"/>
                </a:solidFill>
              </a:rPr>
              <a:t> unsurpassed number of healthcare projects going on within the </a:t>
            </a:r>
            <a:r>
              <a:rPr lang="en-US" sz="2400" dirty="0" smtClean="0">
                <a:solidFill>
                  <a:srgbClr val="FFFF00"/>
                </a:solidFill>
              </a:rPr>
              <a:t>U.S. </a:t>
            </a:r>
            <a:r>
              <a:rPr lang="en-US" sz="2400" dirty="0">
                <a:solidFill>
                  <a:srgbClr val="FFFF00"/>
                </a:solidFill>
              </a:rPr>
              <a:t>and </a:t>
            </a:r>
            <a:r>
              <a:rPr lang="en-US" sz="2400" dirty="0" smtClean="0">
                <a:solidFill>
                  <a:srgbClr val="FFFF00"/>
                </a:solidFill>
              </a:rPr>
              <a:t>globally</a:t>
            </a: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5</a:t>
            </a:fld>
            <a:endParaRPr lang="en-US" dirty="0"/>
          </a:p>
        </p:txBody>
      </p:sp>
    </p:spTree>
    <p:extLst>
      <p:ext uri="{BB962C8B-B14F-4D97-AF65-F5344CB8AC3E}">
        <p14:creationId xmlns:p14="http://schemas.microsoft.com/office/powerpoint/2010/main" val="1720363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Needed</a:t>
            </a:r>
            <a:endParaRPr lang="en-US" dirty="0"/>
          </a:p>
        </p:txBody>
      </p:sp>
      <p:sp>
        <p:nvSpPr>
          <p:cNvPr id="3" name="Content Placeholder 2"/>
          <p:cNvSpPr>
            <a:spLocks noGrp="1"/>
          </p:cNvSpPr>
          <p:nvPr>
            <p:ph idx="1"/>
          </p:nvPr>
        </p:nvSpPr>
        <p:spPr/>
        <p:txBody>
          <a:bodyPr/>
          <a:lstStyle/>
          <a:p>
            <a:r>
              <a:rPr lang="en-US" dirty="0"/>
              <a:t>Public health and healthcare leaders need </a:t>
            </a:r>
            <a:r>
              <a:rPr lang="en-US" dirty="0" smtClean="0"/>
              <a:t>to:</a:t>
            </a:r>
          </a:p>
          <a:p>
            <a:pPr lvl="1"/>
            <a:r>
              <a:rPr lang="en-US" sz="2400" dirty="0" smtClean="0"/>
              <a:t>Work on the right stuff</a:t>
            </a:r>
          </a:p>
          <a:p>
            <a:pPr lvl="1"/>
            <a:r>
              <a:rPr lang="en-US" sz="2400" dirty="0" smtClean="0"/>
              <a:t>Get </a:t>
            </a:r>
            <a:r>
              <a:rPr lang="en-US" sz="2400" dirty="0"/>
              <a:t>the </a:t>
            </a:r>
            <a:r>
              <a:rPr lang="en-US" sz="2400" dirty="0" smtClean="0"/>
              <a:t>most bang </a:t>
            </a:r>
            <a:r>
              <a:rPr lang="en-US" sz="2400" dirty="0"/>
              <a:t>from every </a:t>
            </a:r>
            <a:r>
              <a:rPr lang="en-US" sz="2400" dirty="0" smtClean="0"/>
              <a:t>buck</a:t>
            </a:r>
          </a:p>
          <a:p>
            <a:pPr lvl="1"/>
            <a:r>
              <a:rPr lang="en-US" sz="2400" dirty="0" smtClean="0"/>
              <a:t>Make </a:t>
            </a:r>
            <a:r>
              <a:rPr lang="en-US" sz="2400" dirty="0"/>
              <a:t>investments in </a:t>
            </a:r>
            <a:r>
              <a:rPr lang="en-US" sz="2400" dirty="0" smtClean="0"/>
              <a:t>IT, infrastructure, </a:t>
            </a:r>
            <a:r>
              <a:rPr lang="en-US" sz="2400" dirty="0"/>
              <a:t>and quality </a:t>
            </a:r>
            <a:r>
              <a:rPr lang="en-US" sz="2400" dirty="0" smtClean="0"/>
              <a:t>improvements </a:t>
            </a:r>
            <a:r>
              <a:rPr lang="en-US" sz="2400" dirty="0"/>
              <a:t>that will allow them to reduce </a:t>
            </a:r>
            <a:r>
              <a:rPr lang="en-US" sz="2400" dirty="0" smtClean="0"/>
              <a:t>costs </a:t>
            </a:r>
          </a:p>
          <a:p>
            <a:pPr marL="0" indent="0">
              <a:buNone/>
            </a:pPr>
            <a:r>
              <a:rPr lang="en-US" sz="2800" i="1" dirty="0" smtClean="0">
                <a:solidFill>
                  <a:srgbClr val="FFFF00"/>
                </a:solidFill>
              </a:rPr>
              <a:t>       and good project management can help!</a:t>
            </a:r>
            <a:endParaRPr lang="en-US" sz="2800" i="1" dirty="0">
              <a:solidFill>
                <a:srgbClr val="FFFF00"/>
              </a:solidFill>
            </a:endParaRP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6</a:t>
            </a:fld>
            <a:endParaRPr lang="en-US" dirty="0"/>
          </a:p>
        </p:txBody>
      </p:sp>
    </p:spTree>
    <p:extLst>
      <p:ext uri="{BB962C8B-B14F-4D97-AF65-F5344CB8AC3E}">
        <p14:creationId xmlns:p14="http://schemas.microsoft.com/office/powerpoint/2010/main" val="2966046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53BD63D-1D04-4A78-8C9A-300EDB6DDE00}" type="slidenum">
              <a:rPr lang="en-US"/>
              <a:pPr>
                <a:defRPr/>
              </a:pPr>
              <a:t>7</a:t>
            </a:fld>
            <a:endParaRPr lang="en-US" dirty="0"/>
          </a:p>
        </p:txBody>
      </p:sp>
      <p:sp>
        <p:nvSpPr>
          <p:cNvPr id="5123" name="Rectangle 2"/>
          <p:cNvSpPr>
            <a:spLocks noGrp="1" noChangeArrowheads="1"/>
          </p:cNvSpPr>
          <p:nvPr>
            <p:ph type="title"/>
          </p:nvPr>
        </p:nvSpPr>
        <p:spPr/>
        <p:txBody>
          <a:bodyPr/>
          <a:lstStyle/>
          <a:p>
            <a:pPr eaLnBrk="1" hangingPunct="1"/>
            <a:r>
              <a:rPr lang="en-US" dirty="0" smtClean="0"/>
              <a:t>Project Management Framework*</a:t>
            </a:r>
          </a:p>
        </p:txBody>
      </p:sp>
      <p:sp>
        <p:nvSpPr>
          <p:cNvPr id="2" name="TextBox 1"/>
          <p:cNvSpPr txBox="1"/>
          <p:nvPr/>
        </p:nvSpPr>
        <p:spPr>
          <a:xfrm>
            <a:off x="342900" y="5943600"/>
            <a:ext cx="8458200" cy="461665"/>
          </a:xfrm>
          <a:prstGeom prst="rect">
            <a:avLst/>
          </a:prstGeom>
          <a:noFill/>
        </p:spPr>
        <p:txBody>
          <a:bodyPr wrap="square" rtlCol="0">
            <a:spAutoFit/>
          </a:bodyPr>
          <a:lstStyle/>
          <a:p>
            <a:r>
              <a:rPr lang="en-US" dirty="0" smtClean="0"/>
              <a:t>*Kathy Schwalbe, </a:t>
            </a:r>
            <a:r>
              <a:rPr lang="en-US" i="1" dirty="0" smtClean="0"/>
              <a:t>An Introduction to Project Management</a:t>
            </a:r>
            <a:r>
              <a:rPr lang="en-US" dirty="0" smtClean="0"/>
              <a:t>, 2012.</a:t>
            </a:r>
            <a:endParaRPr lang="en-US"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38" y="1535049"/>
            <a:ext cx="8874125" cy="378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941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in Healthcare Projects</a:t>
            </a:r>
            <a:endParaRPr lang="en-US" dirty="0"/>
          </a:p>
        </p:txBody>
      </p:sp>
      <p:sp>
        <p:nvSpPr>
          <p:cNvPr id="3" name="Content Placeholder 2"/>
          <p:cNvSpPr>
            <a:spLocks noGrp="1"/>
          </p:cNvSpPr>
          <p:nvPr>
            <p:ph idx="1"/>
          </p:nvPr>
        </p:nvSpPr>
        <p:spPr/>
        <p:txBody>
          <a:bodyPr/>
          <a:lstStyle/>
          <a:p>
            <a:r>
              <a:rPr lang="en-US" dirty="0" smtClean="0"/>
              <a:t>Projects still include all 10 knowledge areas and 5 process groups</a:t>
            </a:r>
          </a:p>
          <a:p>
            <a:r>
              <a:rPr lang="en-US" dirty="0" smtClean="0"/>
              <a:t>Projects have the same attributes and constraints</a:t>
            </a:r>
          </a:p>
          <a:p>
            <a:r>
              <a:rPr lang="en-US" dirty="0" smtClean="0"/>
              <a:t>The same tools and techniques apply</a:t>
            </a:r>
          </a:p>
          <a:p>
            <a:r>
              <a:rPr lang="en-US" dirty="0" smtClean="0"/>
              <a:t>Consumers keep expecting more for less</a:t>
            </a: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8</a:t>
            </a:fld>
            <a:endParaRPr lang="en-US" dirty="0"/>
          </a:p>
        </p:txBody>
      </p:sp>
    </p:spTree>
    <p:extLst>
      <p:ext uri="{BB962C8B-B14F-4D97-AF65-F5344CB8AC3E}">
        <p14:creationId xmlns:p14="http://schemas.microsoft.com/office/powerpoint/2010/main" val="20830491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9</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447800" y="533400"/>
            <a:ext cx="6019800" cy="5410200"/>
          </a:xfrm>
          <a:prstGeom prst="rect">
            <a:avLst/>
          </a:prstGeom>
        </p:spPr>
      </p:pic>
      <p:sp>
        <p:nvSpPr>
          <p:cNvPr id="6" name="TextBox 5"/>
          <p:cNvSpPr txBox="1"/>
          <p:nvPr/>
        </p:nvSpPr>
        <p:spPr>
          <a:xfrm>
            <a:off x="457200" y="5978951"/>
            <a:ext cx="2438400" cy="461665"/>
          </a:xfrm>
          <a:prstGeom prst="rect">
            <a:avLst/>
          </a:prstGeom>
          <a:noFill/>
        </p:spPr>
        <p:txBody>
          <a:bodyPr wrap="square" rtlCol="0">
            <a:spAutoFit/>
          </a:bodyPr>
          <a:lstStyle/>
          <a:p>
            <a:r>
              <a:rPr lang="en-US" dirty="0" smtClean="0"/>
              <a:t>Source: xkcd.com</a:t>
            </a:r>
            <a:endParaRPr lang="en-US" dirty="0"/>
          </a:p>
        </p:txBody>
      </p:sp>
    </p:spTree>
    <p:extLst>
      <p:ext uri="{BB962C8B-B14F-4D97-AF65-F5344CB8AC3E}">
        <p14:creationId xmlns:p14="http://schemas.microsoft.com/office/powerpoint/2010/main" val="1791614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What’s Different About Healthcare Project Management?</a:t>
            </a:r>
          </a:p>
        </p:txBody>
      </p:sp>
      <p:sp>
        <p:nvSpPr>
          <p:cNvPr id="5123" name="Rectangle 3"/>
          <p:cNvSpPr>
            <a:spLocks noGrp="1" noChangeArrowheads="1"/>
          </p:cNvSpPr>
          <p:nvPr>
            <p:ph type="body" idx="1"/>
          </p:nvPr>
        </p:nvSpPr>
        <p:spPr>
          <a:xfrm>
            <a:off x="533400" y="1600200"/>
            <a:ext cx="8153400" cy="4114800"/>
          </a:xfrm>
        </p:spPr>
        <p:txBody>
          <a:bodyPr/>
          <a:lstStyle/>
          <a:p>
            <a:pPr eaLnBrk="1" hangingPunct="1">
              <a:lnSpc>
                <a:spcPct val="90000"/>
              </a:lnSpc>
            </a:pPr>
            <a:r>
              <a:rPr lang="en-US" sz="2400" dirty="0" smtClean="0"/>
              <a:t>There are two </a:t>
            </a:r>
            <a:r>
              <a:rPr lang="en-US" sz="2400" dirty="0"/>
              <a:t>“camps” of people: clinical/philanthropic </a:t>
            </a:r>
            <a:r>
              <a:rPr lang="en-US" sz="2400" dirty="0" smtClean="0"/>
              <a:t>vs. </a:t>
            </a:r>
            <a:r>
              <a:rPr lang="en-US" sz="2400" dirty="0"/>
              <a:t>enterprise marketplace viability and </a:t>
            </a:r>
            <a:r>
              <a:rPr lang="en-US" sz="2400" dirty="0" smtClean="0"/>
              <a:t>sustainability</a:t>
            </a:r>
          </a:p>
          <a:p>
            <a:pPr eaLnBrk="1" hangingPunct="1">
              <a:lnSpc>
                <a:spcPct val="90000"/>
              </a:lnSpc>
            </a:pPr>
            <a:r>
              <a:rPr lang="en-US" sz="2400" dirty="0" smtClean="0"/>
              <a:t>Care quality, cost containment, and external review are key characteristics</a:t>
            </a:r>
          </a:p>
          <a:p>
            <a:pPr lvl="1" eaLnBrk="1" hangingPunct="1">
              <a:lnSpc>
                <a:spcPct val="90000"/>
              </a:lnSpc>
            </a:pPr>
            <a:r>
              <a:rPr lang="en-US" sz="2000" dirty="0" smtClean="0"/>
              <a:t>Quality </a:t>
            </a:r>
            <a:r>
              <a:rPr lang="en-US" sz="2000" dirty="0"/>
              <a:t>of care for the patient is a key </a:t>
            </a:r>
            <a:r>
              <a:rPr lang="en-US" sz="2000" dirty="0" smtClean="0"/>
              <a:t>concern, so risk-aversion is more common; quality often wins over other constraints</a:t>
            </a:r>
          </a:p>
          <a:p>
            <a:pPr lvl="1" eaLnBrk="1" hangingPunct="1">
              <a:lnSpc>
                <a:spcPct val="90000"/>
              </a:lnSpc>
            </a:pPr>
            <a:r>
              <a:rPr lang="en-US" sz="2000" dirty="0"/>
              <a:t>Government and regulatory agencies often </a:t>
            </a:r>
            <a:r>
              <a:rPr lang="en-US" sz="2000" dirty="0" smtClean="0"/>
              <a:t>play </a:t>
            </a:r>
            <a:r>
              <a:rPr lang="en-US" sz="2000" dirty="0"/>
              <a:t>a big </a:t>
            </a:r>
            <a:r>
              <a:rPr lang="en-US" sz="2000" dirty="0" smtClean="0"/>
              <a:t>role</a:t>
            </a:r>
          </a:p>
          <a:p>
            <a:pPr lvl="1" eaLnBrk="1" hangingPunct="1">
              <a:lnSpc>
                <a:spcPct val="90000"/>
              </a:lnSpc>
            </a:pPr>
            <a:r>
              <a:rPr lang="en-US" sz="2000" dirty="0"/>
              <a:t>Finances are </a:t>
            </a:r>
            <a:r>
              <a:rPr lang="en-US" sz="2000" dirty="0" smtClean="0"/>
              <a:t>even more complex; hard to measure costs</a:t>
            </a:r>
          </a:p>
          <a:p>
            <a:pPr eaLnBrk="1" hangingPunct="1">
              <a:lnSpc>
                <a:spcPct val="90000"/>
              </a:lnSpc>
            </a:pPr>
            <a:r>
              <a:rPr lang="en-US" sz="2400" dirty="0" smtClean="0"/>
              <a:t>Healthcare </a:t>
            </a:r>
            <a:r>
              <a:rPr lang="en-US" sz="2400" dirty="0"/>
              <a:t>is very </a:t>
            </a:r>
            <a:r>
              <a:rPr lang="en-US" sz="2400" dirty="0" smtClean="0"/>
              <a:t>personal and controversial</a:t>
            </a:r>
          </a:p>
          <a:p>
            <a:pPr eaLnBrk="1" hangingPunct="1">
              <a:lnSpc>
                <a:spcPct val="90000"/>
              </a:lnSpc>
            </a:pPr>
            <a:r>
              <a:rPr lang="en-US" sz="2400" dirty="0"/>
              <a:t>Deliverables and metrics are </a:t>
            </a:r>
            <a:r>
              <a:rPr lang="en-US" sz="2400" dirty="0" smtClean="0"/>
              <a:t>different: outcomes and processes must both be measured</a:t>
            </a:r>
          </a:p>
          <a:p>
            <a:pPr eaLnBrk="1" hangingPunct="1">
              <a:lnSpc>
                <a:spcPct val="90000"/>
              </a:lnSpc>
            </a:pPr>
            <a:r>
              <a:rPr lang="en-US" sz="2400" dirty="0"/>
              <a:t>Increasing collaboration across </a:t>
            </a:r>
            <a:r>
              <a:rPr lang="en-US" sz="2400" dirty="0" smtClean="0"/>
              <a:t>entities is difficult but needed</a:t>
            </a:r>
            <a:endParaRPr lang="en-US" sz="2400" dirty="0"/>
          </a:p>
          <a:p>
            <a:pPr eaLnBrk="1" hangingPunct="1">
              <a:lnSpc>
                <a:spcPct val="90000"/>
              </a:lnSpc>
            </a:pPr>
            <a:endParaRPr lang="en-US" sz="2400" u="sng" dirty="0" smtClean="0"/>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p:txBody>
      </p:sp>
    </p:spTree>
    <p:extLst>
      <p:ext uri="{BB962C8B-B14F-4D97-AF65-F5344CB8AC3E}">
        <p14:creationId xmlns:p14="http://schemas.microsoft.com/office/powerpoint/2010/main" val="3700713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a:t>
            </a:r>
            <a:r>
              <a:rPr lang="en-US" dirty="0" smtClean="0"/>
              <a:t>from Recent </a:t>
            </a:r>
            <a:r>
              <a:rPr lang="en-US" dirty="0" smtClean="0"/>
              <a:t>Study*</a:t>
            </a:r>
            <a:endParaRPr lang="en-US" dirty="0"/>
          </a:p>
        </p:txBody>
      </p:sp>
      <p:sp>
        <p:nvSpPr>
          <p:cNvPr id="3" name="Content Placeholder 2"/>
          <p:cNvSpPr>
            <a:spLocks noGrp="1"/>
          </p:cNvSpPr>
          <p:nvPr>
            <p:ph idx="1"/>
          </p:nvPr>
        </p:nvSpPr>
        <p:spPr>
          <a:xfrm>
            <a:off x="381000" y="1036871"/>
            <a:ext cx="8382000" cy="4648200"/>
          </a:xfrm>
        </p:spPr>
        <p:txBody>
          <a:bodyPr/>
          <a:lstStyle/>
          <a:p>
            <a:r>
              <a:rPr lang="en-US" sz="2400" dirty="0" smtClean="0"/>
              <a:t>Healthcare </a:t>
            </a:r>
            <a:r>
              <a:rPr lang="en-US" sz="2400" dirty="0"/>
              <a:t>workers </a:t>
            </a:r>
            <a:r>
              <a:rPr lang="en-US" sz="2400" dirty="0">
                <a:solidFill>
                  <a:srgbClr val="FFFF00"/>
                </a:solidFill>
              </a:rPr>
              <a:t>do not understand the differences between service work and project work</a:t>
            </a:r>
            <a:r>
              <a:rPr lang="en-US" sz="2400" dirty="0"/>
              <a:t>. </a:t>
            </a:r>
            <a:r>
              <a:rPr lang="en-US" sz="2400" dirty="0" smtClean="0"/>
              <a:t>They understand </a:t>
            </a:r>
            <a:r>
              <a:rPr lang="en-US" sz="2400" dirty="0"/>
              <a:t>activities to provide better service to patients, but they have not been trained to make more radical, disruptive changes that challenge the status </a:t>
            </a:r>
            <a:r>
              <a:rPr lang="en-US" sz="2400" dirty="0" smtClean="0"/>
              <a:t>quo.</a:t>
            </a:r>
          </a:p>
          <a:p>
            <a:r>
              <a:rPr lang="en-US" sz="2400" dirty="0" smtClean="0"/>
              <a:t>Healthcare </a:t>
            </a:r>
            <a:r>
              <a:rPr lang="en-US" sz="2400" dirty="0"/>
              <a:t>projects are done to create something that is delivered to the organization, unlike operational work which produces outcomes aimed at patients. </a:t>
            </a:r>
            <a:r>
              <a:rPr lang="en-US" sz="2400" dirty="0">
                <a:solidFill>
                  <a:srgbClr val="FFFF00"/>
                </a:solidFill>
              </a:rPr>
              <a:t>“In other words, it is only once the project’s outcome is implemented and becomes ‘the new way we work now’ that it starts exerting its impact on patients</a:t>
            </a:r>
            <a:r>
              <a:rPr lang="en-US" sz="2400" dirty="0" smtClean="0">
                <a:solidFill>
                  <a:srgbClr val="FFFF00"/>
                </a:solidFill>
              </a:rPr>
              <a:t>.”</a:t>
            </a:r>
            <a:endParaRPr lang="en-US" sz="2400" dirty="0">
              <a:solidFill>
                <a:srgbClr val="FFFF00"/>
              </a:solidFill>
            </a:endParaRPr>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11</a:t>
            </a:fld>
            <a:endParaRPr lang="en-US" dirty="0"/>
          </a:p>
        </p:txBody>
      </p:sp>
      <p:sp>
        <p:nvSpPr>
          <p:cNvPr id="5" name="TextBox 4"/>
          <p:cNvSpPr txBox="1"/>
          <p:nvPr/>
        </p:nvSpPr>
        <p:spPr>
          <a:xfrm>
            <a:off x="533400" y="5502742"/>
            <a:ext cx="8001000" cy="1261884"/>
          </a:xfrm>
          <a:prstGeom prst="rect">
            <a:avLst/>
          </a:prstGeom>
          <a:noFill/>
        </p:spPr>
        <p:txBody>
          <a:bodyPr wrap="square" rtlCol="0">
            <a:spAutoFit/>
          </a:bodyPr>
          <a:lstStyle/>
          <a:p>
            <a:r>
              <a:rPr lang="en-US" dirty="0"/>
              <a:t> </a:t>
            </a:r>
          </a:p>
          <a:p>
            <a:r>
              <a:rPr lang="en-US" sz="1800" baseline="30000" dirty="0" smtClean="0"/>
              <a:t>*</a:t>
            </a:r>
            <a:r>
              <a:rPr lang="en-US" sz="1800" dirty="0" smtClean="0"/>
              <a:t>Francois </a:t>
            </a:r>
            <a:r>
              <a:rPr lang="en-US" sz="1800" dirty="0" err="1"/>
              <a:t>Chiocchio</a:t>
            </a:r>
            <a:r>
              <a:rPr lang="en-US" sz="1800" dirty="0"/>
              <a:t> et al, “Stress and Performance in Health Care Project Teams,” Project Management Institute (2012)</a:t>
            </a:r>
          </a:p>
          <a:p>
            <a:endParaRPr lang="en-US" sz="1600" dirty="0"/>
          </a:p>
        </p:txBody>
      </p:sp>
    </p:spTree>
    <p:extLst>
      <p:ext uri="{BB962C8B-B14F-4D97-AF65-F5344CB8AC3E}">
        <p14:creationId xmlns:p14="http://schemas.microsoft.com/office/powerpoint/2010/main" val="2089079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838200"/>
          </a:xfrm>
        </p:spPr>
        <p:txBody>
          <a:bodyPr/>
          <a:lstStyle/>
          <a:p>
            <a:r>
              <a:rPr lang="en-US" dirty="0" smtClean="0"/>
              <a:t>Suggestions from Recent Study</a:t>
            </a:r>
            <a:endParaRPr lang="en-US" dirty="0"/>
          </a:p>
        </p:txBody>
      </p:sp>
      <p:sp>
        <p:nvSpPr>
          <p:cNvPr id="3" name="Content Placeholder 2"/>
          <p:cNvSpPr>
            <a:spLocks noGrp="1"/>
          </p:cNvSpPr>
          <p:nvPr>
            <p:ph idx="1"/>
          </p:nvPr>
        </p:nvSpPr>
        <p:spPr/>
        <p:txBody>
          <a:bodyPr/>
          <a:lstStyle/>
          <a:p>
            <a:r>
              <a:rPr lang="en-US" sz="2800" dirty="0" smtClean="0"/>
              <a:t>Train </a:t>
            </a:r>
            <a:r>
              <a:rPr lang="en-US" sz="2800" dirty="0"/>
              <a:t>healthcare workers on PM, emphasizing collaborating on achieving project goals and </a:t>
            </a:r>
            <a:r>
              <a:rPr lang="en-US" sz="2800" dirty="0">
                <a:solidFill>
                  <a:srgbClr val="FFFF00"/>
                </a:solidFill>
              </a:rPr>
              <a:t>understanding their roles on project teams</a:t>
            </a:r>
            <a:r>
              <a:rPr lang="en-US" sz="2800" dirty="0"/>
              <a:t>, which may differ from their roles in their day-to-day </a:t>
            </a:r>
            <a:r>
              <a:rPr lang="en-US" sz="2800" dirty="0" smtClean="0"/>
              <a:t>work.</a:t>
            </a:r>
          </a:p>
          <a:p>
            <a:r>
              <a:rPr lang="en-US" sz="2800" dirty="0" smtClean="0"/>
              <a:t>Management </a:t>
            </a:r>
            <a:r>
              <a:rPr lang="en-US" sz="2800" dirty="0"/>
              <a:t>also needs to structure project teams by properly </a:t>
            </a:r>
            <a:r>
              <a:rPr lang="en-US" sz="2800" dirty="0">
                <a:solidFill>
                  <a:srgbClr val="FFFF00"/>
                </a:solidFill>
              </a:rPr>
              <a:t>planning </a:t>
            </a:r>
            <a:r>
              <a:rPr lang="en-US" sz="2800" dirty="0" smtClean="0">
                <a:solidFill>
                  <a:srgbClr val="FFFF00"/>
                </a:solidFill>
              </a:rPr>
              <a:t>workers’ </a:t>
            </a:r>
            <a:r>
              <a:rPr lang="en-US" sz="2800" dirty="0">
                <a:solidFill>
                  <a:srgbClr val="FFFF00"/>
                </a:solidFill>
              </a:rPr>
              <a:t>time and payment to </a:t>
            </a:r>
            <a:r>
              <a:rPr lang="en-US" sz="2800" dirty="0" smtClean="0">
                <a:solidFill>
                  <a:srgbClr val="FFFF00"/>
                </a:solidFill>
              </a:rPr>
              <a:t>allowing </a:t>
            </a:r>
            <a:r>
              <a:rPr lang="en-US" sz="2800" dirty="0">
                <a:solidFill>
                  <a:srgbClr val="FFFF00"/>
                </a:solidFill>
              </a:rPr>
              <a:t>them to successfully engage in project work</a:t>
            </a:r>
            <a:r>
              <a:rPr lang="en-US" sz="2800" dirty="0"/>
              <a:t>.</a:t>
            </a: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12</a:t>
            </a:fld>
            <a:endParaRPr lang="en-US" dirty="0"/>
          </a:p>
        </p:txBody>
      </p:sp>
    </p:spTree>
    <p:extLst>
      <p:ext uri="{BB962C8B-B14F-4D97-AF65-F5344CB8AC3E}">
        <p14:creationId xmlns:p14="http://schemas.microsoft.com/office/powerpoint/2010/main" val="2304439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Example Video Highlight: Rooting </a:t>
            </a:r>
            <a:r>
              <a:rPr lang="en-US" sz="2800" dirty="0"/>
              <a:t>Out Waste in Health Care by Taking Cue From Toyota</a:t>
            </a:r>
            <a:br>
              <a:rPr lang="en-US" sz="2800" dirty="0"/>
            </a:br>
            <a:endParaRPr lang="en-US" sz="2800" dirty="0"/>
          </a:p>
        </p:txBody>
      </p:sp>
      <p:sp>
        <p:nvSpPr>
          <p:cNvPr id="3" name="Content Placeholder 2"/>
          <p:cNvSpPr>
            <a:spLocks noGrp="1"/>
          </p:cNvSpPr>
          <p:nvPr>
            <p:ph idx="1"/>
          </p:nvPr>
        </p:nvSpPr>
        <p:spPr>
          <a:xfrm>
            <a:off x="381000" y="1447800"/>
            <a:ext cx="8229600" cy="4648200"/>
          </a:xfrm>
        </p:spPr>
        <p:txBody>
          <a:bodyPr/>
          <a:lstStyle/>
          <a:p>
            <a:r>
              <a:rPr lang="en-US" sz="2000" dirty="0" smtClean="0"/>
              <a:t>When </a:t>
            </a:r>
            <a:r>
              <a:rPr lang="en-US" sz="2000" dirty="0"/>
              <a:t>the Virginia Mason Medical Center in Seattle was losing money for the first time in its history, CEO Dr. Gary Kaplan, MD, turned to </a:t>
            </a:r>
            <a:r>
              <a:rPr lang="en-US" sz="2000" dirty="0" smtClean="0"/>
              <a:t>Toyota to learn how to root out waste</a:t>
            </a:r>
          </a:p>
          <a:p>
            <a:r>
              <a:rPr lang="en-US" sz="2000" dirty="0" smtClean="0"/>
              <a:t>For </a:t>
            </a:r>
            <a:r>
              <a:rPr lang="en-US" sz="2000" dirty="0"/>
              <a:t>example, they are trying to totally </a:t>
            </a:r>
            <a:r>
              <a:rPr lang="en-US" sz="2000" dirty="0">
                <a:solidFill>
                  <a:srgbClr val="FFFF00"/>
                </a:solidFill>
              </a:rPr>
              <a:t>eliminate waiting rooms</a:t>
            </a:r>
            <a:r>
              <a:rPr lang="en-US" sz="2000" dirty="0"/>
              <a:t>. If there are a lot of people in a waiting room, you know that the workflow is inefficient. </a:t>
            </a:r>
            <a:r>
              <a:rPr lang="en-US" sz="2000" dirty="0" smtClean="0"/>
              <a:t>They now </a:t>
            </a:r>
            <a:r>
              <a:rPr lang="en-US" sz="2000" dirty="0"/>
              <a:t>has </a:t>
            </a:r>
            <a:r>
              <a:rPr lang="en-US" sz="2000" dirty="0">
                <a:solidFill>
                  <a:srgbClr val="FFFF00"/>
                </a:solidFill>
              </a:rPr>
              <a:t>workflow managers</a:t>
            </a:r>
            <a:r>
              <a:rPr lang="en-US" sz="2000" dirty="0"/>
              <a:t> who help minimize waste, including the waste of patients’ time</a:t>
            </a:r>
            <a:r>
              <a:rPr lang="en-US" sz="2000" dirty="0" smtClean="0"/>
              <a:t>.</a:t>
            </a:r>
          </a:p>
          <a:p>
            <a:r>
              <a:rPr lang="en-US" sz="2000" dirty="0" smtClean="0"/>
              <a:t>Some </a:t>
            </a:r>
            <a:r>
              <a:rPr lang="en-US" sz="2000" dirty="0"/>
              <a:t>of the tangible benefits of reducing waste include a </a:t>
            </a:r>
            <a:r>
              <a:rPr lang="en-US" sz="2000" dirty="0">
                <a:solidFill>
                  <a:srgbClr val="FFFF00"/>
                </a:solidFill>
              </a:rPr>
              <a:t>reduction in liability costs by 60% </a:t>
            </a:r>
            <a:r>
              <a:rPr lang="en-US" sz="2000" dirty="0"/>
              <a:t>since 2004 and improved patient care. Also, the amount of </a:t>
            </a:r>
            <a:r>
              <a:rPr lang="en-US" sz="2000" dirty="0">
                <a:solidFill>
                  <a:srgbClr val="FFFF00"/>
                </a:solidFill>
              </a:rPr>
              <a:t>time nurses spend in direct contact with patients has increased from only 35% to 90</a:t>
            </a:r>
            <a:r>
              <a:rPr lang="en-US" sz="2000" dirty="0" smtClean="0">
                <a:solidFill>
                  <a:srgbClr val="FFFF00"/>
                </a:solidFill>
              </a:rPr>
              <a:t>%</a:t>
            </a:r>
            <a:r>
              <a:rPr lang="en-US" sz="2000" dirty="0" smtClean="0"/>
              <a:t>.</a:t>
            </a:r>
            <a:endParaRPr lang="en-US" sz="2000" baseline="30000" dirty="0" smtClean="0"/>
          </a:p>
          <a:p>
            <a:r>
              <a:rPr lang="en-US" sz="2000" dirty="0"/>
              <a:t>Virginia Mason Medical Center </a:t>
            </a:r>
            <a:r>
              <a:rPr lang="en-US" sz="2000" dirty="0" smtClean="0"/>
              <a:t>is now among </a:t>
            </a:r>
            <a:r>
              <a:rPr lang="en-US" sz="2000" dirty="0"/>
              <a:t>the top 5 percent of more than 4,500 hospitals nationwide for clinical performance. </a:t>
            </a:r>
            <a:endParaRPr lang="en-US" sz="2000" dirty="0" smtClean="0"/>
          </a:p>
          <a:p>
            <a:endParaRPr lang="en-US" sz="2000" dirty="0"/>
          </a:p>
          <a:p>
            <a:pPr marL="0" indent="0">
              <a:buNone/>
            </a:pPr>
            <a:r>
              <a:rPr lang="en-US" sz="2000" dirty="0" smtClean="0"/>
              <a:t>Note: You can see </a:t>
            </a:r>
            <a:r>
              <a:rPr lang="en-US" sz="2000" dirty="0" smtClean="0"/>
              <a:t>this and other </a:t>
            </a:r>
            <a:r>
              <a:rPr lang="en-US" sz="2000" dirty="0" smtClean="0"/>
              <a:t>videos from healthcarepm.com</a:t>
            </a:r>
            <a:endParaRPr lang="en-US" sz="2000" dirty="0"/>
          </a:p>
          <a:p>
            <a:endParaRPr lang="en-US" sz="1800" dirty="0"/>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13</a:t>
            </a:fld>
            <a:endParaRPr lang="en-US" dirty="0"/>
          </a:p>
        </p:txBody>
      </p:sp>
    </p:spTree>
    <p:extLst>
      <p:ext uri="{BB962C8B-B14F-4D97-AF65-F5344CB8AC3E}">
        <p14:creationId xmlns:p14="http://schemas.microsoft.com/office/powerpoint/2010/main" val="2512004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381000"/>
            <a:ext cx="8803105" cy="977900"/>
          </a:xfrm>
        </p:spPr>
        <p:txBody>
          <a:bodyPr/>
          <a:lstStyle/>
          <a:p>
            <a:pPr eaLnBrk="1" hangingPunct="1"/>
            <a:r>
              <a:rPr lang="en-US" dirty="0" smtClean="0"/>
              <a:t>Sample Outputs in New Book</a:t>
            </a:r>
          </a:p>
        </p:txBody>
      </p:sp>
      <p:sp>
        <p:nvSpPr>
          <p:cNvPr id="6147" name="Rectangle 3"/>
          <p:cNvSpPr>
            <a:spLocks noGrp="1" noChangeArrowheads="1"/>
          </p:cNvSpPr>
          <p:nvPr>
            <p:ph type="body" idx="1"/>
          </p:nvPr>
        </p:nvSpPr>
        <p:spPr>
          <a:xfrm>
            <a:off x="0" y="1143000"/>
            <a:ext cx="8915400" cy="4495800"/>
          </a:xfrm>
        </p:spPr>
        <p:txBody>
          <a:bodyPr/>
          <a:lstStyle/>
          <a:p>
            <a:pPr eaLnBrk="1" hangingPunct="1">
              <a:spcBef>
                <a:spcPct val="50000"/>
              </a:spcBef>
            </a:pPr>
            <a:r>
              <a:rPr lang="en-US" sz="2400" dirty="0" smtClean="0"/>
              <a:t>A running case in my text, </a:t>
            </a:r>
            <a:r>
              <a:rPr lang="en-US" sz="2400" dirty="0">
                <a:solidFill>
                  <a:srgbClr val="FFFF00"/>
                </a:solidFill>
              </a:rPr>
              <a:t>Ventilator Associated </a:t>
            </a:r>
            <a:r>
              <a:rPr lang="en-US" sz="2400" dirty="0" smtClean="0">
                <a:solidFill>
                  <a:srgbClr val="FFFF00"/>
                </a:solidFill>
              </a:rPr>
              <a:t>Pneumonia Reduction (VAPR)</a:t>
            </a:r>
            <a:r>
              <a:rPr lang="en-US" sz="2400" dirty="0" smtClean="0"/>
              <a:t>, includes examples of project management outputs in each process group, including:</a:t>
            </a:r>
          </a:p>
          <a:p>
            <a:pPr lvl="1" eaLnBrk="1" hangingPunct="1">
              <a:spcBef>
                <a:spcPct val="50000"/>
              </a:spcBef>
            </a:pPr>
            <a:r>
              <a:rPr lang="en-US" sz="2000" dirty="0" smtClean="0"/>
              <a:t>Initiating: business case, charter</a:t>
            </a:r>
          </a:p>
          <a:p>
            <a:pPr lvl="1" eaLnBrk="1" hangingPunct="1">
              <a:spcBef>
                <a:spcPct val="50000"/>
              </a:spcBef>
            </a:pPr>
            <a:r>
              <a:rPr lang="en-US" sz="2000" dirty="0" smtClean="0"/>
              <a:t>Planning: project management plan, scope statement, </a:t>
            </a:r>
            <a:r>
              <a:rPr lang="en-US" sz="2000" dirty="0" smtClean="0"/>
              <a:t>requirements traceability matrix, WBS</a:t>
            </a:r>
            <a:r>
              <a:rPr lang="en-US" sz="2000" dirty="0" smtClean="0"/>
              <a:t>, project schedule, cost baseline, quality metrics, human resource plan, project dashboard, risk register, supplier evaluation matrix, stakeholder management plan</a:t>
            </a:r>
          </a:p>
          <a:p>
            <a:pPr lvl="1" eaLnBrk="1" hangingPunct="1">
              <a:spcBef>
                <a:spcPct val="50000"/>
              </a:spcBef>
            </a:pPr>
            <a:r>
              <a:rPr lang="en-US" sz="2000" dirty="0" smtClean="0"/>
              <a:t>Executing: deliverables, milestone report, change requests, project communications, issue logs</a:t>
            </a:r>
          </a:p>
          <a:p>
            <a:pPr lvl="1" eaLnBrk="1" hangingPunct="1">
              <a:spcBef>
                <a:spcPct val="50000"/>
              </a:spcBef>
            </a:pPr>
            <a:r>
              <a:rPr lang="en-US" sz="2000" dirty="0" smtClean="0"/>
              <a:t>Monitoring and controlling: earned value information, accepted deliverables, quality control charts, performance reports</a:t>
            </a:r>
          </a:p>
          <a:p>
            <a:pPr lvl="1" eaLnBrk="1" hangingPunct="1">
              <a:spcBef>
                <a:spcPct val="50000"/>
              </a:spcBef>
            </a:pPr>
            <a:r>
              <a:rPr lang="en-US" sz="2000" dirty="0" smtClean="0"/>
              <a:t>Closing: project completion form, final project report, transition plan, lessons-learned report, contract closure notice</a:t>
            </a:r>
          </a:p>
        </p:txBody>
      </p:sp>
    </p:spTree>
    <p:extLst>
      <p:ext uri="{BB962C8B-B14F-4D97-AF65-F5344CB8AC3E}">
        <p14:creationId xmlns:p14="http://schemas.microsoft.com/office/powerpoint/2010/main" val="1250043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91600" cy="1206500"/>
          </a:xfrm>
        </p:spPr>
        <p:txBody>
          <a:bodyPr/>
          <a:lstStyle/>
          <a:p>
            <a:r>
              <a:rPr lang="en-US" dirty="0" smtClean="0"/>
              <a:t>VAPR Project Summary Phase </a:t>
            </a:r>
            <a:r>
              <a:rPr lang="en-US" dirty="0" smtClean="0"/>
              <a:t>I-Technical</a:t>
            </a:r>
            <a:endParaRPr lang="en-US" dirty="0"/>
          </a:p>
        </p:txBody>
      </p:sp>
      <p:pic>
        <p:nvPicPr>
          <p:cNvPr id="6" name="Picture 5"/>
          <p:cNvPicPr/>
          <p:nvPr/>
        </p:nvPicPr>
        <p:blipFill rotWithShape="1">
          <a:blip r:embed="rId2"/>
          <a:srcRect b="24736"/>
          <a:stretch/>
        </p:blipFill>
        <p:spPr>
          <a:xfrm>
            <a:off x="1295400" y="1066800"/>
            <a:ext cx="6781800" cy="5181600"/>
          </a:xfrm>
          <a:prstGeom prst="rect">
            <a:avLst/>
          </a:prstGeom>
          <a:ln>
            <a:solidFill>
              <a:schemeClr val="tx1">
                <a:lumMod val="50000"/>
                <a:lumOff val="50000"/>
              </a:schemeClr>
            </a:solidFill>
          </a:ln>
        </p:spPr>
      </p:pic>
      <p:sp>
        <p:nvSpPr>
          <p:cNvPr id="4" name="TextBox 3"/>
          <p:cNvSpPr txBox="1"/>
          <p:nvPr/>
        </p:nvSpPr>
        <p:spPr>
          <a:xfrm>
            <a:off x="6781800" y="1231492"/>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311164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838200"/>
          </a:xfrm>
        </p:spPr>
        <p:txBody>
          <a:bodyPr/>
          <a:lstStyle/>
          <a:p>
            <a:r>
              <a:rPr lang="en-US" dirty="0" smtClean="0"/>
              <a:t>VAPR Project Summary Phase </a:t>
            </a:r>
            <a:r>
              <a:rPr lang="en-US" dirty="0" smtClean="0"/>
              <a:t>II-Clinical</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16</a:t>
            </a:fld>
            <a:endParaRPr lang="en-US" dirty="0"/>
          </a:p>
        </p:txBody>
      </p:sp>
      <p:pic>
        <p:nvPicPr>
          <p:cNvPr id="5" name="Picture 4"/>
          <p:cNvPicPr/>
          <p:nvPr/>
        </p:nvPicPr>
        <p:blipFill rotWithShape="1">
          <a:blip r:embed="rId2">
            <a:extLst>
              <a:ext uri="{28A0092B-C50C-407E-A947-70E740481C1C}">
                <a14:useLocalDpi xmlns:a14="http://schemas.microsoft.com/office/drawing/2010/main" val="0"/>
              </a:ext>
            </a:extLst>
          </a:blip>
          <a:srcRect b="23928"/>
          <a:stretch/>
        </p:blipFill>
        <p:spPr>
          <a:xfrm>
            <a:off x="1371600" y="1066800"/>
            <a:ext cx="6629400" cy="5257800"/>
          </a:xfrm>
          <a:prstGeom prst="rect">
            <a:avLst/>
          </a:prstGeom>
          <a:ln>
            <a:solidFill>
              <a:schemeClr val="tx1">
                <a:lumMod val="50000"/>
                <a:lumOff val="50000"/>
              </a:schemeClr>
            </a:solidFill>
          </a:ln>
        </p:spPr>
      </p:pic>
      <p:sp>
        <p:nvSpPr>
          <p:cNvPr id="6" name="TextBox 5"/>
          <p:cNvSpPr txBox="1"/>
          <p:nvPr/>
        </p:nvSpPr>
        <p:spPr>
          <a:xfrm>
            <a:off x="6629400" y="1323723"/>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3363640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Project Charter</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17</a:t>
            </a:fld>
            <a:endParaRPr lang="en-US" dirty="0"/>
          </a:p>
        </p:txBody>
      </p:sp>
      <p:sp>
        <p:nvSpPr>
          <p:cNvPr id="8" name="TextBox 7"/>
          <p:cNvSpPr txBox="1"/>
          <p:nvPr/>
        </p:nvSpPr>
        <p:spPr>
          <a:xfrm>
            <a:off x="6172200" y="16461"/>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
        <p:nvSpPr>
          <p:cNvPr id="2" name="Rectangle 1"/>
          <p:cNvSpPr/>
          <p:nvPr/>
        </p:nvSpPr>
        <p:spPr>
          <a:xfrm>
            <a:off x="533400" y="1143000"/>
            <a:ext cx="8001000" cy="4708981"/>
          </a:xfrm>
          <a:prstGeom prst="rect">
            <a:avLst/>
          </a:prstGeom>
        </p:spPr>
        <p:txBody>
          <a:bodyPr wrap="square">
            <a:spAutoFit/>
          </a:bodyPr>
          <a:lstStyle/>
          <a:p>
            <a:r>
              <a:rPr lang="en-US" sz="2000" b="1" cap="all" dirty="0"/>
              <a:t>Project </a:t>
            </a:r>
            <a:r>
              <a:rPr lang="en-US" sz="2000" b="1" cap="all" dirty="0" smtClean="0"/>
              <a:t>Title: </a:t>
            </a:r>
            <a:endParaRPr lang="en-US" sz="2000" b="1" cap="all" dirty="0"/>
          </a:p>
          <a:p>
            <a:r>
              <a:rPr lang="en-US" sz="2000" dirty="0"/>
              <a:t>Ventilator Associated Pneumonia (VAP) Reduction – “VAPR”</a:t>
            </a:r>
          </a:p>
          <a:p>
            <a:r>
              <a:rPr lang="en-US" sz="2000" b="1" cap="all" dirty="0"/>
              <a:t>Project </a:t>
            </a:r>
            <a:r>
              <a:rPr lang="en-US" sz="2000" b="1" cap="all" dirty="0" smtClean="0"/>
              <a:t>Timeline:</a:t>
            </a:r>
            <a:endParaRPr lang="en-US" sz="2000" b="1" cap="all" dirty="0"/>
          </a:p>
          <a:p>
            <a:r>
              <a:rPr lang="en-US" sz="2000" b="1" dirty="0"/>
              <a:t>Start: </a:t>
            </a:r>
            <a:r>
              <a:rPr lang="en-US" sz="2000" dirty="0"/>
              <a:t>July 1	</a:t>
            </a:r>
            <a:r>
              <a:rPr lang="en-US" sz="2000" b="1" dirty="0"/>
              <a:t>Projected Finish Date:</a:t>
            </a:r>
            <a:r>
              <a:rPr lang="en-US" sz="2000" dirty="0"/>
              <a:t> June 30</a:t>
            </a:r>
          </a:p>
          <a:p>
            <a:endParaRPr lang="en-US" sz="2000" b="1" cap="all" dirty="0" smtClean="0"/>
          </a:p>
          <a:p>
            <a:r>
              <a:rPr lang="en-US" sz="2000" b="1" cap="all" dirty="0" smtClean="0"/>
              <a:t>Purpose:</a:t>
            </a:r>
            <a:endParaRPr lang="en-US" sz="2000" b="1" cap="all" dirty="0"/>
          </a:p>
          <a:p>
            <a:r>
              <a:rPr lang="en-US" sz="2000" dirty="0"/>
              <a:t>VAP costs AHS </a:t>
            </a:r>
            <a:r>
              <a:rPr lang="en-US" sz="2000" dirty="0" smtClean="0"/>
              <a:t>$</a:t>
            </a:r>
            <a:r>
              <a:rPr lang="en-US" sz="2000" dirty="0"/>
              <a:t>3.6M per year </a:t>
            </a:r>
            <a:r>
              <a:rPr lang="en-US" sz="2000" dirty="0" smtClean="0"/>
              <a:t>and </a:t>
            </a:r>
            <a:r>
              <a:rPr lang="en-US" sz="2000" dirty="0"/>
              <a:t>puts our patients at risk for severe and sometimes fatal consequences. VAP is considered preventable by CMS, having worked with the Institute for Healthcare Improvement to develop a set of best practices that, if followed, has been proven to reduce VAP by 50% in other healthcare facilities. AHS will implement a system to collect and report compliance with the best practices in order to better manage VAP in order to better serve our patients healthcare needs. </a:t>
            </a:r>
            <a:r>
              <a:rPr lang="en-US" sz="2000" dirty="0" smtClean="0"/>
              <a:t>VAP </a:t>
            </a:r>
            <a:r>
              <a:rPr lang="en-US" sz="2000" dirty="0"/>
              <a:t>is no longer reimbursable by CMS or major payers as of July 1, which will also put a financial burden on our organizations.</a:t>
            </a:r>
          </a:p>
        </p:txBody>
      </p:sp>
    </p:spTree>
    <p:extLst>
      <p:ext uri="{BB962C8B-B14F-4D97-AF65-F5344CB8AC3E}">
        <p14:creationId xmlns:p14="http://schemas.microsoft.com/office/powerpoint/2010/main" val="3525361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Charter (continued)</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18</a:t>
            </a:fld>
            <a:endParaRPr lang="en-US" dirty="0"/>
          </a:p>
        </p:txBody>
      </p:sp>
      <p:sp>
        <p:nvSpPr>
          <p:cNvPr id="4" name="Rectangle 3"/>
          <p:cNvSpPr/>
          <p:nvPr/>
        </p:nvSpPr>
        <p:spPr>
          <a:xfrm>
            <a:off x="533400" y="1066800"/>
            <a:ext cx="8001000" cy="5355312"/>
          </a:xfrm>
          <a:prstGeom prst="rect">
            <a:avLst/>
          </a:prstGeom>
        </p:spPr>
        <p:txBody>
          <a:bodyPr wrap="square">
            <a:spAutoFit/>
          </a:bodyPr>
          <a:lstStyle/>
          <a:p>
            <a:r>
              <a:rPr lang="en-US" sz="1800" b="1" cap="all" dirty="0"/>
              <a:t>Budget</a:t>
            </a:r>
          </a:p>
          <a:p>
            <a:r>
              <a:rPr lang="en-US" sz="1800" dirty="0"/>
              <a:t>The VAPR project is expected to cost $980,000 over one year, with a total TCO of $980,000 over three years.</a:t>
            </a:r>
          </a:p>
          <a:p>
            <a:r>
              <a:rPr lang="en-US" sz="1800" b="1" cap="all" dirty="0"/>
              <a:t>Project Manager</a:t>
            </a:r>
          </a:p>
          <a:p>
            <a:r>
              <a:rPr lang="en-US" sz="1800" dirty="0"/>
              <a:t>VAPR has been broken down into two phases. The first phase is a proof of concept and the data collection/reporting system and will be managed by Jeff Birdwell, PMP from the PMO’s office. The second phase includes clinical process reengineering, training, and monitoring and will be managed by Pat Wager, RN, from the analytics department.</a:t>
            </a:r>
          </a:p>
          <a:p>
            <a:r>
              <a:rPr lang="en-US" sz="1800" b="1" cap="all" dirty="0"/>
              <a:t>Success Criteria</a:t>
            </a:r>
          </a:p>
          <a:p>
            <a:r>
              <a:rPr lang="en-US" sz="1800" dirty="0"/>
              <a:t>This project will be considered successful if the VAP incidence rate drops by at least 50% within six months of implementation. Incidence rates will be determined based on the number of VAP events per 1000 ventilator days</a:t>
            </a:r>
            <a:r>
              <a:rPr lang="en-US" sz="1800" dirty="0" smtClean="0"/>
              <a:t>. Another success </a:t>
            </a:r>
            <a:r>
              <a:rPr lang="en-US" sz="1800" dirty="0" smtClean="0"/>
              <a:t>criterion </a:t>
            </a:r>
            <a:r>
              <a:rPr lang="en-US" sz="1800" dirty="0" smtClean="0"/>
              <a:t>is a sponsor rating of 8 or higher with a high of 10.</a:t>
            </a:r>
            <a:endParaRPr lang="en-US" sz="1800" dirty="0"/>
          </a:p>
          <a:p>
            <a:r>
              <a:rPr lang="en-US" sz="1800" b="1" cap="all" dirty="0"/>
              <a:t>Approach</a:t>
            </a:r>
          </a:p>
          <a:p>
            <a:pPr lvl="0"/>
            <a:r>
              <a:rPr lang="en-US" sz="1800" dirty="0"/>
              <a:t>All work to be completed by internal staffing, where possible.</a:t>
            </a:r>
          </a:p>
          <a:p>
            <a:pPr lvl="0"/>
            <a:r>
              <a:rPr lang="en-US" sz="1800" dirty="0"/>
              <a:t>Project to be broken up into two major phases that will overlap their work, requiring the two project managers to work closely together throughout the project</a:t>
            </a:r>
            <a:r>
              <a:rPr lang="en-US" sz="1800" dirty="0" smtClean="0"/>
              <a:t>.</a:t>
            </a:r>
          </a:p>
          <a:p>
            <a:pPr lvl="0"/>
            <a:r>
              <a:rPr lang="en-US" sz="1800" dirty="0" smtClean="0"/>
              <a:t>Etc.</a:t>
            </a:r>
            <a:endParaRPr lang="en-US" sz="1800" dirty="0"/>
          </a:p>
        </p:txBody>
      </p:sp>
    </p:spTree>
    <p:extLst>
      <p:ext uri="{BB962C8B-B14F-4D97-AF65-F5344CB8AC3E}">
        <p14:creationId xmlns:p14="http://schemas.microsoft.com/office/powerpoint/2010/main" val="4271804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Draft WBS</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19</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90600"/>
            <a:ext cx="5372100" cy="5711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286500" y="9906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7227272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20</a:t>
            </a:fld>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60739"/>
            <a:ext cx="7543800" cy="6669157"/>
          </a:xfrm>
          <a:prstGeom prst="rect">
            <a:avLst/>
          </a:prstGeom>
        </p:spPr>
      </p:pic>
      <p:sp>
        <p:nvSpPr>
          <p:cNvPr id="12" name="TextBox 11"/>
          <p:cNvSpPr txBox="1"/>
          <p:nvPr/>
        </p:nvSpPr>
        <p:spPr>
          <a:xfrm>
            <a:off x="7315200" y="60739"/>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3155854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Supplier Evaluation Matrix</a:t>
            </a:r>
            <a:endParaRPr lang="en-US" dirty="0"/>
          </a:p>
        </p:txBody>
      </p:sp>
      <p:sp>
        <p:nvSpPr>
          <p:cNvPr id="2" name="Slide Number Placeholder 1"/>
          <p:cNvSpPr>
            <a:spLocks noGrp="1"/>
          </p:cNvSpPr>
          <p:nvPr>
            <p:ph type="sldNum" sz="quarter" idx="12"/>
          </p:nvPr>
        </p:nvSpPr>
        <p:spPr/>
        <p:txBody>
          <a:bodyPr/>
          <a:lstStyle/>
          <a:p>
            <a:pPr>
              <a:defRPr/>
            </a:pPr>
            <a:fld id="{AEC84294-D330-4C43-886A-8B47D2DE1AA0}" type="slidenum">
              <a:rPr lang="en-US" smtClean="0"/>
              <a:pPr>
                <a:defRPr/>
              </a:pPr>
              <a:t>21</a:t>
            </a:fld>
            <a:endParaRPr lang="en-US" dirty="0"/>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33130" y="1338756"/>
            <a:ext cx="9144000" cy="3733800"/>
          </a:xfrm>
          <a:prstGeom prst="rect">
            <a:avLst/>
          </a:prstGeom>
        </p:spPr>
      </p:pic>
      <p:sp>
        <p:nvSpPr>
          <p:cNvPr id="5" name="TextBox 4"/>
          <p:cNvSpPr txBox="1"/>
          <p:nvPr/>
        </p:nvSpPr>
        <p:spPr>
          <a:xfrm>
            <a:off x="76200" y="10668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40967441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22</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89" y="381000"/>
            <a:ext cx="8001000" cy="5995999"/>
          </a:xfrm>
          <a:prstGeom prst="rect">
            <a:avLst/>
          </a:prstGeom>
        </p:spPr>
      </p:pic>
      <p:sp>
        <p:nvSpPr>
          <p:cNvPr id="5" name="TextBox 4"/>
          <p:cNvSpPr txBox="1"/>
          <p:nvPr/>
        </p:nvSpPr>
        <p:spPr>
          <a:xfrm>
            <a:off x="7457389" y="228600"/>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20371170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and Effect Diagram</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23</a:t>
            </a:fld>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6288"/>
            <a:ext cx="9143999" cy="43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53399" y="1176288"/>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1904080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Pareto Diagram</a:t>
            </a:r>
            <a:endParaRPr lang="en-US" dirty="0"/>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24</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211" y="1371600"/>
            <a:ext cx="843507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132163" y="1981199"/>
            <a:ext cx="990600" cy="646331"/>
          </a:xfrm>
          <a:prstGeom prst="rect">
            <a:avLst/>
          </a:prstGeom>
          <a:noFill/>
        </p:spPr>
        <p:txBody>
          <a:bodyPr wrap="square" rtlCol="0">
            <a:spAutoFit/>
          </a:bodyPr>
          <a:lstStyle/>
          <a:p>
            <a:r>
              <a:rPr lang="en-US" sz="1200" dirty="0" smtClean="0">
                <a:solidFill>
                  <a:schemeClr val="bg1"/>
                </a:solidFill>
              </a:rPr>
              <a:t>©2013 Schwalbe Publishing</a:t>
            </a:r>
            <a:endParaRPr lang="en-US" sz="1200" dirty="0">
              <a:solidFill>
                <a:schemeClr val="bg1"/>
              </a:solidFill>
            </a:endParaRPr>
          </a:p>
        </p:txBody>
      </p:sp>
    </p:spTree>
    <p:extLst>
      <p:ext uri="{BB962C8B-B14F-4D97-AF65-F5344CB8AC3E}">
        <p14:creationId xmlns:p14="http://schemas.microsoft.com/office/powerpoint/2010/main" val="2922329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Resources</a:t>
            </a:r>
            <a:endParaRPr lang="en-US" dirty="0"/>
          </a:p>
        </p:txBody>
      </p:sp>
      <p:sp>
        <p:nvSpPr>
          <p:cNvPr id="4" name="Content Placeholder 3"/>
          <p:cNvSpPr>
            <a:spLocks noGrp="1"/>
          </p:cNvSpPr>
          <p:nvPr>
            <p:ph idx="1"/>
          </p:nvPr>
        </p:nvSpPr>
        <p:spPr>
          <a:xfrm>
            <a:off x="685800" y="1295400"/>
            <a:ext cx="8001000" cy="4648200"/>
          </a:xfrm>
        </p:spPr>
        <p:txBody>
          <a:bodyPr/>
          <a:lstStyle/>
          <a:p>
            <a:r>
              <a:rPr lang="en-US" dirty="0" smtClean="0"/>
              <a:t>FREE companion Web site for </a:t>
            </a:r>
            <a:r>
              <a:rPr lang="en-US" dirty="0" smtClean="0"/>
              <a:t>Healthcare </a:t>
            </a:r>
            <a:r>
              <a:rPr lang="en-US" dirty="0" smtClean="0"/>
              <a:t>Project Management includes</a:t>
            </a:r>
          </a:p>
          <a:p>
            <a:pPr lvl="1"/>
            <a:r>
              <a:rPr lang="en-US" dirty="0" smtClean="0"/>
              <a:t>Over 60 template files</a:t>
            </a:r>
          </a:p>
          <a:p>
            <a:pPr lvl="1"/>
            <a:r>
              <a:rPr lang="en-US" dirty="0" smtClean="0"/>
              <a:t>Links to great videos</a:t>
            </a:r>
          </a:p>
          <a:p>
            <a:pPr lvl="1"/>
            <a:r>
              <a:rPr lang="en-US" dirty="0" smtClean="0"/>
              <a:t>Interactive quizzes</a:t>
            </a:r>
          </a:p>
          <a:p>
            <a:pPr lvl="1"/>
            <a:endParaRPr lang="en-US" dirty="0"/>
          </a:p>
          <a:p>
            <a:pPr marL="457200" lvl="1" indent="0">
              <a:buNone/>
            </a:pPr>
            <a:r>
              <a:rPr lang="en-US" dirty="0" smtClean="0"/>
              <a:t>		</a:t>
            </a:r>
            <a:r>
              <a:rPr lang="en-US" dirty="0" smtClean="0">
                <a:solidFill>
                  <a:srgbClr val="FFFF00"/>
                </a:solidFill>
                <a:hlinkClick r:id="rId2"/>
              </a:rPr>
              <a:t>www.healthcarepm.com</a:t>
            </a:r>
            <a:endParaRPr lang="en-US" dirty="0" smtClean="0">
              <a:solidFill>
                <a:srgbClr val="FFFF00"/>
              </a:solidFill>
            </a:endParaRPr>
          </a:p>
        </p:txBody>
      </p:sp>
      <p:sp>
        <p:nvSpPr>
          <p:cNvPr id="3" name="Slide Number Placeholder 2"/>
          <p:cNvSpPr>
            <a:spLocks noGrp="1"/>
          </p:cNvSpPr>
          <p:nvPr>
            <p:ph type="sldNum" sz="quarter" idx="12"/>
          </p:nvPr>
        </p:nvSpPr>
        <p:spPr/>
        <p:txBody>
          <a:bodyPr/>
          <a:lstStyle/>
          <a:p>
            <a:pPr>
              <a:defRPr/>
            </a:pPr>
            <a:fld id="{0E98DBFE-53BB-417E-8C14-B5A9329DCEEA}" type="slidenum">
              <a:rPr lang="en-US" smtClean="0"/>
              <a:pPr>
                <a:defRPr/>
              </a:pPr>
              <a:t>25</a:t>
            </a:fld>
            <a:endParaRPr lang="en-US" dirty="0"/>
          </a:p>
        </p:txBody>
      </p:sp>
    </p:spTree>
    <p:extLst>
      <p:ext uri="{BB962C8B-B14F-4D97-AF65-F5344CB8AC3E}">
        <p14:creationId xmlns:p14="http://schemas.microsoft.com/office/powerpoint/2010/main" val="2824273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26</a:t>
            </a:fld>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771" t="13007" r="36940" b="9966"/>
          <a:stretch/>
        </p:blipFill>
        <p:spPr bwMode="auto">
          <a:xfrm>
            <a:off x="1007998" y="457200"/>
            <a:ext cx="6968288" cy="6122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257800" y="1905000"/>
            <a:ext cx="2718486" cy="1200329"/>
          </a:xfrm>
          <a:prstGeom prst="rect">
            <a:avLst/>
          </a:prstGeom>
          <a:noFill/>
        </p:spPr>
        <p:txBody>
          <a:bodyPr wrap="square" rtlCol="0">
            <a:spAutoFit/>
          </a:bodyPr>
          <a:lstStyle/>
          <a:p>
            <a:r>
              <a:rPr lang="en-US" dirty="0" smtClean="0">
                <a:solidFill>
                  <a:srgbClr val="FFFF00"/>
                </a:solidFill>
              </a:rPr>
              <a:t>Note: These updated  slides are under Book Information</a:t>
            </a:r>
            <a:endParaRPr lang="en-US" dirty="0">
              <a:solidFill>
                <a:srgbClr val="FFFF00"/>
              </a:solidFill>
            </a:endParaRPr>
          </a:p>
        </p:txBody>
      </p:sp>
      <p:cxnSp>
        <p:nvCxnSpPr>
          <p:cNvPr id="5" name="Straight Arrow Connector 4"/>
          <p:cNvCxnSpPr/>
          <p:nvPr/>
        </p:nvCxnSpPr>
        <p:spPr bwMode="auto">
          <a:xfrm flipH="1" flipV="1">
            <a:off x="4267200" y="1828800"/>
            <a:ext cx="990600" cy="381000"/>
          </a:xfrm>
          <a:prstGeom prst="straightConnector1">
            <a:avLst/>
          </a:prstGeom>
          <a:ln>
            <a:headEnd type="none" w="med" len="med"/>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265268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for Project Management Software</a:t>
            </a:r>
            <a:endParaRPr lang="en-US" dirty="0"/>
          </a:p>
        </p:txBody>
      </p:sp>
      <p:sp>
        <p:nvSpPr>
          <p:cNvPr id="3" name="Content Placeholder 2"/>
          <p:cNvSpPr>
            <a:spLocks noGrp="1"/>
          </p:cNvSpPr>
          <p:nvPr>
            <p:ph idx="1"/>
          </p:nvPr>
        </p:nvSpPr>
        <p:spPr>
          <a:xfrm>
            <a:off x="396392" y="1544012"/>
            <a:ext cx="7772400" cy="4648200"/>
          </a:xfrm>
        </p:spPr>
        <p:txBody>
          <a:bodyPr/>
          <a:lstStyle/>
          <a:p>
            <a:r>
              <a:rPr lang="en-US" dirty="0" smtClean="0"/>
              <a:t>Project 2013 now available, also includes Project Online</a:t>
            </a:r>
          </a:p>
          <a:p>
            <a:r>
              <a:rPr lang="en-US" dirty="0" smtClean="0"/>
              <a:t>Lots of other software available</a:t>
            </a:r>
          </a:p>
          <a:p>
            <a:r>
              <a:rPr lang="en-US" dirty="0" smtClean="0"/>
              <a:t>The real issue is planning projects well, communicating info, and getting work done!</a:t>
            </a:r>
          </a:p>
          <a:p>
            <a:r>
              <a:rPr lang="en-US" dirty="0" smtClean="0"/>
              <a:t>“A fool with a tool is still just a fool!”</a:t>
            </a:r>
          </a:p>
          <a:p>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27</a:t>
            </a:fld>
            <a:endParaRPr lang="en-US" dirty="0"/>
          </a:p>
        </p:txBody>
      </p:sp>
      <p:pic>
        <p:nvPicPr>
          <p:cNvPr id="12290" name="Picture 2" descr="C:\Users\Dan\AppData\Local\Microsoft\Windows\Temporary Internet Files\Content.IE5\16WP42IV\MC90011616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4371281"/>
            <a:ext cx="1249985" cy="183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28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Ten Reviews</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28</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7419"/>
          <a:stretch/>
        </p:blipFill>
        <p:spPr>
          <a:xfrm>
            <a:off x="609600" y="973073"/>
            <a:ext cx="7806433" cy="5732527"/>
          </a:xfrm>
          <a:prstGeom prst="rect">
            <a:avLst/>
          </a:prstGeom>
        </p:spPr>
      </p:pic>
    </p:spTree>
    <p:extLst>
      <p:ext uri="{BB962C8B-B14F-4D97-AF65-F5344CB8AC3E}">
        <p14:creationId xmlns:p14="http://schemas.microsoft.com/office/powerpoint/2010/main" val="396896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Free Tools to Aid in </a:t>
            </a:r>
            <a:r>
              <a:rPr lang="en-US" dirty="0" err="1" smtClean="0"/>
              <a:t>Colloration</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29</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838200" y="1143000"/>
            <a:ext cx="7162800" cy="5333999"/>
          </a:xfrm>
          <a:prstGeom prst="rect">
            <a:avLst/>
          </a:prstGeom>
        </p:spPr>
      </p:pic>
      <p:sp>
        <p:nvSpPr>
          <p:cNvPr id="6" name="TextBox 5"/>
          <p:cNvSpPr txBox="1"/>
          <p:nvPr/>
        </p:nvSpPr>
        <p:spPr>
          <a:xfrm>
            <a:off x="4876800" y="2514600"/>
            <a:ext cx="2819400" cy="2677656"/>
          </a:xfrm>
          <a:prstGeom prst="rect">
            <a:avLst/>
          </a:prstGeom>
          <a:noFill/>
        </p:spPr>
        <p:txBody>
          <a:bodyPr wrap="square" rtlCol="0">
            <a:spAutoFit/>
          </a:bodyPr>
          <a:lstStyle/>
          <a:p>
            <a:r>
              <a:rPr lang="en-US" dirty="0" smtClean="0">
                <a:solidFill>
                  <a:schemeClr val="bg1"/>
                </a:solidFill>
              </a:rPr>
              <a:t>Actual Google site from </a:t>
            </a:r>
            <a:r>
              <a:rPr lang="en-US" dirty="0" smtClean="0">
                <a:solidFill>
                  <a:schemeClr val="bg1"/>
                </a:solidFill>
              </a:rPr>
              <a:t>a class </a:t>
            </a:r>
            <a:r>
              <a:rPr lang="en-US" dirty="0" smtClean="0">
                <a:solidFill>
                  <a:schemeClr val="bg1"/>
                </a:solidFill>
              </a:rPr>
              <a:t>project. Team used Google docs to estimate and track hours, prepare charter, progress reports, etc.</a:t>
            </a:r>
            <a:endParaRPr lang="en-US" dirty="0">
              <a:solidFill>
                <a:schemeClr val="bg1"/>
              </a:solidFill>
            </a:endParaRPr>
          </a:p>
        </p:txBody>
      </p:sp>
    </p:spTree>
    <p:extLst>
      <p:ext uri="{BB962C8B-B14F-4D97-AF65-F5344CB8AC3E}">
        <p14:creationId xmlns:p14="http://schemas.microsoft.com/office/powerpoint/2010/main" val="1072501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1219200"/>
            <a:ext cx="8305800" cy="4876800"/>
          </a:xfrm>
        </p:spPr>
        <p:txBody>
          <a:bodyPr/>
          <a:lstStyle/>
          <a:p>
            <a:r>
              <a:rPr lang="en-US" sz="2800" dirty="0" smtClean="0"/>
              <a:t>The </a:t>
            </a:r>
            <a:r>
              <a:rPr lang="en-US" sz="2800" dirty="0" smtClean="0"/>
              <a:t>healthcare industry in general is behind most other industries in terms of project, program, and portfolio </a:t>
            </a:r>
            <a:r>
              <a:rPr lang="en-US" sz="2800" dirty="0" smtClean="0"/>
              <a:t>management.</a:t>
            </a:r>
            <a:endParaRPr lang="en-US" sz="2800" dirty="0" smtClean="0"/>
          </a:p>
          <a:p>
            <a:r>
              <a:rPr lang="en-US" sz="2800" dirty="0" smtClean="0"/>
              <a:t>There’s a huge need to educate people in managing the many healthcare-related </a:t>
            </a:r>
            <a:r>
              <a:rPr lang="en-US" sz="2800" dirty="0" smtClean="0"/>
              <a:t>projects.</a:t>
            </a:r>
            <a:endParaRPr lang="en-US" sz="2800" dirty="0" smtClean="0"/>
          </a:p>
          <a:p>
            <a:r>
              <a:rPr lang="en-US" sz="2800" dirty="0" smtClean="0"/>
              <a:t>We can improve healthcare in this country </a:t>
            </a:r>
            <a:r>
              <a:rPr lang="en-US" sz="2800" dirty="0" smtClean="0">
                <a:solidFill>
                  <a:srgbClr val="FFFF00"/>
                </a:solidFill>
              </a:rPr>
              <a:t>one project at a time!</a:t>
            </a:r>
            <a:endParaRPr lang="en-US" sz="2800" dirty="0">
              <a:solidFill>
                <a:srgbClr val="FFFF00"/>
              </a:solidFill>
            </a:endParaRPr>
          </a:p>
          <a:p>
            <a:pPr marL="0" indent="0">
              <a:buNone/>
            </a:pPr>
            <a:endParaRPr lang="en-US" sz="2800"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30</a:t>
            </a:fld>
            <a:endParaRPr lang="en-US" dirty="0"/>
          </a:p>
        </p:txBody>
      </p:sp>
    </p:spTree>
    <p:extLst>
      <p:ext uri="{BB962C8B-B14F-4D97-AF65-F5344CB8AC3E}">
        <p14:creationId xmlns:p14="http://schemas.microsoft.com/office/powerpoint/2010/main" val="17882445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bad we can’t implant software to make us all smarter – yet!</a:t>
            </a:r>
            <a:endParaRPr lang="en-US" dirty="0"/>
          </a:p>
        </p:txBody>
      </p:sp>
      <p:sp>
        <p:nvSpPr>
          <p:cNvPr id="4" name="Slide Number Placeholder 3"/>
          <p:cNvSpPr>
            <a:spLocks noGrp="1"/>
          </p:cNvSpPr>
          <p:nvPr>
            <p:ph type="sldNum" sz="quarter" idx="12"/>
          </p:nvPr>
        </p:nvSpPr>
        <p:spPr/>
        <p:txBody>
          <a:bodyPr/>
          <a:lstStyle/>
          <a:p>
            <a:pPr>
              <a:defRPr/>
            </a:pPr>
            <a:fld id="{14109067-977C-4BB5-BB31-D608B6B9F707}" type="slidenum">
              <a:rPr lang="en-US" smtClean="0"/>
              <a:pPr>
                <a:defRPr/>
              </a:pPr>
              <a:t>31</a:t>
            </a:fld>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32" y="1972470"/>
            <a:ext cx="9091568" cy="2487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5638800"/>
            <a:ext cx="2404826" cy="461665"/>
          </a:xfrm>
          <a:prstGeom prst="rect">
            <a:avLst/>
          </a:prstGeom>
          <a:noFill/>
        </p:spPr>
        <p:txBody>
          <a:bodyPr wrap="none" rtlCol="0">
            <a:spAutoFit/>
          </a:bodyPr>
          <a:lstStyle/>
          <a:p>
            <a:r>
              <a:rPr lang="en-US" dirty="0" smtClean="0"/>
              <a:t>Source: xkcd.com</a:t>
            </a:r>
            <a:endParaRPr lang="en-US" dirty="0"/>
          </a:p>
        </p:txBody>
      </p:sp>
    </p:spTree>
    <p:extLst>
      <p:ext uri="{BB962C8B-B14F-4D97-AF65-F5344CB8AC3E}">
        <p14:creationId xmlns:p14="http://schemas.microsoft.com/office/powerpoint/2010/main" val="41984980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Questions/Comments?</a:t>
            </a:r>
          </a:p>
        </p:txBody>
      </p:sp>
      <p:sp>
        <p:nvSpPr>
          <p:cNvPr id="3" name="Slide Number Placeholder 2"/>
          <p:cNvSpPr>
            <a:spLocks noGrp="1"/>
          </p:cNvSpPr>
          <p:nvPr>
            <p:ph type="sldNum" sz="quarter" idx="12"/>
          </p:nvPr>
        </p:nvSpPr>
        <p:spPr/>
        <p:txBody>
          <a:bodyPr/>
          <a:lstStyle/>
          <a:p>
            <a:pPr>
              <a:defRPr/>
            </a:pPr>
            <a:fld id="{2ABC7A60-5DF5-4765-99EE-3BE5C138B27D}" type="slidenum">
              <a:rPr lang="en-US" smtClean="0"/>
              <a:pPr>
                <a:defRPr/>
              </a:pPr>
              <a:t>32</a:t>
            </a:fld>
            <a:endParaRPr lang="en-US" dirty="0"/>
          </a:p>
        </p:txBody>
      </p:sp>
      <p:pic>
        <p:nvPicPr>
          <p:cNvPr id="34820" name="Picture 2" descr="C:\Documents and Settings\schwalbe\Local Settings\Temporary Internet Files\Content.IE5\0BX99NGX\MCj03979030000[1].wmf"/>
          <p:cNvPicPr>
            <a:picLocks noChangeAspect="1" noChangeArrowheads="1"/>
          </p:cNvPicPr>
          <p:nvPr/>
        </p:nvPicPr>
        <p:blipFill>
          <a:blip r:embed="rId2"/>
          <a:srcRect/>
          <a:stretch>
            <a:fillRect/>
          </a:stretch>
        </p:blipFill>
        <p:spPr bwMode="auto">
          <a:xfrm>
            <a:off x="7924800" y="152400"/>
            <a:ext cx="762000" cy="788988"/>
          </a:xfrm>
          <a:prstGeom prst="rect">
            <a:avLst/>
          </a:prstGeom>
          <a:noFill/>
          <a:ln w="9525">
            <a:noFill/>
            <a:miter lim="800000"/>
            <a:headEnd/>
            <a:tailEnd/>
          </a:ln>
        </p:spPr>
      </p:pic>
      <p:sp>
        <p:nvSpPr>
          <p:cNvPr id="34821" name="TextBox 4"/>
          <p:cNvSpPr txBox="1">
            <a:spLocks noChangeArrowheads="1"/>
          </p:cNvSpPr>
          <p:nvPr/>
        </p:nvSpPr>
        <p:spPr bwMode="auto">
          <a:xfrm>
            <a:off x="1981200" y="2819399"/>
            <a:ext cx="5165517" cy="1323439"/>
          </a:xfrm>
          <a:prstGeom prst="rect">
            <a:avLst/>
          </a:prstGeom>
          <a:noFill/>
          <a:ln w="9525">
            <a:noFill/>
            <a:miter lim="800000"/>
            <a:headEnd/>
            <a:tailEnd/>
          </a:ln>
        </p:spPr>
        <p:txBody>
          <a:bodyPr wrap="none">
            <a:spAutoFit/>
          </a:bodyPr>
          <a:lstStyle/>
          <a:p>
            <a:r>
              <a:rPr lang="en-US" sz="4000" dirty="0" smtClean="0">
                <a:hlinkClick r:id="rId3"/>
              </a:rPr>
              <a:t>www.healthcarepm.com</a:t>
            </a:r>
            <a:endParaRPr lang="en-US" sz="4000" dirty="0"/>
          </a:p>
          <a:p>
            <a:endParaRPr lang="en-US" sz="40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heme/theme1.xml><?xml version="1.0" encoding="utf-8"?>
<a:theme xmlns:a="http://schemas.openxmlformats.org/drawingml/2006/main" name="Selling a Product or Service">
  <a:themeElements>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Selling a Product or Servic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elling a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Selling a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Selling a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Selling a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Office2000\Templates\1033\Selling a Product or Service.pot</Template>
  <TotalTime>4925</TotalTime>
  <Words>1520</Words>
  <Application>Microsoft Office PowerPoint</Application>
  <PresentationFormat>On-screen Show (4:3)</PresentationFormat>
  <Paragraphs>162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Selling a Product or Service</vt:lpstr>
      <vt:lpstr>Healthcare Project Management</vt:lpstr>
      <vt:lpstr>Presentation Outline*</vt:lpstr>
      <vt:lpstr>The Need*</vt:lpstr>
      <vt:lpstr>The Triple Aim*</vt:lpstr>
      <vt:lpstr>Patient Protection and Affordable Care Act (PPACA or ACA)</vt:lpstr>
      <vt:lpstr>What’s Needed</vt:lpstr>
      <vt:lpstr>Project Management Framework*</vt:lpstr>
      <vt:lpstr>Similarities in Healthcare Projects</vt:lpstr>
      <vt:lpstr>PowerPoint Presentation</vt:lpstr>
      <vt:lpstr>What’s Different About Healthcare Project Management?</vt:lpstr>
      <vt:lpstr>Findings from Recent Study*</vt:lpstr>
      <vt:lpstr>Suggestions from Recent Study</vt:lpstr>
      <vt:lpstr>Example Video Highlight: Rooting Out Waste in Health Care by Taking Cue From Toyota </vt:lpstr>
      <vt:lpstr>Sample Outputs in New Book</vt:lpstr>
      <vt:lpstr>VAPR Project Summary Phase I-Technical</vt:lpstr>
      <vt:lpstr>VAPR Project Summary Phase II-Clinical</vt:lpstr>
      <vt:lpstr>Project Charter</vt:lpstr>
      <vt:lpstr>Project Charter (continued)</vt:lpstr>
      <vt:lpstr>Draft WBS</vt:lpstr>
      <vt:lpstr>PowerPoint Presentation</vt:lpstr>
      <vt:lpstr>Supplier Evaluation Matrix</vt:lpstr>
      <vt:lpstr>PowerPoint Presentation</vt:lpstr>
      <vt:lpstr>Cause and Effect Diagram</vt:lpstr>
      <vt:lpstr>Pareto Diagram</vt:lpstr>
      <vt:lpstr>More Resources</vt:lpstr>
      <vt:lpstr>PowerPoint Presentation</vt:lpstr>
      <vt:lpstr>Options for Project Management Software</vt:lpstr>
      <vt:lpstr>Top Ten Reviews</vt:lpstr>
      <vt:lpstr>Lots of Free Tools to Aid in Colloration</vt:lpstr>
      <vt:lpstr>Conclusions</vt:lpstr>
      <vt:lpstr>Too bad we can’t implant software to make us all smarter – yet!</vt:lpstr>
      <vt:lpstr>Questions/Comments?</vt:lpstr>
    </vt:vector>
  </TitlesOfParts>
  <Company>Augsburg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Magic of IS Project Management: Revealing the Masters’ Secrets</dc:title>
  <dc:creator>Kathy Schwalbe</dc:creator>
  <cp:lastModifiedBy>Kathy Schwalbe</cp:lastModifiedBy>
  <cp:revision>456</cp:revision>
  <cp:lastPrinted>2013-05-13T21:48:56Z</cp:lastPrinted>
  <dcterms:created xsi:type="dcterms:W3CDTF">2000-02-25T16:58:23Z</dcterms:created>
  <dcterms:modified xsi:type="dcterms:W3CDTF">2013-05-14T23:56:50Z</dcterms:modified>
</cp:coreProperties>
</file>